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4"/>
  </p:notesMasterIdLst>
  <p:sldIdLst>
    <p:sldId id="256" r:id="rId2"/>
    <p:sldId id="257" r:id="rId3"/>
    <p:sldId id="294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95" r:id="rId14"/>
    <p:sldId id="267" r:id="rId15"/>
    <p:sldId id="272" r:id="rId16"/>
    <p:sldId id="269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8" r:id="rId29"/>
    <p:sldId id="307" r:id="rId30"/>
    <p:sldId id="270" r:id="rId31"/>
    <p:sldId id="309" r:id="rId32"/>
    <p:sldId id="271" r:id="rId33"/>
    <p:sldId id="273" r:id="rId34"/>
    <p:sldId id="274" r:id="rId35"/>
    <p:sldId id="275" r:id="rId36"/>
    <p:sldId id="276" r:id="rId37"/>
    <p:sldId id="277" r:id="rId38"/>
    <p:sldId id="278" r:id="rId39"/>
    <p:sldId id="280" r:id="rId40"/>
    <p:sldId id="268" r:id="rId41"/>
    <p:sldId id="282" r:id="rId42"/>
    <p:sldId id="283" r:id="rId43"/>
    <p:sldId id="284" r:id="rId44"/>
    <p:sldId id="285" r:id="rId45"/>
    <p:sldId id="287" r:id="rId46"/>
    <p:sldId id="286" r:id="rId47"/>
    <p:sldId id="288" r:id="rId48"/>
    <p:sldId id="289" r:id="rId49"/>
    <p:sldId id="290" r:id="rId50"/>
    <p:sldId id="291" r:id="rId51"/>
    <p:sldId id="292" r:id="rId52"/>
    <p:sldId id="29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258FD-B741-4D9E-952E-C567110BB0FF}" type="datetimeFigureOut">
              <a:rPr lang="en-GB" smtClean="0"/>
              <a:pPr/>
              <a:t>29/04/2013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41DC0-2C4D-4B07-8C43-CFF7EE0C4D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429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71173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71173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DC0-2C4D-4B07-8C43-CFF7EE0C4D8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evaluate a corpus	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382000" cy="1752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Adam Kilgarriff</a:t>
            </a:r>
          </a:p>
          <a:p>
            <a:r>
              <a:rPr lang="en-GB" i="1" dirty="0"/>
              <a:t>w</a:t>
            </a:r>
            <a:r>
              <a:rPr lang="en-GB" i="1" smtClean="0"/>
              <a:t>ith</a:t>
            </a:r>
            <a:r>
              <a:rPr lang="en-GB" i="1" dirty="0" smtClean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Vit</a:t>
            </a:r>
            <a:r>
              <a:rPr lang="en-GB" dirty="0" smtClean="0"/>
              <a:t> </a:t>
            </a:r>
            <a:r>
              <a:rPr lang="en-GB" dirty="0" err="1" smtClean="0"/>
              <a:t>Baisa</a:t>
            </a:r>
            <a:r>
              <a:rPr lang="en-GB" dirty="0" smtClean="0"/>
              <a:t>, Milos </a:t>
            </a:r>
            <a:r>
              <a:rPr lang="en-GB" dirty="0" err="1" smtClean="0"/>
              <a:t>Jakubicek</a:t>
            </a:r>
            <a:r>
              <a:rPr lang="en-GB" dirty="0" smtClean="0"/>
              <a:t>, </a:t>
            </a:r>
            <a:r>
              <a:rPr lang="en-GB" dirty="0" err="1" smtClean="0"/>
              <a:t>Vojtech</a:t>
            </a:r>
            <a:r>
              <a:rPr lang="en-GB" dirty="0" smtClean="0"/>
              <a:t> </a:t>
            </a:r>
            <a:r>
              <a:rPr lang="en-GB" dirty="0" err="1" smtClean="0"/>
              <a:t>Kovar</a:t>
            </a:r>
            <a:r>
              <a:rPr lang="en-GB" dirty="0" smtClean="0"/>
              <a:t>, </a:t>
            </a:r>
            <a:r>
              <a:rPr lang="en-GB" dirty="0" err="1" smtClean="0"/>
              <a:t>Pavel</a:t>
            </a:r>
            <a:r>
              <a:rPr lang="en-GB" dirty="0" smtClean="0"/>
              <a:t> </a:t>
            </a:r>
            <a:r>
              <a:rPr lang="en-GB" dirty="0" err="1" smtClean="0"/>
              <a:t>Rychly</a:t>
            </a:r>
            <a:endParaRPr lang="en-GB" dirty="0" smtClean="0"/>
          </a:p>
          <a:p>
            <a:r>
              <a:rPr lang="en-GB" dirty="0" smtClean="0"/>
              <a:t>Lexical Computing Ltd </a:t>
            </a:r>
            <a:r>
              <a:rPr lang="en-GB" i="1" dirty="0" smtClean="0"/>
              <a:t>and</a:t>
            </a:r>
          </a:p>
          <a:p>
            <a:r>
              <a:rPr lang="en-GB" dirty="0" smtClean="0"/>
              <a:t>Leeds University / FI, Masaryk University</a:t>
            </a:r>
          </a:p>
          <a:p>
            <a:r>
              <a:rPr lang="en-GB" dirty="0" smtClean="0"/>
              <a:t>UK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Intrinsic/extrinsic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Intrinsic</a:t>
            </a:r>
          </a:p>
          <a:p>
            <a:pPr lvl="1"/>
            <a:r>
              <a:rPr lang="en-GB" dirty="0" smtClean="0"/>
              <a:t>Assess features of the corpus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Limited </a:t>
            </a:r>
          </a:p>
          <a:p>
            <a:r>
              <a:rPr lang="en-GB" dirty="0" smtClean="0"/>
              <a:t>Extrinsic</a:t>
            </a:r>
          </a:p>
          <a:p>
            <a:pPr lvl="1"/>
            <a:r>
              <a:rPr lang="en-GB" dirty="0" smtClean="0"/>
              <a:t>Does it help you do some task better?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More convincing</a:t>
            </a:r>
            <a:endParaRPr lang="en-GB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task with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Broad coverage, general language</a:t>
            </a:r>
          </a:p>
          <a:p>
            <a:pPr lvl="1"/>
            <a:r>
              <a:rPr lang="en-GB" b="1" i="1" dirty="0" smtClean="0"/>
              <a:t>Norms </a:t>
            </a:r>
            <a:r>
              <a:rPr lang="en-GB" dirty="0" smtClean="0"/>
              <a:t> of language</a:t>
            </a:r>
          </a:p>
          <a:p>
            <a:pPr lvl="1"/>
            <a:r>
              <a:rPr lang="en-GB" dirty="0" smtClean="0"/>
              <a:t>Hanks 2013</a:t>
            </a:r>
          </a:p>
          <a:p>
            <a:r>
              <a:rPr lang="en-GB" dirty="0" smtClean="0"/>
              <a:t>Sensitive to quality</a:t>
            </a:r>
          </a:p>
          <a:p>
            <a:r>
              <a:rPr lang="en-GB" dirty="0" smtClean="0"/>
              <a:t>Not too many dependencies </a:t>
            </a:r>
          </a:p>
          <a:p>
            <a:pPr lvl="1"/>
            <a:r>
              <a:rPr lang="en-GB" dirty="0" smtClean="0"/>
              <a:t>Eg on other complex software</a:t>
            </a:r>
          </a:p>
          <a:p>
            <a:r>
              <a:rPr lang="en-GB" b="1" i="1" dirty="0" err="1" smtClean="0"/>
              <a:t>evaluable</a:t>
            </a:r>
            <a:endParaRPr lang="en-GB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Collocation dictionary </a:t>
            </a:r>
            <a:r>
              <a:rPr lang="en-GB" dirty="0" smtClean="0"/>
              <a:t>creation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For English</a:t>
            </a:r>
          </a:p>
          <a:p>
            <a:pPr lvl="2"/>
            <a:r>
              <a:rPr lang="en-GB" dirty="0" smtClean="0"/>
              <a:t>Oxford Collocations Dictionary (2002, </a:t>
            </a:r>
            <a:r>
              <a:rPr lang="en-GB" smtClean="0"/>
              <a:t>2009)</a:t>
            </a:r>
            <a:endParaRPr lang="en-GB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7" y="152400"/>
            <a:ext cx="8978900" cy="74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65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smtClean="0"/>
              <a:t>Collocation dictionary </a:t>
            </a:r>
            <a:r>
              <a:rPr lang="en-GB" dirty="0" smtClean="0"/>
              <a:t>creation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For English</a:t>
            </a:r>
          </a:p>
          <a:p>
            <a:pPr lvl="2"/>
            <a:r>
              <a:rPr lang="en-GB" dirty="0" smtClean="0"/>
              <a:t>Oxford Collocations Dictionary (2002, 2009)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Definition:</a:t>
            </a:r>
          </a:p>
          <a:p>
            <a:pPr lvl="2">
              <a:buNone/>
            </a:pPr>
            <a:endParaRPr lang="en-GB" dirty="0" smtClean="0"/>
          </a:p>
          <a:p>
            <a:pPr lvl="2">
              <a:buNone/>
            </a:pPr>
            <a:r>
              <a:rPr lang="en-GB" b="1" i="1" dirty="0" smtClean="0"/>
              <a:t>A collocation is good = it should be in a dictionary like the OCD</a:t>
            </a:r>
            <a:endParaRPr lang="en-GB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534400" cy="4325112"/>
          </a:xfrm>
        </p:spPr>
        <p:txBody>
          <a:bodyPr/>
          <a:lstStyle/>
          <a:p>
            <a:r>
              <a:rPr lang="en-US" dirty="0" smtClean="0"/>
              <a:t>Collocation dictionaries exist</a:t>
            </a:r>
          </a:p>
          <a:p>
            <a:r>
              <a:rPr lang="en-US" dirty="0" smtClean="0"/>
              <a:t>The people who wrote them answered the question</a:t>
            </a:r>
          </a:p>
          <a:p>
            <a:r>
              <a:rPr lang="en-US" i="1" dirty="0" smtClean="0"/>
              <a:t>Ergo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03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of headwords</a:t>
            </a:r>
          </a:p>
          <a:p>
            <a:r>
              <a:rPr lang="en-US" dirty="0" smtClean="0"/>
              <a:t>Find collocations</a:t>
            </a:r>
          </a:p>
          <a:p>
            <a:r>
              <a:rPr lang="en-US" dirty="0" smtClean="0"/>
              <a:t>Ask lexicographers</a:t>
            </a:r>
          </a:p>
          <a:p>
            <a:pPr lvl="1"/>
            <a:r>
              <a:rPr lang="en-US" b="1" i="1" dirty="0" smtClean="0"/>
              <a:t>Are they good?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70591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word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sketch</a:t>
            </a:r>
          </a:p>
          <a:p>
            <a:pPr lvl="1"/>
            <a:r>
              <a:rPr lang="en-US" dirty="0" smtClean="0"/>
              <a:t>A one-page, automatic summary of a word’s grammatical and </a:t>
            </a:r>
            <a:r>
              <a:rPr lang="en-US" dirty="0" err="1" smtClean="0"/>
              <a:t>collocational</a:t>
            </a:r>
            <a:r>
              <a:rPr lang="en-US" dirty="0" smtClean="0"/>
              <a:t> </a:t>
            </a:r>
            <a:r>
              <a:rPr lang="en-US" dirty="0" err="1" smtClean="0"/>
              <a:t>behaviour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16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33600" y="-1905000"/>
            <a:ext cx="118872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9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400" y="-1143000"/>
            <a:ext cx="10872649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1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Linguistics in 21</a:t>
            </a:r>
            <a:r>
              <a:rPr lang="en-GB" baseline="30000" dirty="0" smtClean="0"/>
              <a:t>st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Corpus evidence</a:t>
            </a:r>
          </a:p>
          <a:p>
            <a:r>
              <a:rPr lang="en-GB" dirty="0" smtClean="0"/>
              <a:t>Which data?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Sketch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corpus tool</a:t>
            </a:r>
          </a:p>
          <a:p>
            <a:r>
              <a:rPr lang="en-US" dirty="0" smtClean="0"/>
              <a:t>Dictionary-making</a:t>
            </a:r>
          </a:p>
          <a:p>
            <a:pPr lvl="1"/>
            <a:r>
              <a:rPr lang="en-US" dirty="0" smtClean="0"/>
              <a:t>Oxford </a:t>
            </a:r>
            <a:r>
              <a:rPr lang="en-US" dirty="0" err="1" smtClean="0"/>
              <a:t>Univ</a:t>
            </a:r>
            <a:r>
              <a:rPr lang="en-US" dirty="0" smtClean="0"/>
              <a:t> Press, Cambridge </a:t>
            </a:r>
            <a:r>
              <a:rPr lang="en-US" dirty="0" err="1" smtClean="0"/>
              <a:t>Univ</a:t>
            </a:r>
            <a:r>
              <a:rPr lang="en-US" dirty="0" smtClean="0"/>
              <a:t> Press, Collins, Macmillan, Le Robert, </a:t>
            </a:r>
            <a:r>
              <a:rPr lang="en-US" dirty="0" err="1" smtClean="0"/>
              <a:t>Cornelsen</a:t>
            </a:r>
            <a:endParaRPr lang="en-US" dirty="0" smtClean="0"/>
          </a:p>
          <a:p>
            <a:pPr lvl="1"/>
            <a:r>
              <a:rPr lang="en-US" dirty="0" smtClean="0"/>
              <a:t>I[BCDES]L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Linguistics (theoretical and applied), NLP</a:t>
            </a:r>
          </a:p>
          <a:p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Languages (EFL), Degrees in a </a:t>
            </a:r>
            <a:r>
              <a:rPr lang="en-US" dirty="0" err="1" smtClean="0"/>
              <a:t>lg</a:t>
            </a:r>
            <a:r>
              <a:rPr lang="en-US" dirty="0" smtClean="0"/>
              <a:t>, Translation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7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Concordances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997" b="18997"/>
          <a:stretch>
            <a:fillRect/>
          </a:stretch>
        </p:blipFill>
        <p:spPr>
          <a:xfrm>
            <a:off x="-2590800" y="-128394"/>
            <a:ext cx="13293350" cy="6986394"/>
          </a:xfrm>
        </p:spPr>
      </p:pic>
    </p:spTree>
    <p:extLst>
      <p:ext uri="{BB962C8B-B14F-4D97-AF65-F5344CB8AC3E}">
        <p14:creationId xmlns:p14="http://schemas.microsoft.com/office/powerpoint/2010/main" xmlns="" val="1147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997" b="18997"/>
          <a:stretch>
            <a:fillRect/>
          </a:stretch>
        </p:blipFill>
        <p:spPr>
          <a:xfrm>
            <a:off x="-762001" y="0"/>
            <a:ext cx="13049049" cy="6858000"/>
          </a:xfrm>
        </p:spPr>
      </p:pic>
    </p:spTree>
    <p:extLst>
      <p:ext uri="{BB962C8B-B14F-4D97-AF65-F5344CB8AC3E}">
        <p14:creationId xmlns:p14="http://schemas.microsoft.com/office/powerpoint/2010/main" xmlns="" val="27847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76400" y="-1790115"/>
            <a:ext cx="11430000" cy="96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2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76400" y="-1752600"/>
            <a:ext cx="11658600" cy="98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3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-1219200"/>
            <a:ext cx="11277600" cy="95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38200" y="-457201"/>
            <a:ext cx="10820400" cy="91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5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95600" y="0"/>
            <a:ext cx="12039600" cy="74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1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 in </a:t>
            </a:r>
            <a:r>
              <a:rPr lang="en-US" dirty="0" err="1" smtClean="0"/>
              <a:t>SkE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Preloaded</a:t>
            </a:r>
          </a:p>
          <a:p>
            <a:pPr lvl="1"/>
            <a:r>
              <a:rPr lang="en-US" dirty="0" smtClean="0"/>
              <a:t>Mostly from web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Sixty</a:t>
            </a:r>
            <a:r>
              <a:rPr lang="en-US" dirty="0"/>
              <a:t> </a:t>
            </a:r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Major</a:t>
            </a:r>
            <a:r>
              <a:rPr lang="en-US" b="1" dirty="0" smtClean="0"/>
              <a:t> </a:t>
            </a:r>
            <a:r>
              <a:rPr lang="en-US" dirty="0" smtClean="0"/>
              <a:t>languages</a:t>
            </a:r>
          </a:p>
          <a:p>
            <a:pPr lvl="2"/>
            <a:r>
              <a:rPr lang="en-US" dirty="0" err="1" smtClean="0"/>
              <a:t>enTenTen</a:t>
            </a:r>
            <a:r>
              <a:rPr lang="en-US" dirty="0" smtClean="0"/>
              <a:t> corpora, </a:t>
            </a:r>
            <a:r>
              <a:rPr lang="en-US" i="1" dirty="0" smtClean="0"/>
              <a:t>billions</a:t>
            </a:r>
            <a:r>
              <a:rPr lang="en-US" dirty="0" smtClean="0"/>
              <a:t> of words</a:t>
            </a:r>
            <a:endParaRPr lang="en-US" b="1" dirty="0" smtClean="0"/>
          </a:p>
          <a:p>
            <a:r>
              <a:rPr lang="en-US" dirty="0" smtClean="0"/>
              <a:t>Your own</a:t>
            </a:r>
          </a:p>
          <a:p>
            <a:pPr lvl="1"/>
            <a:r>
              <a:rPr lang="en-US" dirty="0" smtClean="0"/>
              <a:t>Uploaded from your computer</a:t>
            </a:r>
          </a:p>
          <a:p>
            <a:pPr lvl="1"/>
            <a:r>
              <a:rPr lang="en-US" dirty="0" smtClean="0"/>
              <a:t>Built from web</a:t>
            </a:r>
          </a:p>
          <a:p>
            <a:pPr lvl="2"/>
            <a:r>
              <a:rPr lang="en-US" dirty="0" err="1" smtClean="0"/>
              <a:t>WebBootCaT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726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 years of word sketches</a:t>
            </a:r>
          </a:p>
          <a:p>
            <a:pPr lvl="1"/>
            <a:r>
              <a:rPr lang="en-US" dirty="0" smtClean="0"/>
              <a:t>First product</a:t>
            </a:r>
          </a:p>
          <a:p>
            <a:pPr lvl="2"/>
            <a:r>
              <a:rPr lang="en-US" dirty="0" smtClean="0"/>
              <a:t>Macmillan English Dictionary 2002</a:t>
            </a:r>
          </a:p>
          <a:p>
            <a:pPr lvl="1"/>
            <a:r>
              <a:rPr lang="en-US" dirty="0" smtClean="0"/>
              <a:t>Feedback</a:t>
            </a:r>
          </a:p>
          <a:p>
            <a:pPr lvl="2"/>
            <a:r>
              <a:rPr lang="en-US" dirty="0" smtClean="0"/>
              <a:t>Very good</a:t>
            </a:r>
          </a:p>
          <a:p>
            <a:pPr lvl="1"/>
            <a:r>
              <a:rPr lang="en-US" dirty="0" smtClean="0"/>
              <a:t>But</a:t>
            </a:r>
          </a:p>
          <a:p>
            <a:pPr lvl="2"/>
            <a:r>
              <a:rPr lang="en-US" dirty="0" smtClean="0"/>
              <a:t>Time for quantitative evaluation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12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NLP/Language Tech in 21</a:t>
            </a:r>
            <a:r>
              <a:rPr lang="en-GB" baseline="30000" dirty="0" smtClean="0"/>
              <a:t>st</a:t>
            </a:r>
            <a:r>
              <a:rPr lang="en-GB" dirty="0" smtClean="0"/>
              <a:t> century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Learning from data</a:t>
            </a:r>
          </a:p>
          <a:p>
            <a:r>
              <a:rPr lang="en-GB" dirty="0" smtClean="0"/>
              <a:t>Which data?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9238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of headwords</a:t>
            </a:r>
          </a:p>
          <a:p>
            <a:r>
              <a:rPr lang="en-US" dirty="0" smtClean="0"/>
              <a:t>Find collocations</a:t>
            </a:r>
          </a:p>
          <a:p>
            <a:r>
              <a:rPr lang="en-US" dirty="0" smtClean="0"/>
              <a:t>Ask lexicographers</a:t>
            </a:r>
          </a:p>
          <a:p>
            <a:pPr lvl="1"/>
            <a:r>
              <a:rPr lang="en-US" b="1" i="1" dirty="0" smtClean="0"/>
              <a:t>Are they good?</a:t>
            </a:r>
            <a:endParaRPr lang="en-US" dirty="0" smtClean="0"/>
          </a:p>
          <a:p>
            <a:pPr lvl="2"/>
            <a:r>
              <a:rPr lang="en-US" dirty="0" smtClean="0"/>
              <a:t>Four languages</a:t>
            </a:r>
          </a:p>
          <a:p>
            <a:pPr lvl="3"/>
            <a:r>
              <a:rPr lang="en-US" dirty="0" smtClean="0"/>
              <a:t>Dutch English Japanese Slovene</a:t>
            </a:r>
          </a:p>
          <a:p>
            <a:pPr lvl="3"/>
            <a:r>
              <a:rPr lang="en-US" dirty="0" smtClean="0"/>
              <a:t>Two thirds of top 20 collocations: good </a:t>
            </a:r>
          </a:p>
          <a:p>
            <a:pPr lvl="1"/>
            <a:r>
              <a:rPr lang="en-US" i="1" dirty="0" smtClean="0"/>
              <a:t>Evaluating word sketches, </a:t>
            </a:r>
            <a:r>
              <a:rPr lang="en-US" dirty="0" err="1" smtClean="0"/>
              <a:t>Euralex</a:t>
            </a:r>
            <a:r>
              <a:rPr lang="en-US" dirty="0" smtClean="0"/>
              <a:t> 2010</a:t>
            </a:r>
            <a:endParaRPr lang="en-US" i="1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91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of headwords</a:t>
            </a:r>
          </a:p>
          <a:p>
            <a:r>
              <a:rPr lang="en-US" dirty="0" smtClean="0"/>
              <a:t>Find collocations</a:t>
            </a:r>
          </a:p>
          <a:p>
            <a:r>
              <a:rPr lang="en-US" dirty="0" smtClean="0"/>
              <a:t>Ask lexicographers</a:t>
            </a:r>
          </a:p>
          <a:p>
            <a:pPr lvl="1"/>
            <a:r>
              <a:rPr lang="en-US" b="1" i="1" dirty="0" smtClean="0"/>
              <a:t>Are they good?</a:t>
            </a:r>
            <a:endParaRPr lang="en-US" dirty="0" smtClean="0"/>
          </a:p>
          <a:p>
            <a:pPr marL="704088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But</a:t>
            </a:r>
            <a:endParaRPr lang="en-US" i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How to find collocations?</a:t>
            </a:r>
          </a:p>
          <a:p>
            <a:pPr lvl="3"/>
            <a:r>
              <a:rPr lang="en-US" dirty="0" smtClean="0"/>
              <a:t>Unless we find them all</a:t>
            </a:r>
          </a:p>
          <a:p>
            <a:pPr lvl="4"/>
            <a:r>
              <a:rPr lang="en-US" sz="2400" dirty="0" smtClean="0"/>
              <a:t>Measures </a:t>
            </a:r>
            <a:r>
              <a:rPr lang="en-US" sz="2400" b="1" i="1" dirty="0" smtClean="0"/>
              <a:t>precision only, </a:t>
            </a:r>
            <a:r>
              <a:rPr lang="en-US" sz="2400" dirty="0" smtClean="0"/>
              <a:t> not recall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1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582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Sample of headwords</a:t>
            </a:r>
          </a:p>
          <a:p>
            <a:r>
              <a:rPr lang="en-US" dirty="0" smtClean="0"/>
              <a:t>Find </a:t>
            </a:r>
            <a:r>
              <a:rPr lang="en-US" b="1" i="1" dirty="0" smtClean="0">
                <a:solidFill>
                  <a:srgbClr val="FF0000"/>
                </a:solidFill>
              </a:rPr>
              <a:t>all</a:t>
            </a:r>
            <a:r>
              <a:rPr lang="en-US" b="1" i="1" dirty="0" smtClean="0"/>
              <a:t> </a:t>
            </a:r>
            <a:r>
              <a:rPr lang="en-US" dirty="0" smtClean="0"/>
              <a:t>candidate collocations </a:t>
            </a:r>
            <a:r>
              <a:rPr lang="en-US" i="1" dirty="0" smtClean="0">
                <a:solidFill>
                  <a:srgbClr val="FF0000"/>
                </a:solidFill>
              </a:rPr>
              <a:t>from everywhere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Ask lexicographers</a:t>
            </a:r>
          </a:p>
          <a:p>
            <a:pPr lvl="1"/>
            <a:r>
              <a:rPr lang="en-US" b="1" i="1" dirty="0" smtClean="0"/>
              <a:t>Are they good?</a:t>
            </a:r>
          </a:p>
          <a:p>
            <a:r>
              <a:rPr lang="en-US" b="1" dirty="0" smtClean="0">
                <a:solidFill>
                  <a:srgbClr val="FFCB27"/>
                </a:solidFill>
              </a:rPr>
              <a:t>Gold</a:t>
            </a:r>
            <a:r>
              <a:rPr lang="en-US" dirty="0" smtClean="0">
                <a:solidFill>
                  <a:srgbClr val="FFCB27"/>
                </a:solidFill>
              </a:rPr>
              <a:t> </a:t>
            </a:r>
            <a:r>
              <a:rPr lang="en-US" dirty="0" smtClean="0"/>
              <a:t>standard </a:t>
            </a:r>
          </a:p>
          <a:p>
            <a:pPr lvl="1"/>
            <a:r>
              <a:rPr lang="en-US" i="1" dirty="0" smtClean="0"/>
              <a:t>output of perfect </a:t>
            </a:r>
            <a:r>
              <a:rPr lang="en-US" i="1" dirty="0" err="1" smtClean="0"/>
              <a:t>corpus+system</a:t>
            </a:r>
            <a:endParaRPr lang="en-US" i="1" dirty="0" smtClean="0"/>
          </a:p>
          <a:p>
            <a:r>
              <a:rPr lang="en-US" dirty="0" smtClean="0"/>
              <a:t>How does corpus X + system Y score?</a:t>
            </a:r>
          </a:p>
          <a:p>
            <a:pPr lvl="1"/>
            <a:r>
              <a:rPr lang="en-US" dirty="0" smtClean="0"/>
              <a:t>Vary X, evaluate corpora</a:t>
            </a:r>
          </a:p>
          <a:p>
            <a:pPr lvl="1"/>
            <a:r>
              <a:rPr lang="en-US" dirty="0" smtClean="0"/>
              <a:t>Vary Y (or its components), evaluate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2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 pair (unordered) of lemmas</a:t>
            </a:r>
          </a:p>
          <a:p>
            <a:pPr lvl="1"/>
            <a:r>
              <a:rPr lang="en-US" dirty="0" smtClean="0"/>
              <a:t>No grammar, word class</a:t>
            </a:r>
          </a:p>
          <a:p>
            <a:pPr lvl="2"/>
            <a:r>
              <a:rPr lang="en-US" dirty="0" smtClean="0"/>
              <a:t>Would be a problem for comparing systems</a:t>
            </a:r>
          </a:p>
          <a:p>
            <a:pPr lvl="1"/>
            <a:r>
              <a:rPr lang="en-US" dirty="0" smtClean="0"/>
              <a:t>Just two words</a:t>
            </a:r>
          </a:p>
          <a:p>
            <a:pPr lvl="2"/>
            <a:r>
              <a:rPr lang="en-US" dirty="0" smtClean="0"/>
              <a:t>Simpler to assess, score, compare</a:t>
            </a:r>
          </a:p>
          <a:p>
            <a:pPr lvl="3"/>
            <a:r>
              <a:rPr lang="en-US" dirty="0" smtClean="0"/>
              <a:t>Maybe later…</a:t>
            </a:r>
          </a:p>
          <a:p>
            <a:pPr lvl="1"/>
            <a:r>
              <a:rPr lang="en-US" dirty="0" smtClean="0"/>
              <a:t>No grammar words 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stoplist</a:t>
            </a:r>
            <a:endParaRPr lang="en-US" dirty="0" smtClean="0"/>
          </a:p>
          <a:p>
            <a:pPr lvl="1"/>
            <a:r>
              <a:rPr lang="en-US" dirty="0" smtClean="0"/>
              <a:t>No names </a:t>
            </a:r>
          </a:p>
          <a:p>
            <a:pPr lvl="2"/>
            <a:r>
              <a:rPr lang="en-US" dirty="0" smtClean="0"/>
              <a:t>nothing </a:t>
            </a:r>
            <a:r>
              <a:rPr lang="en-US" dirty="0" err="1" smtClean="0"/>
              <a:t>capitalised</a:t>
            </a:r>
            <a:r>
              <a:rPr lang="en-US" dirty="0" smtClean="0"/>
              <a:t>, in English, Czech</a:t>
            </a:r>
          </a:p>
        </p:txBody>
      </p:sp>
    </p:spTree>
    <p:extLst>
      <p:ext uri="{BB962C8B-B14F-4D97-AF65-F5344CB8AC3E}">
        <p14:creationId xmlns:p14="http://schemas.microsoft.com/office/powerpoint/2010/main" xmlns="" val="2218880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Sample</a:t>
            </a:r>
            <a:br>
              <a:rPr lang="en-US" dirty="0" smtClean="0"/>
            </a:br>
            <a:r>
              <a:rPr lang="en-US" sz="2700" dirty="0" smtClean="0"/>
              <a:t>English</a:t>
            </a:r>
            <a:br>
              <a:rPr lang="en-US" sz="2700" dirty="0" smtClean="0"/>
            </a:br>
            <a:r>
              <a:rPr lang="en-US" sz="2700" dirty="0" smtClean="0"/>
              <a:t>total size 100 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1715349"/>
              </p:ext>
            </p:extLst>
          </p:nvPr>
        </p:nvGraphicFramePr>
        <p:xfrm>
          <a:off x="457200" y="2249488"/>
          <a:ext cx="8229600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</a:t>
                      </a:r>
                    </a:p>
                    <a:p>
                      <a:r>
                        <a:rPr lang="en-US" dirty="0" smtClean="0"/>
                        <a:t>Classroom</a:t>
                      </a:r>
                    </a:p>
                    <a:p>
                      <a:r>
                        <a:rPr lang="en-US" dirty="0" smtClean="0"/>
                        <a:t>Participant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Blunder</a:t>
                      </a:r>
                    </a:p>
                    <a:p>
                      <a:r>
                        <a:rPr lang="en-US" dirty="0" smtClean="0"/>
                        <a:t>Topography</a:t>
                      </a:r>
                    </a:p>
                    <a:p>
                      <a:r>
                        <a:rPr lang="en-US" dirty="0" smtClean="0"/>
                        <a:t>Commoner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Flame</a:t>
                      </a:r>
                    </a:p>
                    <a:p>
                      <a:r>
                        <a:rPr lang="en-US" dirty="0" smtClean="0"/>
                        <a:t>Gauge</a:t>
                      </a:r>
                    </a:p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</a:p>
                    <a:p>
                      <a:r>
                        <a:rPr lang="en-US" dirty="0" smtClean="0"/>
                        <a:t>Black</a:t>
                      </a:r>
                    </a:p>
                    <a:p>
                      <a:r>
                        <a:rPr lang="en-US" dirty="0" smtClean="0"/>
                        <a:t>Operational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Delicate</a:t>
                      </a:r>
                    </a:p>
                    <a:p>
                      <a:r>
                        <a:rPr lang="en-US" dirty="0" smtClean="0"/>
                        <a:t>Worthwhile</a:t>
                      </a:r>
                    </a:p>
                    <a:p>
                      <a:r>
                        <a:rPr lang="en-US" dirty="0" smtClean="0"/>
                        <a:t>Semantic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Evocative</a:t>
                      </a:r>
                    </a:p>
                    <a:p>
                      <a:r>
                        <a:rPr lang="en-US" dirty="0" smtClean="0"/>
                        <a:t>Tempting</a:t>
                      </a:r>
                    </a:p>
                    <a:p>
                      <a:r>
                        <a:rPr lang="en-US" dirty="0" smtClean="0"/>
                        <a:t>Popup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</a:t>
                      </a:r>
                    </a:p>
                    <a:p>
                      <a:r>
                        <a:rPr lang="en-US" dirty="0" smtClean="0"/>
                        <a:t>Matter</a:t>
                      </a:r>
                    </a:p>
                    <a:p>
                      <a:r>
                        <a:rPr lang="en-US" dirty="0" smtClean="0"/>
                        <a:t>Like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Instigate</a:t>
                      </a:r>
                    </a:p>
                    <a:p>
                      <a:r>
                        <a:rPr lang="en-US" dirty="0" smtClean="0"/>
                        <a:t>Shelter</a:t>
                      </a:r>
                    </a:p>
                    <a:p>
                      <a:r>
                        <a:rPr lang="en-US" dirty="0" smtClean="0"/>
                        <a:t>Kid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</a:t>
                      </a:r>
                    </a:p>
                    <a:p>
                      <a:r>
                        <a:rPr lang="en-US" dirty="0" smtClean="0"/>
                        <a:t>Inject</a:t>
                      </a:r>
                    </a:p>
                    <a:p>
                      <a:r>
                        <a:rPr lang="en-US" dirty="0" smtClean="0"/>
                        <a:t>Tire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9275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Sample</a:t>
            </a:r>
            <a:br>
              <a:rPr lang="en-US" dirty="0" smtClean="0"/>
            </a:br>
            <a:r>
              <a:rPr lang="en-US" sz="2700" dirty="0" smtClean="0"/>
              <a:t>Czech</a:t>
            </a:r>
            <a:br>
              <a:rPr lang="en-US" sz="2700" dirty="0" smtClean="0"/>
            </a:br>
            <a:r>
              <a:rPr lang="en-US" sz="2700" dirty="0" smtClean="0"/>
              <a:t>total size 100 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3782235"/>
              </p:ext>
            </p:extLst>
          </p:nvPr>
        </p:nvGraphicFramePr>
        <p:xfrm>
          <a:off x="457200" y="2249488"/>
          <a:ext cx="8229600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Dukac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Federace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Prislusnik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Box</a:t>
                      </a:r>
                    </a:p>
                    <a:p>
                      <a:r>
                        <a:rPr lang="en-US" dirty="0" err="1" smtClean="0"/>
                        <a:t>Najezd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Zaplaceni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Hadicka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Ilustrator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Metrak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Dopravni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Minimalni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Slozity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Dokonceny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Pedagogicky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Casny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Hunaty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Usity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Posesdly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Jednat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Pozadat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Zpusobit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Dychat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Naplanovat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Zkratit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Vyhazozat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Zaleknout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Odstat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4515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all the collocations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lots and lots of candidates</a:t>
            </a:r>
          </a:p>
          <a:p>
            <a:pPr lvl="1"/>
            <a:r>
              <a:rPr lang="en-US" dirty="0" smtClean="0"/>
              <a:t>All the corpora we had</a:t>
            </a:r>
          </a:p>
          <a:p>
            <a:pPr lvl="2"/>
            <a:r>
              <a:rPr lang="en-US" dirty="0" smtClean="0"/>
              <a:t>Various parameters</a:t>
            </a:r>
          </a:p>
          <a:p>
            <a:pPr lvl="1"/>
            <a:r>
              <a:rPr lang="en-US" dirty="0" smtClean="0"/>
              <a:t>Check many dictionaries</a:t>
            </a:r>
          </a:p>
          <a:p>
            <a:r>
              <a:rPr lang="en-US" dirty="0" smtClean="0"/>
              <a:t>Number of candidates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each</a:t>
            </a:r>
          </a:p>
          <a:p>
            <a:pPr lvl="1"/>
            <a:r>
              <a:rPr lang="en-US" dirty="0" smtClean="0"/>
              <a:t>Ask three judges</a:t>
            </a:r>
          </a:p>
          <a:p>
            <a:pPr lvl="2"/>
            <a:r>
              <a:rPr lang="en-US" dirty="0" smtClean="0"/>
              <a:t>Is it good?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197315"/>
              </p:ext>
            </p:extLst>
          </p:nvPr>
        </p:nvGraphicFramePr>
        <p:xfrm>
          <a:off x="1524000" y="4572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19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71600" y="32634"/>
            <a:ext cx="1365504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6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3 lexicographers who had worked on OCD</a:t>
            </a:r>
          </a:p>
          <a:p>
            <a:r>
              <a:rPr lang="en-US" dirty="0" smtClean="0"/>
              <a:t>Czech</a:t>
            </a:r>
          </a:p>
          <a:p>
            <a:pPr lvl="1"/>
            <a:r>
              <a:rPr lang="en-US" dirty="0" smtClean="0"/>
              <a:t>4 linguistics students</a:t>
            </a:r>
          </a:p>
          <a:p>
            <a:r>
              <a:rPr lang="en-US" dirty="0" smtClean="0"/>
              <a:t>30,000 judgments each</a:t>
            </a:r>
          </a:p>
          <a:p>
            <a:pPr lvl="1"/>
            <a:r>
              <a:rPr lang="en-US" dirty="0" smtClean="0"/>
              <a:t>A few days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193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Inter-tagger agreement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7228845"/>
              </p:ext>
            </p:extLst>
          </p:nvPr>
        </p:nvGraphicFramePr>
        <p:xfrm>
          <a:off x="381000" y="23622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Czech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 many candidates were good?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4-24%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16-26%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Pairwise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74%-90%*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81-86%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Pairwise</a:t>
                      </a:r>
                      <a:r>
                        <a:rPr lang="en-US" baseline="0" dirty="0" smtClean="0"/>
                        <a:t> k</a:t>
                      </a:r>
                      <a:r>
                        <a:rPr lang="en-US" dirty="0" smtClean="0"/>
                        <a:t>appa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0-09-0.5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0.44-0.5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029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Good=</a:t>
            </a:r>
          </a:p>
          <a:p>
            <a:r>
              <a:rPr lang="en-US" dirty="0" smtClean="0"/>
              <a:t>All, or all-but-one, of judges said ‘good’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57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situations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Where target text type is known</a:t>
            </a:r>
          </a:p>
          <a:p>
            <a:pPr lvl="1"/>
            <a:r>
              <a:rPr lang="en-GB" i="1" dirty="0" smtClean="0"/>
              <a:t>Best match</a:t>
            </a:r>
          </a:p>
          <a:p>
            <a:r>
              <a:rPr lang="en-GB" dirty="0" smtClean="0"/>
              <a:t>Where it is not</a:t>
            </a:r>
          </a:p>
          <a:p>
            <a:pPr lvl="1"/>
            <a:r>
              <a:rPr lang="en-GB" b="1" i="1" dirty="0" smtClean="0"/>
              <a:t>“General language”</a:t>
            </a:r>
            <a:endParaRPr lang="en-GB" dirty="0" smtClean="0"/>
          </a:p>
          <a:p>
            <a:pPr lvl="1"/>
            <a:r>
              <a:rPr lang="en-GB" dirty="0" smtClean="0"/>
              <a:t>Linguistics</a:t>
            </a:r>
          </a:p>
          <a:p>
            <a:pPr lvl="2"/>
            <a:r>
              <a:rPr lang="en-GB" dirty="0" smtClean="0"/>
              <a:t>Lexicography </a:t>
            </a:r>
          </a:p>
          <a:p>
            <a:pPr lvl="1"/>
            <a:r>
              <a:rPr lang="en-GB" dirty="0" smtClean="0"/>
              <a:t>Training</a:t>
            </a:r>
          </a:p>
          <a:p>
            <a:pPr lvl="2"/>
            <a:r>
              <a:rPr lang="en-GB" dirty="0" err="1" smtClean="0"/>
              <a:t>Taggers</a:t>
            </a:r>
            <a:r>
              <a:rPr lang="en-GB" dirty="0" smtClean="0"/>
              <a:t>, parsers etc</a:t>
            </a:r>
          </a:p>
          <a:p>
            <a:pPr lvl="1"/>
            <a:r>
              <a:rPr lang="en-GB" dirty="0" smtClean="0"/>
              <a:t>Lexical acquisition</a:t>
            </a:r>
          </a:p>
          <a:p>
            <a:pPr lvl="1"/>
            <a:r>
              <a:rPr lang="en-GB" b="1" dirty="0" smtClean="0"/>
              <a:t>Our topic</a:t>
            </a:r>
            <a:endParaRPr lang="en-GB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63" y="2057400"/>
            <a:ext cx="8970537" cy="32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5638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Distribution of good collocations in fiftieths, ordered by score. </a:t>
            </a:r>
          </a:p>
          <a:p>
            <a:r>
              <a:rPr lang="en-GB" sz="2400" dirty="0" smtClean="0"/>
              <a:t>English is black, Czech grey.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Did we find all good collocates?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7432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Probably not</a:t>
            </a:r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Did we find all good collocates?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94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Sample </a:t>
            </a:r>
            <a:r>
              <a:rPr lang="en-US" sz="2800" i="1" dirty="0" smtClean="0"/>
              <a:t>with good-collocate counts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English</a:t>
            </a:r>
            <a:br>
              <a:rPr lang="en-US" sz="2700" dirty="0" smtClean="0"/>
            </a:br>
            <a:r>
              <a:rPr lang="en-US" sz="2700" dirty="0" smtClean="0"/>
              <a:t>total size 100 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49316084"/>
              </p:ext>
            </p:extLst>
          </p:nvPr>
        </p:nvGraphicFramePr>
        <p:xfrm>
          <a:off x="457200" y="2249488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Noun        max</a:t>
                      </a:r>
                    </a:p>
                    <a:p>
                      <a:r>
                        <a:rPr lang="en-US" dirty="0" smtClean="0"/>
                        <a:t>                  med</a:t>
                      </a:r>
                    </a:p>
                    <a:p>
                      <a:r>
                        <a:rPr lang="en-US" dirty="0" smtClean="0"/>
                        <a:t>                 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          199</a:t>
                      </a:r>
                    </a:p>
                    <a:p>
                      <a:r>
                        <a:rPr lang="en-US" dirty="0" smtClean="0"/>
                        <a:t>Classroom         90</a:t>
                      </a:r>
                    </a:p>
                    <a:p>
                      <a:r>
                        <a:rPr lang="en-US" dirty="0" smtClean="0"/>
                        <a:t>Participant        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Blunder              63</a:t>
                      </a:r>
                    </a:p>
                    <a:p>
                      <a:r>
                        <a:rPr lang="en-US" dirty="0" smtClean="0"/>
                        <a:t>Topography       18</a:t>
                      </a:r>
                    </a:p>
                    <a:p>
                      <a:r>
                        <a:rPr lang="en-US" dirty="0" smtClean="0"/>
                        <a:t>Commoner        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Flame                 85</a:t>
                      </a:r>
                    </a:p>
                    <a:p>
                      <a:r>
                        <a:rPr lang="en-US" dirty="0" smtClean="0"/>
                        <a:t>Gauge                 38</a:t>
                      </a:r>
                    </a:p>
                    <a:p>
                      <a:r>
                        <a:rPr lang="en-US" dirty="0" smtClean="0"/>
                        <a:t>Ram                    21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Adjective max</a:t>
                      </a:r>
                    </a:p>
                    <a:p>
                      <a:r>
                        <a:rPr lang="en-US" dirty="0" smtClean="0"/>
                        <a:t>                  med</a:t>
                      </a:r>
                    </a:p>
                    <a:p>
                      <a:r>
                        <a:rPr lang="en-US" dirty="0" smtClean="0"/>
                        <a:t>                 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           176</a:t>
                      </a:r>
                    </a:p>
                    <a:p>
                      <a:r>
                        <a:rPr lang="en-US" dirty="0" smtClean="0"/>
                        <a:t>Black                 118</a:t>
                      </a:r>
                    </a:p>
                    <a:p>
                      <a:r>
                        <a:rPr lang="en-US" dirty="0" smtClean="0"/>
                        <a:t>Operational       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Delicate              43</a:t>
                      </a:r>
                    </a:p>
                    <a:p>
                      <a:r>
                        <a:rPr lang="en-US" dirty="0" smtClean="0"/>
                        <a:t>Worthwhile       25</a:t>
                      </a:r>
                    </a:p>
                    <a:p>
                      <a:r>
                        <a:rPr lang="en-US" dirty="0" smtClean="0"/>
                        <a:t>Semantic           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Evocative          43</a:t>
                      </a:r>
                    </a:p>
                    <a:p>
                      <a:r>
                        <a:rPr lang="en-US" dirty="0" smtClean="0"/>
                        <a:t>Tempting          25</a:t>
                      </a:r>
                    </a:p>
                    <a:p>
                      <a:r>
                        <a:rPr lang="en-US" dirty="0" smtClean="0"/>
                        <a:t>Popup                12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Verb         max</a:t>
                      </a:r>
                    </a:p>
                    <a:p>
                      <a:r>
                        <a:rPr lang="en-US" dirty="0" smtClean="0"/>
                        <a:t>                  med</a:t>
                      </a:r>
                    </a:p>
                    <a:p>
                      <a:r>
                        <a:rPr lang="en-US" dirty="0" smtClean="0"/>
                        <a:t>                  min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              95</a:t>
                      </a:r>
                    </a:p>
                    <a:p>
                      <a:r>
                        <a:rPr lang="en-US" dirty="0" smtClean="0"/>
                        <a:t>Matter                 45</a:t>
                      </a:r>
                    </a:p>
                    <a:p>
                      <a:r>
                        <a:rPr lang="en-US" dirty="0" smtClean="0"/>
                        <a:t>Like                    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Instigate            58</a:t>
                      </a:r>
                    </a:p>
                    <a:p>
                      <a:r>
                        <a:rPr lang="en-US" dirty="0" smtClean="0"/>
                        <a:t>Shelter               15</a:t>
                      </a:r>
                    </a:p>
                    <a:p>
                      <a:r>
                        <a:rPr lang="en-US" dirty="0" smtClean="0"/>
                        <a:t>Kid                     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           91</a:t>
                      </a:r>
                    </a:p>
                    <a:p>
                      <a:r>
                        <a:rPr lang="en-US" dirty="0" smtClean="0"/>
                        <a:t>Inject                 30</a:t>
                      </a:r>
                    </a:p>
                    <a:p>
                      <a:r>
                        <a:rPr lang="en-US" dirty="0" smtClean="0"/>
                        <a:t>Tire                      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7075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4582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Sample of headwords</a:t>
            </a:r>
          </a:p>
          <a:p>
            <a:r>
              <a:rPr lang="en-US" dirty="0" smtClean="0"/>
              <a:t>Find </a:t>
            </a:r>
            <a:r>
              <a:rPr lang="en-US" b="1" i="1" dirty="0" smtClean="0">
                <a:solidFill>
                  <a:srgbClr val="FF0000"/>
                </a:solidFill>
              </a:rPr>
              <a:t>all</a:t>
            </a:r>
            <a:r>
              <a:rPr lang="en-US" b="1" i="1" dirty="0" smtClean="0"/>
              <a:t> </a:t>
            </a:r>
            <a:r>
              <a:rPr lang="en-US" dirty="0" smtClean="0"/>
              <a:t>candidate collocations </a:t>
            </a:r>
            <a:r>
              <a:rPr lang="en-US" i="1" dirty="0" smtClean="0">
                <a:solidFill>
                  <a:srgbClr val="FF0000"/>
                </a:solidFill>
              </a:rPr>
              <a:t>from everywhere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Ask lexicographers</a:t>
            </a:r>
          </a:p>
          <a:p>
            <a:pPr lvl="1"/>
            <a:r>
              <a:rPr lang="en-US" b="1" i="1" dirty="0" smtClean="0"/>
              <a:t>Are they good?</a:t>
            </a:r>
          </a:p>
          <a:p>
            <a:r>
              <a:rPr lang="en-US" b="1" dirty="0" smtClean="0">
                <a:solidFill>
                  <a:srgbClr val="FFCB27"/>
                </a:solidFill>
              </a:rPr>
              <a:t>Gold</a:t>
            </a:r>
            <a:r>
              <a:rPr lang="en-US" dirty="0" smtClean="0">
                <a:solidFill>
                  <a:srgbClr val="FFCB27"/>
                </a:solidFill>
              </a:rPr>
              <a:t> </a:t>
            </a:r>
            <a:r>
              <a:rPr lang="en-US" dirty="0" smtClean="0"/>
              <a:t>standard </a:t>
            </a:r>
          </a:p>
          <a:p>
            <a:pPr lvl="1"/>
            <a:r>
              <a:rPr lang="en-US" i="1" dirty="0" smtClean="0"/>
              <a:t>output of perfect </a:t>
            </a:r>
            <a:r>
              <a:rPr lang="en-US" i="1" dirty="0" err="1" smtClean="0"/>
              <a:t>corpus+system</a:t>
            </a:r>
            <a:endParaRPr lang="en-US" i="1" dirty="0" smtClean="0"/>
          </a:p>
          <a:p>
            <a:r>
              <a:rPr lang="en-US" dirty="0" smtClean="0"/>
              <a:t>How does corpus X + system Y score?</a:t>
            </a:r>
          </a:p>
          <a:p>
            <a:pPr lvl="1"/>
            <a:r>
              <a:rPr lang="en-US" dirty="0" smtClean="0"/>
              <a:t>Vary X, evaluate corpora</a:t>
            </a:r>
          </a:p>
          <a:p>
            <a:pPr lvl="1"/>
            <a:r>
              <a:rPr lang="en-US" dirty="0" smtClean="0"/>
              <a:t>Vary Y (or its components), evaluate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2594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7552234"/>
              </p:ext>
            </p:extLst>
          </p:nvPr>
        </p:nvGraphicFramePr>
        <p:xfrm>
          <a:off x="457200" y="2249488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mwords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Czes2-Synt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368, parsed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enTenTen12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111,192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Czes2-SET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368, parsed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enTenTen08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UKWAC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czTenTen12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SYN2009PUB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NMCorpus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SYN2006PUB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ACL 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Czes2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CzechParl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78839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Precision/recall tradeoff</a:t>
            </a:r>
          </a:p>
          <a:p>
            <a:pPr lvl="1"/>
            <a:r>
              <a:rPr lang="en-US" dirty="0" smtClean="0"/>
              <a:t>How many collocates to choose</a:t>
            </a:r>
          </a:p>
          <a:p>
            <a:pPr lvl="2"/>
            <a:r>
              <a:rPr lang="en-US" dirty="0" smtClean="0"/>
              <a:t>Best: Hi 100, Mid 50, Lo 25</a:t>
            </a:r>
          </a:p>
          <a:p>
            <a:pPr lvl="1"/>
            <a:r>
              <a:rPr lang="en-US" dirty="0" smtClean="0"/>
              <a:t>What metric to use</a:t>
            </a:r>
          </a:p>
          <a:p>
            <a:pPr lvl="2"/>
            <a:r>
              <a:rPr lang="en-US" dirty="0" smtClean="0"/>
              <a:t>F5 weights recall (harder) over precision</a:t>
            </a:r>
          </a:p>
          <a:p>
            <a:pPr lvl="2"/>
            <a:r>
              <a:rPr lang="en-US" dirty="0" smtClean="0"/>
              <a:t>Suitable here</a:t>
            </a:r>
          </a:p>
          <a:p>
            <a:r>
              <a:rPr lang="en-US" dirty="0" smtClean="0"/>
              <a:t>Statistic to sort by</a:t>
            </a:r>
          </a:p>
          <a:p>
            <a:pPr lvl="1"/>
            <a:r>
              <a:rPr lang="en-US" dirty="0" smtClean="0"/>
              <a:t>Czech: better with Dice (salience measure)</a:t>
            </a:r>
          </a:p>
          <a:p>
            <a:pPr lvl="1"/>
            <a:r>
              <a:rPr lang="en-US" dirty="0" smtClean="0"/>
              <a:t>English: better with plain frequency</a:t>
            </a:r>
          </a:p>
          <a:p>
            <a:r>
              <a:rPr lang="en-US" dirty="0" smtClean="0"/>
              <a:t>Minimum hits for collocate (1, 5, 10)</a:t>
            </a:r>
          </a:p>
        </p:txBody>
      </p:sp>
    </p:spTree>
    <p:extLst>
      <p:ext uri="{BB962C8B-B14F-4D97-AF65-F5344CB8AC3E}">
        <p14:creationId xmlns:p14="http://schemas.microsoft.com/office/powerpoint/2010/main" xmlns="" val="3243610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213002"/>
              </p:ext>
            </p:extLst>
          </p:nvPr>
        </p:nvGraphicFramePr>
        <p:xfrm>
          <a:off x="457200" y="2249488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47800"/>
                <a:gridCol w="762000"/>
                <a:gridCol w="1676400"/>
                <a:gridCol w="16002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mwords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Czes2-Synt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368, parsed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enTenTen12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111,192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Czes2-SET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368, parsed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enTenTen08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UKWAC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czTenTen12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BNC  (</a:t>
                      </a:r>
                      <a:r>
                        <a:rPr lang="en-US" dirty="0" err="1" smtClean="0"/>
                        <a:t>TreeT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SYN2009PUB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BNC (CLAWS)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SYN2006PUB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NMCorpus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Czes2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ACL 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SYN2000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CzechParl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49962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Big: good</a:t>
            </a:r>
          </a:p>
          <a:p>
            <a:r>
              <a:rPr lang="en-US" dirty="0" smtClean="0"/>
              <a:t>Czech: parsing helps</a:t>
            </a:r>
          </a:p>
          <a:p>
            <a:r>
              <a:rPr lang="en-US" dirty="0" smtClean="0"/>
              <a:t>En: </a:t>
            </a:r>
            <a:r>
              <a:rPr lang="en-US" dirty="0" err="1" smtClean="0"/>
              <a:t>TreeTagger</a:t>
            </a:r>
            <a:r>
              <a:rPr lang="en-US" dirty="0" smtClean="0"/>
              <a:t> better than CLAWS</a:t>
            </a:r>
          </a:p>
        </p:txBody>
      </p:sp>
    </p:spTree>
    <p:extLst>
      <p:ext uri="{BB962C8B-B14F-4D97-AF65-F5344CB8AC3E}">
        <p14:creationId xmlns:p14="http://schemas.microsoft.com/office/powerpoint/2010/main" xmlns="" val="2616975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Curated and big</a:t>
            </a:r>
          </a:p>
          <a:p>
            <a:r>
              <a:rPr lang="en-US" dirty="0" smtClean="0"/>
              <a:t>Low score</a:t>
            </a:r>
          </a:p>
          <a:p>
            <a:endParaRPr lang="en-US" dirty="0"/>
          </a:p>
          <a:p>
            <a:r>
              <a:rPr lang="en-US" dirty="0" smtClean="0"/>
              <a:t>NOT used to find candidates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4974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OEC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 candidates from OUP</a:t>
            </a:r>
          </a:p>
          <a:p>
            <a:r>
              <a:rPr lang="en-US" dirty="0" smtClean="0"/>
              <a:t>Extra task for judges</a:t>
            </a:r>
          </a:p>
          <a:p>
            <a:r>
              <a:rPr lang="en-US" dirty="0" smtClean="0"/>
              <a:t>19% of new candidates were good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Conclusion</a:t>
            </a:r>
          </a:p>
          <a:p>
            <a:r>
              <a:rPr lang="en-US" dirty="0" smtClean="0"/>
              <a:t>Did we find </a:t>
            </a:r>
            <a:r>
              <a:rPr lang="en-US" i="1" dirty="0" smtClean="0"/>
              <a:t>all </a:t>
            </a:r>
            <a:r>
              <a:rPr lang="en-US" dirty="0" smtClean="0"/>
              <a:t>good collocations?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593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corpus to ‘add to set’</a:t>
            </a:r>
          </a:p>
          <a:p>
            <a:pPr lvl="1"/>
            <a:r>
              <a:rPr lang="en-US" dirty="0" smtClean="0"/>
              <a:t>Same headwords</a:t>
            </a:r>
          </a:p>
          <a:p>
            <a:pPr lvl="1"/>
            <a:r>
              <a:rPr lang="en-US" dirty="0" smtClean="0"/>
              <a:t>Same candidate-finding algorithm, parameters</a:t>
            </a:r>
          </a:p>
          <a:p>
            <a:pPr lvl="1"/>
            <a:r>
              <a:rPr lang="en-US" dirty="0" smtClean="0"/>
              <a:t>Find candidates for new corpus</a:t>
            </a:r>
          </a:p>
          <a:p>
            <a:pPr lvl="2" algn="just"/>
            <a:r>
              <a:rPr lang="en-US" i="1" dirty="0" smtClean="0"/>
              <a:t>Judge them</a:t>
            </a:r>
          </a:p>
          <a:p>
            <a:pPr algn="just"/>
            <a:r>
              <a:rPr lang="en-US" dirty="0" smtClean="0"/>
              <a:t>Rerun evaluation with extended set</a:t>
            </a:r>
          </a:p>
          <a:p>
            <a:pPr lvl="1" algn="just"/>
            <a:r>
              <a:rPr lang="en-US" i="1" dirty="0" smtClean="0"/>
              <a:t>New corpus can be compared with others</a:t>
            </a:r>
          </a:p>
          <a:p>
            <a:pPr lvl="2" algn="just"/>
            <a:r>
              <a:rPr lang="en-US" dirty="0" smtClean="0"/>
              <a:t>OEC: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549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OEC: complete </a:t>
            </a:r>
            <a:r>
              <a:rPr lang="en-US" smtClean="0"/>
              <a:t>(also CLUEWEB)</a:t>
            </a: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old standard datasets for taggers, parsers</a:t>
            </a:r>
          </a:p>
          <a:p>
            <a:pPr lvl="1"/>
            <a:r>
              <a:rPr lang="en-US" dirty="0" smtClean="0"/>
              <a:t>Usable for corpus evaluation?</a:t>
            </a:r>
          </a:p>
          <a:p>
            <a:pPr lvl="1"/>
            <a:r>
              <a:rPr lang="en-US" dirty="0" smtClean="0"/>
              <a:t>Comparable results? </a:t>
            </a:r>
          </a:p>
          <a:p>
            <a:r>
              <a:rPr lang="en-US" dirty="0" smtClean="0"/>
              <a:t>Use cases!</a:t>
            </a:r>
          </a:p>
          <a:p>
            <a:pPr lvl="1"/>
            <a:r>
              <a:rPr lang="en-US" dirty="0" smtClean="0"/>
              <a:t>Set parameters for web corpus construction</a:t>
            </a:r>
          </a:p>
          <a:p>
            <a:pPr lvl="2"/>
            <a:r>
              <a:rPr lang="en-US" dirty="0" err="1" smtClean="0"/>
              <a:t>Deduplication</a:t>
            </a:r>
            <a:endParaRPr lang="en-US" dirty="0" smtClean="0"/>
          </a:p>
          <a:p>
            <a:pPr lvl="2"/>
            <a:r>
              <a:rPr lang="en-US" dirty="0" smtClean="0"/>
              <a:t>Seeds</a:t>
            </a:r>
          </a:p>
          <a:p>
            <a:pPr lvl="2"/>
            <a:r>
              <a:rPr lang="en-US" dirty="0" smtClean="0"/>
              <a:t>Crawling strategies</a:t>
            </a:r>
          </a:p>
          <a:p>
            <a:pPr lvl="2"/>
            <a:r>
              <a:rPr lang="en-US" dirty="0" smtClean="0"/>
              <a:t>Processing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3124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610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“It depends on the task”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Yes but</a:t>
            </a:r>
          </a:p>
          <a:p>
            <a:pPr lvl="1"/>
            <a:r>
              <a:rPr lang="en-GB" dirty="0" smtClean="0"/>
              <a:t>Start somewhere</a:t>
            </a:r>
          </a:p>
          <a:p>
            <a:r>
              <a:rPr lang="en-GB" dirty="0" smtClean="0"/>
              <a:t>Until disproved:</a:t>
            </a:r>
          </a:p>
          <a:p>
            <a:pPr lvl="1"/>
            <a:r>
              <a:rPr lang="en-GB" dirty="0" smtClean="0"/>
              <a:t>Working hypothesis</a:t>
            </a:r>
          </a:p>
          <a:p>
            <a:pPr lvl="1"/>
            <a:r>
              <a:rPr lang="en-GB" dirty="0" smtClean="0"/>
              <a:t>Good for one, good for all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all agree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Big: good</a:t>
            </a:r>
          </a:p>
          <a:p>
            <a:r>
              <a:rPr lang="en-GB" dirty="0" smtClean="0"/>
              <a:t>Diverse: good</a:t>
            </a:r>
          </a:p>
          <a:p>
            <a:r>
              <a:rPr lang="en-GB" dirty="0" smtClean="0"/>
              <a:t>Duplicates: bad</a:t>
            </a:r>
          </a:p>
          <a:p>
            <a:r>
              <a:rPr lang="en-GB" dirty="0" smtClean="0"/>
              <a:t>Junk: bad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practical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2000</a:t>
            </a:r>
          </a:p>
          <a:p>
            <a:pPr lvl="1"/>
            <a:r>
              <a:rPr lang="en-GB" dirty="0" smtClean="0"/>
              <a:t>No choice</a:t>
            </a:r>
          </a:p>
          <a:p>
            <a:pPr lvl="1"/>
            <a:r>
              <a:rPr lang="en-GB" dirty="0" smtClean="0"/>
              <a:t>Use whatever there is</a:t>
            </a:r>
          </a:p>
          <a:p>
            <a:r>
              <a:rPr lang="en-GB" dirty="0" smtClean="0"/>
              <a:t>2013</a:t>
            </a:r>
          </a:p>
          <a:p>
            <a:pPr lvl="1"/>
            <a:r>
              <a:rPr lang="en-GB" dirty="0" smtClean="0"/>
              <a:t>German:</a:t>
            </a:r>
          </a:p>
          <a:p>
            <a:pPr lvl="2"/>
            <a:r>
              <a:rPr lang="en-GB" dirty="0" err="1" smtClean="0"/>
              <a:t>DeWaC</a:t>
            </a:r>
            <a:r>
              <a:rPr lang="en-GB" dirty="0" smtClean="0"/>
              <a:t> or TIGER or BBAW or Leipzig  …</a:t>
            </a:r>
          </a:p>
          <a:p>
            <a:pPr lvl="1"/>
            <a:r>
              <a:rPr lang="en-GB" dirty="0" smtClean="0"/>
              <a:t>Build you own corpus</a:t>
            </a:r>
          </a:p>
          <a:p>
            <a:pPr lvl="2"/>
            <a:r>
              <a:rPr lang="en-GB" dirty="0" err="1" smtClean="0"/>
              <a:t>BootCaT</a:t>
            </a:r>
            <a:r>
              <a:rPr lang="en-GB" dirty="0" smtClean="0"/>
              <a:t>, </a:t>
            </a:r>
            <a:r>
              <a:rPr lang="en-GB" dirty="0" err="1" smtClean="0"/>
              <a:t>WaC</a:t>
            </a:r>
            <a:r>
              <a:rPr lang="en-GB" dirty="0" smtClean="0"/>
              <a:t> family, </a:t>
            </a:r>
            <a:r>
              <a:rPr lang="en-GB" dirty="0" err="1" smtClean="0"/>
              <a:t>TenTen</a:t>
            </a:r>
            <a:r>
              <a:rPr lang="en-GB" dirty="0" smtClean="0"/>
              <a:t> family</a:t>
            </a:r>
          </a:p>
          <a:p>
            <a:pPr lvl="2"/>
            <a:r>
              <a:rPr lang="en-GB" dirty="0" smtClean="0"/>
              <a:t>What parameters?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Intrinsic/extrinsic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Intrinsic</a:t>
            </a:r>
          </a:p>
          <a:p>
            <a:pPr lvl="1"/>
            <a:r>
              <a:rPr lang="en-GB" dirty="0" smtClean="0"/>
              <a:t>Assess features of the corpus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Extrinsic</a:t>
            </a:r>
          </a:p>
          <a:p>
            <a:pPr lvl="1"/>
            <a:r>
              <a:rPr lang="en-GB" dirty="0" smtClean="0"/>
              <a:t>Does it help you do some task better?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434</TotalTime>
  <Words>1252</Words>
  <Application>Microsoft Office PowerPoint</Application>
  <PresentationFormat>On-screen Show (4:3)</PresentationFormat>
  <Paragraphs>526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Urban</vt:lpstr>
      <vt:lpstr>How to evaluate a corpus  </vt:lpstr>
      <vt:lpstr>Linguistics in 21st century</vt:lpstr>
      <vt:lpstr>NLP/Language Tech in 21st century</vt:lpstr>
      <vt:lpstr>Two situations</vt:lpstr>
      <vt:lpstr>Prior work</vt:lpstr>
      <vt:lpstr>“It depends on the task”</vt:lpstr>
      <vt:lpstr>We all agree</vt:lpstr>
      <vt:lpstr>A practical matter</vt:lpstr>
      <vt:lpstr>Intrinsic/extrinsic</vt:lpstr>
      <vt:lpstr>Intrinsic/extrinsic</vt:lpstr>
      <vt:lpstr>A task with</vt:lpstr>
      <vt:lpstr>Collocation dictionary creation</vt:lpstr>
      <vt:lpstr>Slide 13</vt:lpstr>
      <vt:lpstr>Collocation dictionary creation</vt:lpstr>
      <vt:lpstr>Evaluable?</vt:lpstr>
      <vt:lpstr>Version 1</vt:lpstr>
      <vt:lpstr>Evaluating word sketches</vt:lpstr>
      <vt:lpstr>Slide 18</vt:lpstr>
      <vt:lpstr>Slide 19</vt:lpstr>
      <vt:lpstr>The Sketch Engine</vt:lpstr>
      <vt:lpstr>Concordances</vt:lpstr>
      <vt:lpstr>Slide 22</vt:lpstr>
      <vt:lpstr>Slide 23</vt:lpstr>
      <vt:lpstr>Slide 24</vt:lpstr>
      <vt:lpstr>Slide 25</vt:lpstr>
      <vt:lpstr>Slide 26</vt:lpstr>
      <vt:lpstr>Slide 27</vt:lpstr>
      <vt:lpstr>Corpora in SkE</vt:lpstr>
      <vt:lpstr>Evaluation</vt:lpstr>
      <vt:lpstr>Version 1</vt:lpstr>
      <vt:lpstr>Version 1</vt:lpstr>
      <vt:lpstr>Version 2</vt:lpstr>
      <vt:lpstr>Task definition</vt:lpstr>
      <vt:lpstr>Sample English total size 100 </vt:lpstr>
      <vt:lpstr>Sample Czech total size 100 </vt:lpstr>
      <vt:lpstr>Finding all the collocations</vt:lpstr>
      <vt:lpstr>Slide 37</vt:lpstr>
      <vt:lpstr>Judging</vt:lpstr>
      <vt:lpstr>Inter-tagger agreement</vt:lpstr>
      <vt:lpstr>Slide 40</vt:lpstr>
      <vt:lpstr>Slide 41</vt:lpstr>
      <vt:lpstr>Sample with good-collocate counts English total size 100 </vt:lpstr>
      <vt:lpstr>Review</vt:lpstr>
      <vt:lpstr>Corpora</vt:lpstr>
      <vt:lpstr>Parameters</vt:lpstr>
      <vt:lpstr>Results</vt:lpstr>
      <vt:lpstr>Discussion</vt:lpstr>
      <vt:lpstr>What about OEC?</vt:lpstr>
      <vt:lpstr>OEC experiment</vt:lpstr>
      <vt:lpstr>Just-in-time evaluation</vt:lpstr>
      <vt:lpstr>To do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evaluate a corpus</dc:title>
  <dc:creator>Adam</dc:creator>
  <cp:lastModifiedBy>Adam</cp:lastModifiedBy>
  <cp:revision>27</cp:revision>
  <dcterms:created xsi:type="dcterms:W3CDTF">2006-08-16T00:00:00Z</dcterms:created>
  <dcterms:modified xsi:type="dcterms:W3CDTF">2013-04-29T15:44:31Z</dcterms:modified>
</cp:coreProperties>
</file>