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4" r:id="rId1"/>
  </p:sldMasterIdLst>
  <p:notesMasterIdLst>
    <p:notesMasterId r:id="rId42"/>
  </p:notesMasterIdLst>
  <p:handoutMasterIdLst>
    <p:handoutMasterId r:id="rId43"/>
  </p:handoutMasterIdLst>
  <p:sldIdLst>
    <p:sldId id="256" r:id="rId2"/>
    <p:sldId id="258" r:id="rId3"/>
    <p:sldId id="259" r:id="rId4"/>
    <p:sldId id="260" r:id="rId5"/>
    <p:sldId id="261" r:id="rId6"/>
    <p:sldId id="262" r:id="rId7"/>
    <p:sldId id="263" r:id="rId8"/>
    <p:sldId id="264" r:id="rId9"/>
    <p:sldId id="265" r:id="rId10"/>
    <p:sldId id="267" r:id="rId11"/>
    <p:sldId id="268" r:id="rId12"/>
    <p:sldId id="270" r:id="rId13"/>
    <p:sldId id="269" r:id="rId14"/>
    <p:sldId id="282" r:id="rId15"/>
    <p:sldId id="286" r:id="rId16"/>
    <p:sldId id="272" r:id="rId17"/>
    <p:sldId id="276" r:id="rId18"/>
    <p:sldId id="277" r:id="rId19"/>
    <p:sldId id="278" r:id="rId20"/>
    <p:sldId id="279" r:id="rId21"/>
    <p:sldId id="287" r:id="rId22"/>
    <p:sldId id="280" r:id="rId23"/>
    <p:sldId id="281" r:id="rId24"/>
    <p:sldId id="283" r:id="rId25"/>
    <p:sldId id="284" r:id="rId26"/>
    <p:sldId id="285" r:id="rId27"/>
    <p:sldId id="288" r:id="rId28"/>
    <p:sldId id="266" r:id="rId29"/>
    <p:sldId id="291" r:id="rId30"/>
    <p:sldId id="292" r:id="rId31"/>
    <p:sldId id="293" r:id="rId32"/>
    <p:sldId id="294" r:id="rId33"/>
    <p:sldId id="295" r:id="rId34"/>
    <p:sldId id="296" r:id="rId35"/>
    <p:sldId id="297" r:id="rId36"/>
    <p:sldId id="298" r:id="rId37"/>
    <p:sldId id="299" r:id="rId38"/>
    <p:sldId id="300" r:id="rId39"/>
    <p:sldId id="303" r:id="rId40"/>
    <p:sldId id="3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0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07" autoAdjust="0"/>
    <p:restoredTop sz="94684" autoAdjust="0"/>
  </p:normalViewPr>
  <p:slideViewPr>
    <p:cSldViewPr snapToGrid="0" snapToObjects="1">
      <p:cViewPr varScale="1">
        <p:scale>
          <a:sx n="104" d="100"/>
          <a:sy n="104" d="100"/>
        </p:scale>
        <p:origin x="-1776" y="-104"/>
      </p:cViewPr>
      <p:guideLst>
        <p:guide orient="horz" pos="2160"/>
        <p:guide pos="2880"/>
      </p:guideLst>
    </p:cSldViewPr>
  </p:slideViewPr>
  <p:outlineViewPr>
    <p:cViewPr>
      <p:scale>
        <a:sx n="33" d="100"/>
        <a:sy n="33" d="100"/>
      </p:scale>
      <p:origin x="0" y="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1AE747-1093-8B48-A2A3-D80B0EA87A00}" type="datetimeFigureOut">
              <a:rPr lang="en-US" smtClean="0"/>
              <a:t>07/11/2012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DEB425-C770-B646-96E0-EC47CE1FC489}" type="slidenum">
              <a:rPr lang="en-US" smtClean="0"/>
              <a:t>‹#›</a:t>
            </a:fld>
            <a:endParaRPr lang="en-US"/>
          </a:p>
        </p:txBody>
      </p:sp>
    </p:spTree>
    <p:extLst>
      <p:ext uri="{BB962C8B-B14F-4D97-AF65-F5344CB8AC3E}">
        <p14:creationId xmlns:p14="http://schemas.microsoft.com/office/powerpoint/2010/main" val="643675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EB3F3-6E11-5346-9BE7-0CBB2F34D3F6}" type="datetimeFigureOut">
              <a:rPr lang="en-US" smtClean="0"/>
              <a:t>07/11/2012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4D203-FF78-C147-9869-5A5C363369BF}" type="slidenum">
              <a:rPr lang="en-US" smtClean="0"/>
              <a:t>‹#›</a:t>
            </a:fld>
            <a:endParaRPr lang="en-US"/>
          </a:p>
        </p:txBody>
      </p:sp>
    </p:spTree>
    <p:extLst>
      <p:ext uri="{BB962C8B-B14F-4D97-AF65-F5344CB8AC3E}">
        <p14:creationId xmlns:p14="http://schemas.microsoft.com/office/powerpoint/2010/main" val="27422465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922C92-971E-F24E-8F96-365C048A0C52}" type="slidenum">
              <a:rPr lang="en-GB"/>
              <a:pPr>
                <a:defRPr/>
              </a:pPr>
              <a:t>17</a:t>
            </a:fld>
            <a:endParaRPr lang="en-GB"/>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9608A6-0C60-B247-9218-C7A81437BF50}" type="slidenum">
              <a:rPr lang="en-GB"/>
              <a:pPr>
                <a:defRPr/>
              </a:pPr>
              <a:t>26</a:t>
            </a:fld>
            <a:endParaRPr lang="en-GB"/>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4D203-FF78-C147-9869-5A5C363369BF}" type="slidenum">
              <a:rPr lang="en-US" smtClean="0"/>
              <a:t>32</a:t>
            </a:fld>
            <a:endParaRPr lang="en-US"/>
          </a:p>
        </p:txBody>
      </p:sp>
    </p:spTree>
    <p:extLst>
      <p:ext uri="{BB962C8B-B14F-4D97-AF65-F5344CB8AC3E}">
        <p14:creationId xmlns:p14="http://schemas.microsoft.com/office/powerpoint/2010/main" val="407878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5AD5D4-D0A4-8B43-BC5F-4877EAC6E4BE}" type="slidenum">
              <a:rPr lang="en-GB"/>
              <a:pPr>
                <a:defRPr/>
              </a:pPr>
              <a:t>18</a:t>
            </a:fld>
            <a:endParaRPr lang="en-GB"/>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A5421E-CBE3-5043-862E-47A3F399B269}" type="slidenum">
              <a:rPr lang="en-GB"/>
              <a:pPr>
                <a:defRPr/>
              </a:pPr>
              <a:t>19</a:t>
            </a:fld>
            <a:endParaRPr lang="en-GB"/>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B1E75E-6D00-F143-8CBF-DC66DEB69DBF}" type="slidenum">
              <a:rPr lang="en-GB"/>
              <a:pPr>
                <a:defRPr/>
              </a:pPr>
              <a:t>20</a:t>
            </a:fld>
            <a:endParaRPr lang="en-GB"/>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B1E75E-6D00-F143-8CBF-DC66DEB69DBF}" type="slidenum">
              <a:rPr lang="en-GB"/>
              <a:pPr>
                <a:defRPr/>
              </a:pPr>
              <a:t>21</a:t>
            </a:fld>
            <a:endParaRPr lang="en-GB"/>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CDF36-4C8D-B04C-A93F-EB13476690EF}" type="slidenum">
              <a:rPr lang="en-GB"/>
              <a:pPr>
                <a:defRPr/>
              </a:pPr>
              <a:t>22</a:t>
            </a:fld>
            <a:endParaRPr lang="en-GB"/>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F5B143-5E01-8145-8836-AF9793CF32B3}" type="slidenum">
              <a:rPr lang="en-GB"/>
              <a:pPr>
                <a:defRPr/>
              </a:pPr>
              <a:t>23</a:t>
            </a:fld>
            <a:endParaRPr lang="en-GB"/>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AA9560-9D88-F54E-B6A1-1FB5734A49F1}" type="slidenum">
              <a:rPr lang="en-GB"/>
              <a:pPr>
                <a:defRPr/>
              </a:pPr>
              <a:t>24</a:t>
            </a:fld>
            <a:endParaRPr lang="en-GB"/>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879358-9DEB-8B47-BEC7-50024B3B9771}" type="slidenum">
              <a:rPr lang="en-GB"/>
              <a:pPr>
                <a:defRPr/>
              </a:pPr>
              <a:t>25</a:t>
            </a:fld>
            <a:endParaRPr lang="en-GB"/>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pPr eaLnBrk="1" hangingPunct="1">
              <a:defRPr/>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r>
              <a:rPr lang="en-GB" smtClean="0"/>
              <a:t>Oct 2012 </a:t>
            </a:r>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en-US" smtClean="0"/>
              <a:t>Kilgarriff: Getting to Know ...</a:t>
            </a:r>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1AD20DFC-E2D5-4BD6-B744-D8DEEAB5F7C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r>
              <a:rPr lang="en-GB" smtClean="0"/>
              <a:t>Oct 2012 </a:t>
            </a:r>
            <a:endParaRPr lang="en-US"/>
          </a:p>
        </p:txBody>
      </p:sp>
      <p:sp>
        <p:nvSpPr>
          <p:cNvPr id="4" name="Footer Placeholder 3"/>
          <p:cNvSpPr>
            <a:spLocks noGrp="1"/>
          </p:cNvSpPr>
          <p:nvPr>
            <p:ph type="ftr" sz="quarter" idx="11"/>
          </p:nvPr>
        </p:nvSpPr>
        <p:spPr/>
        <p:txBody>
          <a:bodyPr/>
          <a:lstStyle/>
          <a:p>
            <a:r>
              <a:rPr lang="en-US" smtClean="0"/>
              <a:t>Kilgarriff: Getting to Know ...</a:t>
            </a:r>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r>
              <a:rPr lang="en-GB" smtClean="0"/>
              <a:t>Oct 2012 </a:t>
            </a:r>
            <a:endParaRPr lang="en-US"/>
          </a:p>
        </p:txBody>
      </p:sp>
      <p:sp>
        <p:nvSpPr>
          <p:cNvPr id="3" name="Footer Placeholder 2"/>
          <p:cNvSpPr>
            <a:spLocks noGrp="1"/>
          </p:cNvSpPr>
          <p:nvPr>
            <p:ph type="ftr" sz="quarter" idx="11"/>
          </p:nvPr>
        </p:nvSpPr>
        <p:spPr/>
        <p:txBody>
          <a:bodyPr/>
          <a:lstStyle/>
          <a:p>
            <a:r>
              <a:rPr lang="en-US" smtClean="0"/>
              <a:t>Kilgarriff: Getting to Know ...</a:t>
            </a:r>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r>
              <a:rPr lang="en-GB" smtClean="0"/>
              <a:t>Oct 2012 </a:t>
            </a:r>
            <a:endParaRPr lang="en-US"/>
          </a:p>
        </p:txBody>
      </p:sp>
      <p:sp>
        <p:nvSpPr>
          <p:cNvPr id="6" name="Footer Placeholder 5"/>
          <p:cNvSpPr>
            <a:spLocks noGrp="1"/>
          </p:cNvSpPr>
          <p:nvPr>
            <p:ph type="ftr" sz="quarter" idx="11"/>
          </p:nvPr>
        </p:nvSpPr>
        <p:spPr>
          <a:xfrm>
            <a:off x="174812" y="6356350"/>
            <a:ext cx="3863788" cy="365125"/>
          </a:xfrm>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r>
              <a:rPr lang="en-GB" smtClean="0"/>
              <a:t>Oct 2012 </a:t>
            </a:r>
            <a:endParaRPr lang="en-GB"/>
          </a:p>
        </p:txBody>
      </p:sp>
      <p:sp>
        <p:nvSpPr>
          <p:cNvPr id="7" name="Rectangle 7"/>
          <p:cNvSpPr>
            <a:spLocks noGrp="1" noChangeArrowheads="1"/>
          </p:cNvSpPr>
          <p:nvPr>
            <p:ph type="ftr" sz="quarter" idx="11"/>
          </p:nvPr>
        </p:nvSpPr>
        <p:spPr>
          <a:ln/>
        </p:spPr>
        <p:txBody>
          <a:bodyPr/>
          <a:lstStyle>
            <a:lvl1pPr>
              <a:defRPr/>
            </a:lvl1pPr>
          </a:lstStyle>
          <a:p>
            <a:pPr>
              <a:defRPr/>
            </a:pPr>
            <a:r>
              <a:rPr lang="en-GB" smtClean="0"/>
              <a:t>Kilgarriff: Getting to Know ...</a:t>
            </a:r>
            <a:endParaRPr lang="en-GB"/>
          </a:p>
        </p:txBody>
      </p:sp>
      <p:sp>
        <p:nvSpPr>
          <p:cNvPr id="8" name="Rectangle 8"/>
          <p:cNvSpPr>
            <a:spLocks noGrp="1" noChangeArrowheads="1"/>
          </p:cNvSpPr>
          <p:nvPr>
            <p:ph type="sldNum" sz="quarter" idx="12"/>
          </p:nvPr>
        </p:nvSpPr>
        <p:spPr>
          <a:ln/>
        </p:spPr>
        <p:txBody>
          <a:bodyPr/>
          <a:lstStyle>
            <a:lvl1pPr>
              <a:defRPr/>
            </a:lvl1pPr>
          </a:lstStyle>
          <a:p>
            <a:pPr>
              <a:defRPr/>
            </a:pPr>
            <a:fld id="{A1F9EB82-C5E0-BA4A-B612-2423053B076D}" type="slidenum">
              <a:rPr lang="en-GB"/>
              <a:pPr>
                <a:defRPr/>
              </a:pPr>
              <a:t>‹#›</a:t>
            </a:fld>
            <a:endParaRPr lang="en-GB"/>
          </a:p>
        </p:txBody>
      </p:sp>
    </p:spTree>
    <p:extLst>
      <p:ext uri="{BB962C8B-B14F-4D97-AF65-F5344CB8AC3E}">
        <p14:creationId xmlns:p14="http://schemas.microsoft.com/office/powerpoint/2010/main" val="2098182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GB" smtClean="0"/>
              <a:t>Oct 2012 </a:t>
            </a:r>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smtClean="0"/>
              <a:t>Kilgarriff: Getting to Know ...</a:t>
            </a: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D900D27E-B955-734E-9610-3AF989CE33C4}" type="slidenum">
              <a:rPr lang="en-GB"/>
              <a:pPr>
                <a:defRPr/>
              </a:pPr>
              <a:t>‹#›</a:t>
            </a:fld>
            <a:endParaRPr lang="en-GB"/>
          </a:p>
        </p:txBody>
      </p:sp>
    </p:spTree>
    <p:extLst>
      <p:ext uri="{BB962C8B-B14F-4D97-AF65-F5344CB8AC3E}">
        <p14:creationId xmlns:p14="http://schemas.microsoft.com/office/powerpoint/2010/main" val="283369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r>
              <a:rPr lang="en-GB" smtClean="0"/>
              <a:t>Oct 2012 </a:t>
            </a:r>
            <a:endParaRPr lang="en-US"/>
          </a:p>
        </p:txBody>
      </p:sp>
      <p:sp>
        <p:nvSpPr>
          <p:cNvPr id="5" name="Footer Placeholder 4"/>
          <p:cNvSpPr>
            <a:spLocks noGrp="1"/>
          </p:cNvSpPr>
          <p:nvPr>
            <p:ph type="ftr" sz="quarter" idx="11"/>
          </p:nvPr>
        </p:nvSpPr>
        <p:spPr>
          <a:xfrm>
            <a:off x="3213847" y="6356350"/>
            <a:ext cx="4734112" cy="365125"/>
          </a:xfrm>
        </p:spPr>
        <p:txBody>
          <a:bodyPr/>
          <a:lstStyle/>
          <a:p>
            <a:r>
              <a:rPr lang="en-US" smtClean="0"/>
              <a:t>Kilgarriff: Getting to Know ...</a:t>
            </a:r>
            <a:endParaRPr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r>
              <a:rPr lang="en-GB" smtClean="0"/>
              <a:t>Oct 2012 </a:t>
            </a:r>
            <a:endParaRPr lang="en-US"/>
          </a:p>
        </p:txBody>
      </p:sp>
      <p:sp>
        <p:nvSpPr>
          <p:cNvPr id="5" name="Footer Placeholder 4"/>
          <p:cNvSpPr>
            <a:spLocks noGrp="1"/>
          </p:cNvSpPr>
          <p:nvPr>
            <p:ph type="ftr" sz="quarter" idx="11"/>
          </p:nvPr>
        </p:nvSpPr>
        <p:spPr>
          <a:xfrm>
            <a:off x="2178423" y="6356350"/>
            <a:ext cx="4926852" cy="365125"/>
          </a:xfrm>
        </p:spPr>
        <p:txBody>
          <a:bodyPr/>
          <a:lstStyle/>
          <a:p>
            <a:r>
              <a:rPr lang="en-US" smtClean="0"/>
              <a:t>Kilgarriff: Getting to Know ...</a:t>
            </a:r>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r>
              <a:rPr lang="en-GB" smtClean="0"/>
              <a:t>Oct 2012 </a:t>
            </a:r>
            <a:endParaRPr lang="en-US"/>
          </a:p>
        </p:txBody>
      </p:sp>
      <p:sp>
        <p:nvSpPr>
          <p:cNvPr id="5" name="Footer Placeholder 4"/>
          <p:cNvSpPr>
            <a:spLocks noGrp="1"/>
          </p:cNvSpPr>
          <p:nvPr>
            <p:ph type="ftr" sz="quarter" idx="11"/>
          </p:nvPr>
        </p:nvSpPr>
        <p:spPr>
          <a:xfrm>
            <a:off x="174812" y="6356350"/>
            <a:ext cx="5311588" cy="365125"/>
          </a:xfrm>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r>
              <a:rPr lang="en-GB" smtClean="0"/>
              <a:t>Oct 2012 </a:t>
            </a:r>
            <a:endParaRPr lang="en-US"/>
          </a:p>
        </p:txBody>
      </p:sp>
      <p:sp>
        <p:nvSpPr>
          <p:cNvPr id="8" name="Footer Placeholder 7"/>
          <p:cNvSpPr>
            <a:spLocks noGrp="1"/>
          </p:cNvSpPr>
          <p:nvPr>
            <p:ph type="ftr" sz="quarter" idx="11"/>
          </p:nvPr>
        </p:nvSpPr>
        <p:spPr/>
        <p:txBody>
          <a:bodyPr/>
          <a:lstStyle/>
          <a:p>
            <a:r>
              <a:rPr lang="en-US" smtClean="0"/>
              <a:t>Kilgarriff: Getting to Know ...</a:t>
            </a:r>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r>
              <a:rPr lang="en-GB" smtClean="0"/>
              <a:t>Oct 2012 </a:t>
            </a:r>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r>
              <a:rPr lang="en-US" smtClean="0"/>
              <a:t>Kilgarriff: Getting to Know ...</a:t>
            </a:r>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Lst>
  <p:hf hdr="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412129"/>
            <a:ext cx="5458968" cy="1048684"/>
          </a:xfrm>
        </p:spPr>
        <p:txBody>
          <a:bodyPr>
            <a:normAutofit fontScale="90000"/>
          </a:bodyPr>
          <a:lstStyle/>
          <a:p>
            <a:r>
              <a:rPr lang="en-US" dirty="0" smtClean="0"/>
              <a:t>Getting to know your corpus</a:t>
            </a:r>
            <a:endParaRPr lang="en-US" dirty="0"/>
          </a:p>
        </p:txBody>
      </p:sp>
      <p:sp>
        <p:nvSpPr>
          <p:cNvPr id="3" name="Subtitle 2"/>
          <p:cNvSpPr>
            <a:spLocks noGrp="1"/>
          </p:cNvSpPr>
          <p:nvPr>
            <p:ph type="subTitle" idx="1"/>
          </p:nvPr>
        </p:nvSpPr>
        <p:spPr>
          <a:xfrm>
            <a:off x="3200400" y="5698067"/>
            <a:ext cx="5458968" cy="621792"/>
          </a:xfrm>
        </p:spPr>
        <p:txBody>
          <a:bodyPr>
            <a:normAutofit/>
          </a:bodyPr>
          <a:lstStyle/>
          <a:p>
            <a:r>
              <a:rPr lang="en-US" dirty="0" smtClean="0"/>
              <a:t>Adam Kilgarriff</a:t>
            </a:r>
          </a:p>
          <a:p>
            <a:r>
              <a:rPr lang="en-US" dirty="0" smtClean="0"/>
              <a:t>Lexical Computing Ltd</a:t>
            </a:r>
            <a:endParaRPr lang="en-US" dirty="0"/>
          </a:p>
        </p:txBody>
      </p:sp>
    </p:spTree>
    <p:extLst>
      <p:ext uri="{BB962C8B-B14F-4D97-AF65-F5344CB8AC3E}">
        <p14:creationId xmlns:p14="http://schemas.microsoft.com/office/powerpoint/2010/main" val="160768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934"/>
            <a:ext cx="7391401" cy="762000"/>
          </a:xfrm>
        </p:spPr>
        <p:txBody>
          <a:bodyPr/>
          <a:lstStyle/>
          <a:p>
            <a:r>
              <a:rPr lang="en-US" dirty="0" err="1" smtClean="0"/>
              <a:t>enTenTen</a:t>
            </a:r>
            <a:r>
              <a:rPr lang="en-US" dirty="0" smtClean="0"/>
              <a:t>        vs.   </a:t>
            </a:r>
            <a:r>
              <a:rPr lang="en-US" dirty="0" err="1" smtClean="0"/>
              <a:t>UKWaC</a:t>
            </a:r>
            <a:endParaRPr lang="en-US" dirty="0"/>
          </a:p>
        </p:txBody>
      </p:sp>
      <p:sp>
        <p:nvSpPr>
          <p:cNvPr id="3" name="Content Placeholder 2"/>
          <p:cNvSpPr>
            <a:spLocks noGrp="1"/>
          </p:cNvSpPr>
          <p:nvPr>
            <p:ph sz="half" idx="1"/>
          </p:nvPr>
        </p:nvSpPr>
        <p:spPr>
          <a:xfrm>
            <a:off x="457200" y="1032934"/>
            <a:ext cx="3566160" cy="5093229"/>
          </a:xfrm>
        </p:spPr>
        <p:txBody>
          <a:bodyPr>
            <a:normAutofit fontScale="92500" lnSpcReduction="20000"/>
          </a:bodyPr>
          <a:lstStyle/>
          <a:p>
            <a:pPr marL="0" indent="0">
              <a:buNone/>
            </a:pPr>
            <a:r>
              <a:rPr lang="en-US" dirty="0"/>
              <a:t>accord actually amendment </a:t>
            </a:r>
            <a:r>
              <a:rPr lang="en-US" dirty="0">
                <a:solidFill>
                  <a:srgbClr val="FF0000"/>
                </a:solidFill>
              </a:rPr>
              <a:t>among</a:t>
            </a:r>
            <a:r>
              <a:rPr lang="en-US" dirty="0"/>
              <a:t> bad because </a:t>
            </a:r>
            <a:r>
              <a:rPr lang="en-US" dirty="0">
                <a:solidFill>
                  <a:srgbClr val="FF0000"/>
                </a:solidFill>
              </a:rPr>
              <a:t>behavior</a:t>
            </a:r>
            <a:r>
              <a:rPr lang="en-US" dirty="0"/>
              <a:t> </a:t>
            </a:r>
            <a:r>
              <a:rPr lang="en-US" dirty="0">
                <a:solidFill>
                  <a:srgbClr val="008000"/>
                </a:solidFill>
              </a:rPr>
              <a:t>believe</a:t>
            </a:r>
            <a:r>
              <a:rPr lang="en-US" dirty="0"/>
              <a:t> bill blog </a:t>
            </a:r>
            <a:r>
              <a:rPr lang="en-US" dirty="0" err="1"/>
              <a:t>ca</a:t>
            </a:r>
            <a:r>
              <a:rPr lang="en-US" dirty="0"/>
              <a:t> </a:t>
            </a:r>
            <a:r>
              <a:rPr lang="en-US" dirty="0">
                <a:solidFill>
                  <a:srgbClr val="FF0000"/>
                </a:solidFill>
              </a:rPr>
              <a:t>center</a:t>
            </a:r>
            <a:r>
              <a:rPr lang="en-US" dirty="0"/>
              <a:t> citizen </a:t>
            </a:r>
            <a:r>
              <a:rPr lang="en-US" dirty="0">
                <a:solidFill>
                  <a:srgbClr val="FF0000"/>
                </a:solidFill>
              </a:rPr>
              <a:t>color defense </a:t>
            </a:r>
            <a:r>
              <a:rPr lang="en-US" dirty="0"/>
              <a:t>determine do dollar earth effort election even </a:t>
            </a:r>
            <a:r>
              <a:rPr lang="en-US" dirty="0">
                <a:solidFill>
                  <a:srgbClr val="008000"/>
                </a:solidFill>
              </a:rPr>
              <a:t>evil</a:t>
            </a:r>
            <a:r>
              <a:rPr lang="en-US" dirty="0"/>
              <a:t> fact faculty </a:t>
            </a:r>
            <a:r>
              <a:rPr lang="en-US" dirty="0">
                <a:solidFill>
                  <a:srgbClr val="FF0000"/>
                </a:solidFill>
              </a:rPr>
              <a:t>favor favorite</a:t>
            </a:r>
            <a:r>
              <a:rPr lang="en-US" dirty="0"/>
              <a:t> federal foreign </a:t>
            </a:r>
            <a:r>
              <a:rPr lang="en-US" dirty="0">
                <a:solidFill>
                  <a:srgbClr val="008000"/>
                </a:solidFill>
              </a:rPr>
              <a:t>forth</a:t>
            </a:r>
            <a:r>
              <a:rPr lang="en-US" dirty="0"/>
              <a:t> guess guy he her him himself his </a:t>
            </a:r>
            <a:r>
              <a:rPr lang="en-US" dirty="0">
                <a:solidFill>
                  <a:srgbClr val="FF0000"/>
                </a:solidFill>
              </a:rPr>
              <a:t>honor</a:t>
            </a:r>
            <a:r>
              <a:rPr lang="en-US" dirty="0"/>
              <a:t> human kid kill kind know </a:t>
            </a:r>
            <a:r>
              <a:rPr lang="en-US" dirty="0">
                <a:solidFill>
                  <a:srgbClr val="FF0000"/>
                </a:solidFill>
              </a:rPr>
              <a:t>labor</a:t>
            </a:r>
            <a:r>
              <a:rPr lang="en-US" dirty="0"/>
              <a:t> </a:t>
            </a:r>
            <a:r>
              <a:rPr lang="en-US" dirty="0">
                <a:solidFill>
                  <a:srgbClr val="B800B8"/>
                </a:solidFill>
              </a:rPr>
              <a:t>law</a:t>
            </a:r>
            <a:r>
              <a:rPr lang="en-US" dirty="0"/>
              <a:t> let liberal like man maybe me military movie my nation never </a:t>
            </a:r>
            <a:r>
              <a:rPr lang="en-US" dirty="0">
                <a:solidFill>
                  <a:srgbClr val="008000"/>
                </a:solidFill>
              </a:rPr>
              <a:t>nor</a:t>
            </a:r>
            <a:r>
              <a:rPr lang="en-US" dirty="0"/>
              <a:t> not nothing official oh </a:t>
            </a:r>
            <a:r>
              <a:rPr lang="en-US" dirty="0">
                <a:solidFill>
                  <a:srgbClr val="FF0000"/>
                </a:solidFill>
              </a:rPr>
              <a:t>organization</a:t>
            </a:r>
            <a:r>
              <a:rPr lang="en-US" dirty="0"/>
              <a:t> percent political post president pretty professor </a:t>
            </a:r>
            <a:r>
              <a:rPr lang="en-US" dirty="0">
                <a:solidFill>
                  <a:srgbClr val="FF0000"/>
                </a:solidFill>
              </a:rPr>
              <a:t>program</a:t>
            </a:r>
            <a:r>
              <a:rPr lang="en-US" dirty="0"/>
              <a:t> </a:t>
            </a:r>
            <a:r>
              <a:rPr lang="en-US" dirty="0">
                <a:solidFill>
                  <a:srgbClr val="FF0000"/>
                </a:solidFill>
              </a:rPr>
              <a:t>realize</a:t>
            </a:r>
            <a:r>
              <a:rPr lang="en-US" dirty="0"/>
              <a:t> </a:t>
            </a:r>
            <a:r>
              <a:rPr lang="en-US" dirty="0">
                <a:solidFill>
                  <a:srgbClr val="FF0000"/>
                </a:solidFill>
              </a:rPr>
              <a:t>recognize</a:t>
            </a:r>
            <a:r>
              <a:rPr lang="en-US" dirty="0"/>
              <a:t> say shall she </a:t>
            </a:r>
            <a:r>
              <a:rPr lang="en-US" dirty="0">
                <a:solidFill>
                  <a:srgbClr val="008000"/>
                </a:solidFill>
              </a:rPr>
              <a:t>sin soul </a:t>
            </a:r>
            <a:r>
              <a:rPr lang="en-US" dirty="0"/>
              <a:t>speak state suppose tell terrorist that thing think </a:t>
            </a:r>
            <a:r>
              <a:rPr lang="en-US" dirty="0">
                <a:solidFill>
                  <a:srgbClr val="008000"/>
                </a:solidFill>
              </a:rPr>
              <a:t>thou thy </a:t>
            </a:r>
            <a:r>
              <a:rPr lang="en-US" dirty="0">
                <a:solidFill>
                  <a:srgbClr val="FF0000"/>
                </a:solidFill>
              </a:rPr>
              <a:t>toward </a:t>
            </a:r>
            <a:r>
              <a:rPr lang="en-US" dirty="0"/>
              <a:t>true </a:t>
            </a:r>
            <a:r>
              <a:rPr lang="en-US" dirty="0">
                <a:solidFill>
                  <a:srgbClr val="008000"/>
                </a:solidFill>
              </a:rPr>
              <a:t>truth unto upon</a:t>
            </a:r>
            <a:r>
              <a:rPr lang="en-US" dirty="0"/>
              <a:t> violation vote voter war what</a:t>
            </a:r>
            <a:r>
              <a:rPr lang="en-US" dirty="0">
                <a:solidFill>
                  <a:srgbClr val="FF0000"/>
                </a:solidFill>
              </a:rPr>
              <a:t> while </a:t>
            </a:r>
            <a:r>
              <a:rPr lang="en-US" dirty="0"/>
              <a:t>why woman yes</a:t>
            </a:r>
          </a:p>
        </p:txBody>
      </p:sp>
      <p:sp>
        <p:nvSpPr>
          <p:cNvPr id="4" name="Content Placeholder 3"/>
          <p:cNvSpPr>
            <a:spLocks noGrp="1"/>
          </p:cNvSpPr>
          <p:nvPr>
            <p:ph sz="half" idx="2"/>
          </p:nvPr>
        </p:nvSpPr>
        <p:spPr>
          <a:xfrm>
            <a:off x="3860800" y="1032934"/>
            <a:ext cx="3987800" cy="5093229"/>
          </a:xfrm>
        </p:spPr>
        <p:txBody>
          <a:bodyPr>
            <a:normAutofit fontScale="92500" lnSpcReduction="20000"/>
          </a:bodyPr>
          <a:lstStyle/>
          <a:p>
            <a:pPr marL="0" indent="0">
              <a:buNone/>
            </a:pPr>
            <a:r>
              <a:rPr lang="en-US" dirty="0"/>
              <a:t>accommodation achieve advice aim area assessment available band </a:t>
            </a:r>
            <a:r>
              <a:rPr lang="en-US" dirty="0" err="1">
                <a:solidFill>
                  <a:srgbClr val="FF0000"/>
                </a:solidFill>
              </a:rPr>
              <a:t>behaviour</a:t>
            </a:r>
            <a:r>
              <a:rPr lang="en-US" dirty="0"/>
              <a:t> </a:t>
            </a:r>
            <a:r>
              <a:rPr lang="en-US" dirty="0" smtClean="0"/>
              <a:t>building </a:t>
            </a:r>
            <a:r>
              <a:rPr lang="en-US" dirty="0" err="1">
                <a:solidFill>
                  <a:srgbClr val="FF0000"/>
                </a:solidFill>
              </a:rPr>
              <a:t>centre</a:t>
            </a:r>
            <a:r>
              <a:rPr lang="en-US" dirty="0"/>
              <a:t> charity click client club </a:t>
            </a:r>
            <a:r>
              <a:rPr lang="en-US" dirty="0" err="1">
                <a:solidFill>
                  <a:srgbClr val="FF0000"/>
                </a:solidFill>
              </a:rPr>
              <a:t>colour</a:t>
            </a:r>
            <a:r>
              <a:rPr lang="en-US" dirty="0"/>
              <a:t> consultation contact council delivery </a:t>
            </a:r>
            <a:r>
              <a:rPr lang="en-US" dirty="0" smtClean="0"/>
              <a:t>detail </a:t>
            </a:r>
            <a:r>
              <a:rPr lang="en-US" dirty="0"/>
              <a:t>develop development disabled email enable enquiry ensure event excellent facility </a:t>
            </a:r>
            <a:r>
              <a:rPr lang="en-US" dirty="0" err="1">
                <a:solidFill>
                  <a:srgbClr val="FF0000"/>
                </a:solidFill>
              </a:rPr>
              <a:t>favourite</a:t>
            </a:r>
            <a:r>
              <a:rPr lang="en-US" dirty="0"/>
              <a:t> full further garden guidance guide holiday improve information insurance join link local main manage management match mm </a:t>
            </a:r>
            <a:r>
              <a:rPr lang="en-US" dirty="0" err="1"/>
              <a:t>nd</a:t>
            </a:r>
            <a:r>
              <a:rPr lang="en-US" dirty="0"/>
              <a:t> offer opportunity </a:t>
            </a:r>
            <a:r>
              <a:rPr lang="en-US" dirty="0" err="1">
                <a:solidFill>
                  <a:srgbClr val="FF0000"/>
                </a:solidFill>
              </a:rPr>
              <a:t>organisation</a:t>
            </a:r>
            <a:r>
              <a:rPr lang="en-US" dirty="0">
                <a:solidFill>
                  <a:srgbClr val="FF0000"/>
                </a:solidFill>
              </a:rPr>
              <a:t> </a:t>
            </a:r>
            <a:r>
              <a:rPr lang="en-US" dirty="0" err="1" smtClean="0">
                <a:solidFill>
                  <a:srgbClr val="FF0000"/>
                </a:solidFill>
              </a:rPr>
              <a:t>organise</a:t>
            </a:r>
            <a:r>
              <a:rPr lang="en-US" dirty="0" smtClean="0">
                <a:solidFill>
                  <a:srgbClr val="FF0000"/>
                </a:solidFill>
              </a:rPr>
              <a:t> </a:t>
            </a:r>
            <a:r>
              <a:rPr lang="en-US" dirty="0"/>
              <a:t>page partnership please pm poker </a:t>
            </a:r>
            <a:r>
              <a:rPr lang="en-US" dirty="0" err="1"/>
              <a:t>pp</a:t>
            </a:r>
            <a:r>
              <a:rPr lang="en-US" dirty="0"/>
              <a:t> </a:t>
            </a:r>
            <a:r>
              <a:rPr lang="en-US" dirty="0" err="1">
                <a:solidFill>
                  <a:srgbClr val="FF0000"/>
                </a:solidFill>
              </a:rPr>
              <a:t>programme</a:t>
            </a:r>
            <a:r>
              <a:rPr lang="en-US" dirty="0"/>
              <a:t> project pub pupil quality range </a:t>
            </a:r>
            <a:r>
              <a:rPr lang="en-US" dirty="0" err="1"/>
              <a:t>rd</a:t>
            </a:r>
            <a:r>
              <a:rPr lang="en-US" dirty="0"/>
              <a:t> </a:t>
            </a:r>
            <a:r>
              <a:rPr lang="en-US" dirty="0" err="1">
                <a:solidFill>
                  <a:srgbClr val="FF0000"/>
                </a:solidFill>
              </a:rPr>
              <a:t>realise</a:t>
            </a:r>
            <a:r>
              <a:rPr lang="en-US" dirty="0">
                <a:solidFill>
                  <a:srgbClr val="FF0000"/>
                </a:solidFill>
              </a:rPr>
              <a:t> </a:t>
            </a:r>
            <a:r>
              <a:rPr lang="en-US" dirty="0" err="1">
                <a:solidFill>
                  <a:srgbClr val="FF0000"/>
                </a:solidFill>
              </a:rPr>
              <a:t>recognise</a:t>
            </a:r>
            <a:r>
              <a:rPr lang="en-US" dirty="0">
                <a:solidFill>
                  <a:srgbClr val="FF0000"/>
                </a:solidFill>
              </a:rPr>
              <a:t> </a:t>
            </a:r>
            <a:r>
              <a:rPr lang="en-US" dirty="0"/>
              <a:t>road route scheme sector service shop site skill specialist </a:t>
            </a:r>
            <a:r>
              <a:rPr lang="en-US" dirty="0" err="1"/>
              <a:t>st</a:t>
            </a:r>
            <a:r>
              <a:rPr lang="en-US" dirty="0"/>
              <a:t> staff stage suitable telephone </a:t>
            </a:r>
            <a:r>
              <a:rPr lang="en-US" dirty="0" err="1"/>
              <a:t>th</a:t>
            </a:r>
            <a:r>
              <a:rPr lang="en-US" dirty="0"/>
              <a:t> top tour training transport </a:t>
            </a:r>
            <a:r>
              <a:rPr lang="en-US" dirty="0" err="1"/>
              <a:t>uk</a:t>
            </a:r>
            <a:r>
              <a:rPr lang="en-US" dirty="0"/>
              <a:t> undertake venue village visit visitor website welcome</a:t>
            </a:r>
            <a:r>
              <a:rPr lang="en-US" dirty="0">
                <a:solidFill>
                  <a:srgbClr val="FF0000"/>
                </a:solidFill>
              </a:rPr>
              <a:t> whilst </a:t>
            </a:r>
            <a:r>
              <a:rPr lang="en-US" dirty="0"/>
              <a:t>wide workshop www</a:t>
            </a:r>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10</a:t>
            </a:fld>
            <a:endParaRPr lang="en-US"/>
          </a:p>
        </p:txBody>
      </p:sp>
    </p:spTree>
    <p:extLst>
      <p:ext uri="{BB962C8B-B14F-4D97-AF65-F5344CB8AC3E}">
        <p14:creationId xmlns:p14="http://schemas.microsoft.com/office/powerpoint/2010/main" val="38953050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934"/>
            <a:ext cx="7391401" cy="762000"/>
          </a:xfrm>
        </p:spPr>
        <p:txBody>
          <a:bodyPr/>
          <a:lstStyle/>
          <a:p>
            <a:r>
              <a:rPr lang="en-US" dirty="0" err="1" smtClean="0"/>
              <a:t>enTenTen</a:t>
            </a:r>
            <a:r>
              <a:rPr lang="en-US" dirty="0" smtClean="0"/>
              <a:t>        vs.   </a:t>
            </a:r>
            <a:r>
              <a:rPr lang="en-US" dirty="0" err="1" smtClean="0"/>
              <a:t>UKWaC</a:t>
            </a:r>
            <a:endParaRPr lang="en-US" dirty="0"/>
          </a:p>
        </p:txBody>
      </p:sp>
      <p:sp>
        <p:nvSpPr>
          <p:cNvPr id="3" name="Content Placeholder 2"/>
          <p:cNvSpPr>
            <a:spLocks noGrp="1"/>
          </p:cNvSpPr>
          <p:nvPr>
            <p:ph sz="half" idx="1"/>
          </p:nvPr>
        </p:nvSpPr>
        <p:spPr>
          <a:xfrm>
            <a:off x="457200" y="1032934"/>
            <a:ext cx="3566160" cy="5093229"/>
          </a:xfrm>
        </p:spPr>
        <p:txBody>
          <a:bodyPr>
            <a:normAutofit fontScale="92500" lnSpcReduction="20000"/>
          </a:bodyPr>
          <a:lstStyle/>
          <a:p>
            <a:pPr marL="0" indent="0">
              <a:buNone/>
            </a:pPr>
            <a:r>
              <a:rPr lang="en-US" dirty="0"/>
              <a:t>accord actually amendment </a:t>
            </a:r>
            <a:r>
              <a:rPr lang="en-US" dirty="0">
                <a:solidFill>
                  <a:srgbClr val="FF0000"/>
                </a:solidFill>
              </a:rPr>
              <a:t>among</a:t>
            </a:r>
            <a:r>
              <a:rPr lang="en-US" dirty="0"/>
              <a:t> bad because </a:t>
            </a:r>
            <a:r>
              <a:rPr lang="en-US" dirty="0">
                <a:solidFill>
                  <a:srgbClr val="FF0000"/>
                </a:solidFill>
              </a:rPr>
              <a:t>behavior</a:t>
            </a:r>
            <a:r>
              <a:rPr lang="en-US" dirty="0"/>
              <a:t> </a:t>
            </a:r>
            <a:r>
              <a:rPr lang="en-US" dirty="0">
                <a:solidFill>
                  <a:srgbClr val="008000"/>
                </a:solidFill>
              </a:rPr>
              <a:t>believe</a:t>
            </a:r>
            <a:r>
              <a:rPr lang="en-US" dirty="0"/>
              <a:t> bill blog </a:t>
            </a:r>
            <a:r>
              <a:rPr lang="en-US" dirty="0" err="1"/>
              <a:t>ca</a:t>
            </a:r>
            <a:r>
              <a:rPr lang="en-US" dirty="0"/>
              <a:t> </a:t>
            </a:r>
            <a:r>
              <a:rPr lang="en-US" dirty="0">
                <a:solidFill>
                  <a:srgbClr val="FF0000"/>
                </a:solidFill>
              </a:rPr>
              <a:t>center</a:t>
            </a:r>
            <a:r>
              <a:rPr lang="en-US" dirty="0"/>
              <a:t> citizen </a:t>
            </a:r>
            <a:r>
              <a:rPr lang="en-US" dirty="0">
                <a:solidFill>
                  <a:srgbClr val="FF0000"/>
                </a:solidFill>
              </a:rPr>
              <a:t>color defense </a:t>
            </a:r>
            <a:r>
              <a:rPr lang="en-US" dirty="0"/>
              <a:t>determine do dollar earth effort election even </a:t>
            </a:r>
            <a:r>
              <a:rPr lang="en-US" dirty="0">
                <a:solidFill>
                  <a:srgbClr val="008000"/>
                </a:solidFill>
              </a:rPr>
              <a:t>evil</a:t>
            </a:r>
            <a:r>
              <a:rPr lang="en-US" dirty="0"/>
              <a:t> fact faculty </a:t>
            </a:r>
            <a:r>
              <a:rPr lang="en-US" dirty="0">
                <a:solidFill>
                  <a:srgbClr val="FF0000"/>
                </a:solidFill>
              </a:rPr>
              <a:t>favor favorite</a:t>
            </a:r>
            <a:r>
              <a:rPr lang="en-US" dirty="0"/>
              <a:t> federal foreign </a:t>
            </a:r>
            <a:r>
              <a:rPr lang="en-US" dirty="0">
                <a:solidFill>
                  <a:srgbClr val="008000"/>
                </a:solidFill>
              </a:rPr>
              <a:t>forth</a:t>
            </a:r>
            <a:r>
              <a:rPr lang="en-US" dirty="0"/>
              <a:t> guess guy he her him himself his </a:t>
            </a:r>
            <a:r>
              <a:rPr lang="en-US" dirty="0">
                <a:solidFill>
                  <a:srgbClr val="FF0000"/>
                </a:solidFill>
              </a:rPr>
              <a:t>honor</a:t>
            </a:r>
            <a:r>
              <a:rPr lang="en-US" dirty="0"/>
              <a:t> human kid kill kind know </a:t>
            </a:r>
            <a:r>
              <a:rPr lang="en-US" dirty="0">
                <a:solidFill>
                  <a:srgbClr val="FF0000"/>
                </a:solidFill>
              </a:rPr>
              <a:t>labor</a:t>
            </a:r>
            <a:r>
              <a:rPr lang="en-US" dirty="0"/>
              <a:t> law let liberal like man maybe me military movie my nation never </a:t>
            </a:r>
            <a:r>
              <a:rPr lang="en-US" dirty="0">
                <a:solidFill>
                  <a:srgbClr val="008000"/>
                </a:solidFill>
              </a:rPr>
              <a:t>nor</a:t>
            </a:r>
            <a:r>
              <a:rPr lang="en-US" dirty="0"/>
              <a:t> not nothing official oh </a:t>
            </a:r>
            <a:r>
              <a:rPr lang="en-US" dirty="0">
                <a:solidFill>
                  <a:srgbClr val="FF0000"/>
                </a:solidFill>
              </a:rPr>
              <a:t>organization</a:t>
            </a:r>
            <a:r>
              <a:rPr lang="en-US" dirty="0"/>
              <a:t> percent political post president pretty professor </a:t>
            </a:r>
            <a:r>
              <a:rPr lang="en-US" dirty="0">
                <a:solidFill>
                  <a:srgbClr val="FF0000"/>
                </a:solidFill>
              </a:rPr>
              <a:t>program</a:t>
            </a:r>
            <a:r>
              <a:rPr lang="en-US" dirty="0"/>
              <a:t> </a:t>
            </a:r>
            <a:r>
              <a:rPr lang="en-US" dirty="0">
                <a:solidFill>
                  <a:srgbClr val="FF0000"/>
                </a:solidFill>
              </a:rPr>
              <a:t>realize</a:t>
            </a:r>
            <a:r>
              <a:rPr lang="en-US" dirty="0"/>
              <a:t> </a:t>
            </a:r>
            <a:r>
              <a:rPr lang="en-US" dirty="0">
                <a:solidFill>
                  <a:srgbClr val="FF0000"/>
                </a:solidFill>
              </a:rPr>
              <a:t>recognize</a:t>
            </a:r>
            <a:r>
              <a:rPr lang="en-US" dirty="0"/>
              <a:t> say shall she </a:t>
            </a:r>
            <a:r>
              <a:rPr lang="en-US" dirty="0">
                <a:solidFill>
                  <a:srgbClr val="008000"/>
                </a:solidFill>
              </a:rPr>
              <a:t>sin soul </a:t>
            </a:r>
            <a:r>
              <a:rPr lang="en-US" dirty="0"/>
              <a:t>speak state suppose tell terrorist that thing think </a:t>
            </a:r>
            <a:r>
              <a:rPr lang="en-US" dirty="0">
                <a:solidFill>
                  <a:srgbClr val="008000"/>
                </a:solidFill>
              </a:rPr>
              <a:t>thou thy </a:t>
            </a:r>
            <a:r>
              <a:rPr lang="en-US" dirty="0">
                <a:solidFill>
                  <a:srgbClr val="FF0000"/>
                </a:solidFill>
              </a:rPr>
              <a:t>toward </a:t>
            </a:r>
            <a:r>
              <a:rPr lang="en-US" dirty="0"/>
              <a:t>true </a:t>
            </a:r>
            <a:r>
              <a:rPr lang="en-US" dirty="0">
                <a:solidFill>
                  <a:srgbClr val="008000"/>
                </a:solidFill>
              </a:rPr>
              <a:t>truth unto upon</a:t>
            </a:r>
            <a:r>
              <a:rPr lang="en-US" dirty="0"/>
              <a:t> violation vote voter war what</a:t>
            </a:r>
            <a:r>
              <a:rPr lang="en-US" dirty="0">
                <a:solidFill>
                  <a:srgbClr val="FF0000"/>
                </a:solidFill>
              </a:rPr>
              <a:t> while </a:t>
            </a:r>
            <a:r>
              <a:rPr lang="en-US" dirty="0"/>
              <a:t>why woman yes</a:t>
            </a:r>
          </a:p>
        </p:txBody>
      </p:sp>
      <p:sp>
        <p:nvSpPr>
          <p:cNvPr id="4" name="Content Placeholder 3"/>
          <p:cNvSpPr>
            <a:spLocks noGrp="1"/>
          </p:cNvSpPr>
          <p:nvPr>
            <p:ph sz="half" idx="2"/>
          </p:nvPr>
        </p:nvSpPr>
        <p:spPr>
          <a:xfrm>
            <a:off x="3860800" y="1032934"/>
            <a:ext cx="3987800" cy="5093229"/>
          </a:xfrm>
        </p:spPr>
        <p:txBody>
          <a:bodyPr>
            <a:normAutofit fontScale="92500" lnSpcReduction="20000"/>
          </a:bodyPr>
          <a:lstStyle/>
          <a:p>
            <a:pPr marL="0" indent="0">
              <a:buNone/>
            </a:pPr>
            <a:r>
              <a:rPr lang="en-US" dirty="0"/>
              <a:t>accommodation achieve advice aim area assessment</a:t>
            </a:r>
            <a:r>
              <a:rPr lang="en-US" dirty="0">
                <a:solidFill>
                  <a:srgbClr val="3366FF"/>
                </a:solidFill>
              </a:rPr>
              <a:t> available </a:t>
            </a:r>
            <a:r>
              <a:rPr lang="en-US" dirty="0"/>
              <a:t>band </a:t>
            </a:r>
            <a:r>
              <a:rPr lang="en-US" dirty="0" err="1">
                <a:solidFill>
                  <a:srgbClr val="FF0000"/>
                </a:solidFill>
              </a:rPr>
              <a:t>behaviour</a:t>
            </a:r>
            <a:r>
              <a:rPr lang="en-US" dirty="0"/>
              <a:t> </a:t>
            </a:r>
            <a:r>
              <a:rPr lang="en-US" dirty="0" smtClean="0"/>
              <a:t>building </a:t>
            </a:r>
            <a:r>
              <a:rPr lang="en-US" dirty="0" err="1">
                <a:solidFill>
                  <a:srgbClr val="FF0000"/>
                </a:solidFill>
              </a:rPr>
              <a:t>centre</a:t>
            </a:r>
            <a:r>
              <a:rPr lang="en-US" dirty="0"/>
              <a:t> charity </a:t>
            </a:r>
            <a:r>
              <a:rPr lang="en-US" dirty="0">
                <a:solidFill>
                  <a:srgbClr val="3366FF"/>
                </a:solidFill>
              </a:rPr>
              <a:t>click</a:t>
            </a:r>
            <a:r>
              <a:rPr lang="en-US" dirty="0"/>
              <a:t> client club </a:t>
            </a:r>
            <a:r>
              <a:rPr lang="en-US" dirty="0" err="1">
                <a:solidFill>
                  <a:srgbClr val="FF0000"/>
                </a:solidFill>
              </a:rPr>
              <a:t>colour</a:t>
            </a:r>
            <a:r>
              <a:rPr lang="en-US" dirty="0"/>
              <a:t> consultation </a:t>
            </a:r>
            <a:r>
              <a:rPr lang="en-US" dirty="0">
                <a:solidFill>
                  <a:srgbClr val="3366FF"/>
                </a:solidFill>
              </a:rPr>
              <a:t>contact</a:t>
            </a:r>
            <a:r>
              <a:rPr lang="en-US" dirty="0"/>
              <a:t> council delivery </a:t>
            </a:r>
            <a:r>
              <a:rPr lang="en-US" dirty="0" smtClean="0">
                <a:solidFill>
                  <a:srgbClr val="3366FF"/>
                </a:solidFill>
              </a:rPr>
              <a:t>detail </a:t>
            </a:r>
            <a:r>
              <a:rPr lang="en-US" dirty="0"/>
              <a:t>develop development disabled </a:t>
            </a:r>
            <a:r>
              <a:rPr lang="en-US" dirty="0">
                <a:solidFill>
                  <a:srgbClr val="3366FF"/>
                </a:solidFill>
              </a:rPr>
              <a:t>email</a:t>
            </a:r>
            <a:r>
              <a:rPr lang="en-US" dirty="0"/>
              <a:t> enable </a:t>
            </a:r>
            <a:r>
              <a:rPr lang="en-US" dirty="0">
                <a:solidFill>
                  <a:srgbClr val="3366FF"/>
                </a:solidFill>
              </a:rPr>
              <a:t>enquiry</a:t>
            </a:r>
            <a:r>
              <a:rPr lang="en-US" dirty="0"/>
              <a:t> ensure event excellent facility</a:t>
            </a:r>
            <a:r>
              <a:rPr lang="en-US" dirty="0">
                <a:solidFill>
                  <a:srgbClr val="FF0000"/>
                </a:solidFill>
              </a:rPr>
              <a:t> </a:t>
            </a:r>
            <a:r>
              <a:rPr lang="en-US" dirty="0" err="1">
                <a:solidFill>
                  <a:srgbClr val="FF0000"/>
                </a:solidFill>
              </a:rPr>
              <a:t>favourite</a:t>
            </a:r>
            <a:r>
              <a:rPr lang="en-US" dirty="0">
                <a:solidFill>
                  <a:srgbClr val="FF0000"/>
                </a:solidFill>
              </a:rPr>
              <a:t> </a:t>
            </a:r>
            <a:r>
              <a:rPr lang="en-US" dirty="0"/>
              <a:t>full further garden guidance guide holiday improve information insurance </a:t>
            </a:r>
            <a:r>
              <a:rPr lang="en-US" dirty="0">
                <a:solidFill>
                  <a:srgbClr val="3366FF"/>
                </a:solidFill>
              </a:rPr>
              <a:t>join</a:t>
            </a:r>
            <a:r>
              <a:rPr lang="en-US" dirty="0"/>
              <a:t> </a:t>
            </a:r>
            <a:r>
              <a:rPr lang="en-US" dirty="0">
                <a:solidFill>
                  <a:srgbClr val="3366FF"/>
                </a:solidFill>
              </a:rPr>
              <a:t>link</a:t>
            </a:r>
            <a:r>
              <a:rPr lang="en-US" dirty="0"/>
              <a:t> local main manage management match mm </a:t>
            </a:r>
            <a:r>
              <a:rPr lang="en-US" dirty="0" err="1"/>
              <a:t>nd</a:t>
            </a:r>
            <a:r>
              <a:rPr lang="en-US" dirty="0"/>
              <a:t> offer opportunity </a:t>
            </a:r>
            <a:r>
              <a:rPr lang="en-US" dirty="0" err="1">
                <a:solidFill>
                  <a:srgbClr val="FF0000"/>
                </a:solidFill>
              </a:rPr>
              <a:t>organisation</a:t>
            </a:r>
            <a:r>
              <a:rPr lang="en-US" dirty="0">
                <a:solidFill>
                  <a:srgbClr val="FF0000"/>
                </a:solidFill>
              </a:rPr>
              <a:t> </a:t>
            </a:r>
            <a:r>
              <a:rPr lang="en-US" dirty="0" err="1" smtClean="0">
                <a:solidFill>
                  <a:srgbClr val="FF0000"/>
                </a:solidFill>
              </a:rPr>
              <a:t>organise</a:t>
            </a:r>
            <a:r>
              <a:rPr lang="en-US" dirty="0" smtClean="0">
                <a:solidFill>
                  <a:srgbClr val="FF0000"/>
                </a:solidFill>
              </a:rPr>
              <a:t> </a:t>
            </a:r>
            <a:r>
              <a:rPr lang="en-US" dirty="0">
                <a:solidFill>
                  <a:srgbClr val="3366FF"/>
                </a:solidFill>
              </a:rPr>
              <a:t>page</a:t>
            </a:r>
            <a:r>
              <a:rPr lang="en-US" dirty="0"/>
              <a:t> partnership please pm poker </a:t>
            </a:r>
            <a:r>
              <a:rPr lang="en-US" dirty="0" err="1"/>
              <a:t>pp</a:t>
            </a:r>
            <a:r>
              <a:rPr lang="en-US" dirty="0"/>
              <a:t> </a:t>
            </a:r>
            <a:r>
              <a:rPr lang="en-US" dirty="0" err="1">
                <a:solidFill>
                  <a:srgbClr val="FF0000"/>
                </a:solidFill>
              </a:rPr>
              <a:t>programme</a:t>
            </a:r>
            <a:r>
              <a:rPr lang="en-US" dirty="0"/>
              <a:t> project pub pupil quality range </a:t>
            </a:r>
            <a:r>
              <a:rPr lang="en-US" dirty="0" err="1"/>
              <a:t>rd</a:t>
            </a:r>
            <a:r>
              <a:rPr lang="en-US" dirty="0"/>
              <a:t> </a:t>
            </a:r>
            <a:r>
              <a:rPr lang="en-US" dirty="0" err="1">
                <a:solidFill>
                  <a:srgbClr val="FF0000"/>
                </a:solidFill>
              </a:rPr>
              <a:t>realise</a:t>
            </a:r>
            <a:r>
              <a:rPr lang="en-US" dirty="0">
                <a:solidFill>
                  <a:srgbClr val="FF0000"/>
                </a:solidFill>
              </a:rPr>
              <a:t> </a:t>
            </a:r>
            <a:r>
              <a:rPr lang="en-US" dirty="0" err="1">
                <a:solidFill>
                  <a:srgbClr val="FF0000"/>
                </a:solidFill>
              </a:rPr>
              <a:t>recognise</a:t>
            </a:r>
            <a:r>
              <a:rPr lang="en-US" dirty="0">
                <a:solidFill>
                  <a:srgbClr val="FF0000"/>
                </a:solidFill>
              </a:rPr>
              <a:t> </a:t>
            </a:r>
            <a:r>
              <a:rPr lang="en-US" dirty="0"/>
              <a:t>road route scheme sector service shop</a:t>
            </a:r>
            <a:r>
              <a:rPr lang="en-US" dirty="0">
                <a:solidFill>
                  <a:srgbClr val="3366FF"/>
                </a:solidFill>
              </a:rPr>
              <a:t> site </a:t>
            </a:r>
            <a:r>
              <a:rPr lang="en-US" dirty="0"/>
              <a:t>skill specialist </a:t>
            </a:r>
            <a:r>
              <a:rPr lang="en-US" dirty="0" err="1"/>
              <a:t>st</a:t>
            </a:r>
            <a:r>
              <a:rPr lang="en-US" dirty="0"/>
              <a:t> staff stage suitable</a:t>
            </a:r>
            <a:r>
              <a:rPr lang="en-US" dirty="0">
                <a:solidFill>
                  <a:srgbClr val="3366FF"/>
                </a:solidFill>
              </a:rPr>
              <a:t> telephone </a:t>
            </a:r>
            <a:r>
              <a:rPr lang="en-US" dirty="0" err="1"/>
              <a:t>th</a:t>
            </a:r>
            <a:r>
              <a:rPr lang="en-US" dirty="0"/>
              <a:t> top tour training transport </a:t>
            </a:r>
            <a:r>
              <a:rPr lang="en-US" dirty="0" err="1"/>
              <a:t>uk</a:t>
            </a:r>
            <a:r>
              <a:rPr lang="en-US" dirty="0"/>
              <a:t> undertake venue village </a:t>
            </a:r>
            <a:r>
              <a:rPr lang="en-US" dirty="0">
                <a:solidFill>
                  <a:srgbClr val="3366FF"/>
                </a:solidFill>
              </a:rPr>
              <a:t>visit visitor website welcome</a:t>
            </a:r>
            <a:r>
              <a:rPr lang="en-US" dirty="0">
                <a:solidFill>
                  <a:srgbClr val="FF0000"/>
                </a:solidFill>
              </a:rPr>
              <a:t> whilst </a:t>
            </a:r>
            <a:r>
              <a:rPr lang="en-US" dirty="0"/>
              <a:t>wide workshop </a:t>
            </a:r>
            <a:r>
              <a:rPr lang="en-US" dirty="0">
                <a:solidFill>
                  <a:srgbClr val="3366FF"/>
                </a:solidFill>
              </a:rPr>
              <a:t>www</a:t>
            </a:r>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11</a:t>
            </a:fld>
            <a:endParaRPr lang="en-US"/>
          </a:p>
        </p:txBody>
      </p:sp>
    </p:spTree>
    <p:extLst>
      <p:ext uri="{BB962C8B-B14F-4D97-AF65-F5344CB8AC3E}">
        <p14:creationId xmlns:p14="http://schemas.microsoft.com/office/powerpoint/2010/main" val="7144451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934"/>
            <a:ext cx="7391401" cy="762000"/>
          </a:xfrm>
        </p:spPr>
        <p:txBody>
          <a:bodyPr/>
          <a:lstStyle/>
          <a:p>
            <a:r>
              <a:rPr lang="en-US" dirty="0" err="1" smtClean="0"/>
              <a:t>enTenTen</a:t>
            </a:r>
            <a:r>
              <a:rPr lang="en-US" dirty="0" smtClean="0"/>
              <a:t>        vs.   </a:t>
            </a:r>
            <a:r>
              <a:rPr lang="en-US" dirty="0" err="1" smtClean="0"/>
              <a:t>UKWaC</a:t>
            </a:r>
            <a:endParaRPr lang="en-US" dirty="0"/>
          </a:p>
        </p:txBody>
      </p:sp>
      <p:sp>
        <p:nvSpPr>
          <p:cNvPr id="3" name="Content Placeholder 2"/>
          <p:cNvSpPr>
            <a:spLocks noGrp="1"/>
          </p:cNvSpPr>
          <p:nvPr>
            <p:ph sz="half" idx="1"/>
          </p:nvPr>
        </p:nvSpPr>
        <p:spPr>
          <a:xfrm>
            <a:off x="457200" y="1032934"/>
            <a:ext cx="3566160" cy="5093229"/>
          </a:xfrm>
        </p:spPr>
        <p:txBody>
          <a:bodyPr>
            <a:normAutofit fontScale="92500" lnSpcReduction="20000"/>
          </a:bodyPr>
          <a:lstStyle/>
          <a:p>
            <a:pPr marL="0" indent="0">
              <a:buNone/>
            </a:pPr>
            <a:r>
              <a:rPr lang="en-US" dirty="0"/>
              <a:t>accord actually </a:t>
            </a:r>
            <a:r>
              <a:rPr lang="en-US" dirty="0">
                <a:solidFill>
                  <a:srgbClr val="B800B8"/>
                </a:solidFill>
              </a:rPr>
              <a:t>amendment</a:t>
            </a:r>
            <a:r>
              <a:rPr lang="en-US" dirty="0">
                <a:solidFill>
                  <a:srgbClr val="660066"/>
                </a:solidFill>
              </a:rPr>
              <a:t> </a:t>
            </a:r>
            <a:r>
              <a:rPr lang="en-US" dirty="0">
                <a:solidFill>
                  <a:srgbClr val="FF0000"/>
                </a:solidFill>
              </a:rPr>
              <a:t>among</a:t>
            </a:r>
            <a:r>
              <a:rPr lang="en-US" dirty="0"/>
              <a:t> bad because </a:t>
            </a:r>
            <a:r>
              <a:rPr lang="en-US" dirty="0">
                <a:solidFill>
                  <a:srgbClr val="FF0000"/>
                </a:solidFill>
              </a:rPr>
              <a:t>behavior</a:t>
            </a:r>
            <a:r>
              <a:rPr lang="en-US" dirty="0"/>
              <a:t> </a:t>
            </a:r>
            <a:r>
              <a:rPr lang="en-US" dirty="0">
                <a:solidFill>
                  <a:srgbClr val="008000"/>
                </a:solidFill>
              </a:rPr>
              <a:t>believe</a:t>
            </a:r>
            <a:r>
              <a:rPr lang="en-US" dirty="0"/>
              <a:t> </a:t>
            </a:r>
            <a:r>
              <a:rPr lang="en-US" dirty="0">
                <a:solidFill>
                  <a:srgbClr val="660066"/>
                </a:solidFill>
              </a:rPr>
              <a:t>bill blog </a:t>
            </a:r>
            <a:r>
              <a:rPr lang="en-US" dirty="0" err="1"/>
              <a:t>ca</a:t>
            </a:r>
            <a:r>
              <a:rPr lang="en-US" dirty="0"/>
              <a:t> </a:t>
            </a:r>
            <a:r>
              <a:rPr lang="en-US" dirty="0">
                <a:solidFill>
                  <a:srgbClr val="FF0000"/>
                </a:solidFill>
              </a:rPr>
              <a:t>center</a:t>
            </a:r>
            <a:r>
              <a:rPr lang="en-US" dirty="0"/>
              <a:t> </a:t>
            </a:r>
            <a:r>
              <a:rPr lang="en-US" dirty="0">
                <a:solidFill>
                  <a:srgbClr val="660066"/>
                </a:solidFill>
              </a:rPr>
              <a:t>citizen</a:t>
            </a:r>
            <a:r>
              <a:rPr lang="en-US" dirty="0"/>
              <a:t> </a:t>
            </a:r>
            <a:r>
              <a:rPr lang="en-US" dirty="0">
                <a:solidFill>
                  <a:srgbClr val="FF0000"/>
                </a:solidFill>
              </a:rPr>
              <a:t>color defense </a:t>
            </a:r>
            <a:r>
              <a:rPr lang="en-US" dirty="0"/>
              <a:t>determine do dollar earth effort </a:t>
            </a:r>
            <a:r>
              <a:rPr lang="en-US" dirty="0">
                <a:solidFill>
                  <a:srgbClr val="660066"/>
                </a:solidFill>
              </a:rPr>
              <a:t>election </a:t>
            </a:r>
            <a:r>
              <a:rPr lang="en-US" dirty="0"/>
              <a:t>even </a:t>
            </a:r>
            <a:r>
              <a:rPr lang="en-US" dirty="0">
                <a:solidFill>
                  <a:srgbClr val="008000"/>
                </a:solidFill>
              </a:rPr>
              <a:t>evil</a:t>
            </a:r>
            <a:r>
              <a:rPr lang="en-US" dirty="0"/>
              <a:t> fact faculty </a:t>
            </a:r>
            <a:r>
              <a:rPr lang="en-US" dirty="0">
                <a:solidFill>
                  <a:srgbClr val="FF0000"/>
                </a:solidFill>
              </a:rPr>
              <a:t>favor favorite</a:t>
            </a:r>
            <a:r>
              <a:rPr lang="en-US" dirty="0"/>
              <a:t> </a:t>
            </a:r>
            <a:r>
              <a:rPr lang="en-US" dirty="0">
                <a:solidFill>
                  <a:srgbClr val="B800B8"/>
                </a:solidFill>
              </a:rPr>
              <a:t>federal foreign </a:t>
            </a:r>
            <a:r>
              <a:rPr lang="en-US" dirty="0">
                <a:solidFill>
                  <a:srgbClr val="008000"/>
                </a:solidFill>
              </a:rPr>
              <a:t>forth</a:t>
            </a:r>
            <a:r>
              <a:rPr lang="en-US" dirty="0"/>
              <a:t> guess guy he her him himself his </a:t>
            </a:r>
            <a:r>
              <a:rPr lang="en-US" dirty="0">
                <a:solidFill>
                  <a:srgbClr val="FF0000"/>
                </a:solidFill>
              </a:rPr>
              <a:t>honor</a:t>
            </a:r>
            <a:r>
              <a:rPr lang="en-US" dirty="0"/>
              <a:t> human kid kill kind know </a:t>
            </a:r>
            <a:r>
              <a:rPr lang="en-US" dirty="0">
                <a:solidFill>
                  <a:srgbClr val="FF0000"/>
                </a:solidFill>
              </a:rPr>
              <a:t>labor</a:t>
            </a:r>
            <a:r>
              <a:rPr lang="en-US" dirty="0"/>
              <a:t> </a:t>
            </a:r>
            <a:r>
              <a:rPr lang="en-US" dirty="0">
                <a:solidFill>
                  <a:srgbClr val="660066"/>
                </a:solidFill>
              </a:rPr>
              <a:t>law</a:t>
            </a:r>
            <a:r>
              <a:rPr lang="en-US" dirty="0"/>
              <a:t> let</a:t>
            </a:r>
            <a:r>
              <a:rPr lang="en-US" dirty="0">
                <a:solidFill>
                  <a:srgbClr val="660066"/>
                </a:solidFill>
              </a:rPr>
              <a:t> </a:t>
            </a:r>
            <a:r>
              <a:rPr lang="en-US" dirty="0">
                <a:solidFill>
                  <a:srgbClr val="B800B8"/>
                </a:solidFill>
              </a:rPr>
              <a:t>liberal</a:t>
            </a:r>
            <a:r>
              <a:rPr lang="en-US" dirty="0">
                <a:solidFill>
                  <a:srgbClr val="660066"/>
                </a:solidFill>
              </a:rPr>
              <a:t> </a:t>
            </a:r>
            <a:r>
              <a:rPr lang="en-US" dirty="0"/>
              <a:t>like man maybe me military movie my </a:t>
            </a:r>
            <a:r>
              <a:rPr lang="en-US" dirty="0">
                <a:solidFill>
                  <a:srgbClr val="B800B8"/>
                </a:solidFill>
              </a:rPr>
              <a:t>nation</a:t>
            </a:r>
            <a:r>
              <a:rPr lang="en-US" dirty="0"/>
              <a:t> never </a:t>
            </a:r>
            <a:r>
              <a:rPr lang="en-US" dirty="0">
                <a:solidFill>
                  <a:srgbClr val="008000"/>
                </a:solidFill>
              </a:rPr>
              <a:t>nor</a:t>
            </a:r>
            <a:r>
              <a:rPr lang="en-US" dirty="0"/>
              <a:t> not nothing official oh </a:t>
            </a:r>
            <a:r>
              <a:rPr lang="en-US" dirty="0">
                <a:solidFill>
                  <a:srgbClr val="FF0000"/>
                </a:solidFill>
              </a:rPr>
              <a:t>organization</a:t>
            </a:r>
            <a:r>
              <a:rPr lang="en-US" dirty="0"/>
              <a:t> percent political post </a:t>
            </a:r>
            <a:r>
              <a:rPr lang="en-US" dirty="0">
                <a:solidFill>
                  <a:srgbClr val="B800B8"/>
                </a:solidFill>
              </a:rPr>
              <a:t>president</a:t>
            </a:r>
            <a:r>
              <a:rPr lang="en-US" dirty="0"/>
              <a:t> pretty professor </a:t>
            </a:r>
            <a:r>
              <a:rPr lang="en-US" dirty="0">
                <a:solidFill>
                  <a:srgbClr val="FF0000"/>
                </a:solidFill>
              </a:rPr>
              <a:t>program</a:t>
            </a:r>
            <a:r>
              <a:rPr lang="en-US" dirty="0"/>
              <a:t> </a:t>
            </a:r>
            <a:r>
              <a:rPr lang="en-US" dirty="0">
                <a:solidFill>
                  <a:srgbClr val="FF0000"/>
                </a:solidFill>
              </a:rPr>
              <a:t>realize</a:t>
            </a:r>
            <a:r>
              <a:rPr lang="en-US" dirty="0"/>
              <a:t> </a:t>
            </a:r>
            <a:r>
              <a:rPr lang="en-US" dirty="0">
                <a:solidFill>
                  <a:srgbClr val="FF0000"/>
                </a:solidFill>
              </a:rPr>
              <a:t>recognize</a:t>
            </a:r>
            <a:r>
              <a:rPr lang="en-US" dirty="0"/>
              <a:t> say shall she </a:t>
            </a:r>
            <a:r>
              <a:rPr lang="en-US" dirty="0">
                <a:solidFill>
                  <a:srgbClr val="008000"/>
                </a:solidFill>
              </a:rPr>
              <a:t>sin soul </a:t>
            </a:r>
            <a:r>
              <a:rPr lang="en-US" dirty="0"/>
              <a:t>speak</a:t>
            </a:r>
            <a:r>
              <a:rPr lang="en-US" dirty="0">
                <a:solidFill>
                  <a:srgbClr val="660066"/>
                </a:solidFill>
              </a:rPr>
              <a:t> </a:t>
            </a:r>
            <a:r>
              <a:rPr lang="en-US" dirty="0">
                <a:solidFill>
                  <a:srgbClr val="B800B8"/>
                </a:solidFill>
              </a:rPr>
              <a:t>state</a:t>
            </a:r>
            <a:r>
              <a:rPr lang="en-US" dirty="0">
                <a:solidFill>
                  <a:srgbClr val="660066"/>
                </a:solidFill>
              </a:rPr>
              <a:t> </a:t>
            </a:r>
            <a:r>
              <a:rPr lang="en-US" dirty="0"/>
              <a:t>suppose tell terrorist that thing think </a:t>
            </a:r>
            <a:r>
              <a:rPr lang="en-US" dirty="0">
                <a:solidFill>
                  <a:srgbClr val="008000"/>
                </a:solidFill>
              </a:rPr>
              <a:t>thou thy </a:t>
            </a:r>
            <a:r>
              <a:rPr lang="en-US" dirty="0">
                <a:solidFill>
                  <a:srgbClr val="FF0000"/>
                </a:solidFill>
              </a:rPr>
              <a:t>toward </a:t>
            </a:r>
            <a:r>
              <a:rPr lang="en-US" dirty="0"/>
              <a:t>true </a:t>
            </a:r>
            <a:r>
              <a:rPr lang="en-US" dirty="0">
                <a:solidFill>
                  <a:srgbClr val="008000"/>
                </a:solidFill>
              </a:rPr>
              <a:t>truth unto upon</a:t>
            </a:r>
            <a:r>
              <a:rPr lang="en-US" dirty="0"/>
              <a:t> violation </a:t>
            </a:r>
            <a:r>
              <a:rPr lang="en-US" dirty="0">
                <a:solidFill>
                  <a:srgbClr val="FF6600"/>
                </a:solidFill>
              </a:rPr>
              <a:t>vote voter </a:t>
            </a:r>
            <a:r>
              <a:rPr lang="en-US" dirty="0"/>
              <a:t>war what</a:t>
            </a:r>
            <a:r>
              <a:rPr lang="en-US" dirty="0">
                <a:solidFill>
                  <a:srgbClr val="FF0000"/>
                </a:solidFill>
              </a:rPr>
              <a:t> while </a:t>
            </a:r>
            <a:r>
              <a:rPr lang="en-US" dirty="0"/>
              <a:t>why woman yes</a:t>
            </a:r>
          </a:p>
        </p:txBody>
      </p:sp>
      <p:sp>
        <p:nvSpPr>
          <p:cNvPr id="4" name="Content Placeholder 3"/>
          <p:cNvSpPr>
            <a:spLocks noGrp="1"/>
          </p:cNvSpPr>
          <p:nvPr>
            <p:ph sz="half" idx="2"/>
          </p:nvPr>
        </p:nvSpPr>
        <p:spPr>
          <a:xfrm>
            <a:off x="3860800" y="1032934"/>
            <a:ext cx="3987800" cy="5093229"/>
          </a:xfrm>
        </p:spPr>
        <p:txBody>
          <a:bodyPr>
            <a:normAutofit fontScale="92500" lnSpcReduction="20000"/>
          </a:bodyPr>
          <a:lstStyle/>
          <a:p>
            <a:pPr marL="0" indent="0">
              <a:buNone/>
            </a:pPr>
            <a:r>
              <a:rPr lang="en-US" dirty="0"/>
              <a:t>accommodation achieve advice aim area assessment</a:t>
            </a:r>
            <a:r>
              <a:rPr lang="en-US" dirty="0">
                <a:solidFill>
                  <a:srgbClr val="3366FF"/>
                </a:solidFill>
              </a:rPr>
              <a:t> available </a:t>
            </a:r>
            <a:r>
              <a:rPr lang="en-US" dirty="0">
                <a:solidFill>
                  <a:srgbClr val="FF6600"/>
                </a:solidFill>
              </a:rPr>
              <a:t>band</a:t>
            </a:r>
            <a:r>
              <a:rPr lang="en-US" dirty="0"/>
              <a:t> </a:t>
            </a:r>
            <a:r>
              <a:rPr lang="en-US" dirty="0" err="1">
                <a:solidFill>
                  <a:srgbClr val="FF0000"/>
                </a:solidFill>
              </a:rPr>
              <a:t>behaviour</a:t>
            </a:r>
            <a:r>
              <a:rPr lang="en-US" dirty="0"/>
              <a:t> </a:t>
            </a:r>
            <a:r>
              <a:rPr lang="en-US" dirty="0" smtClean="0"/>
              <a:t>building </a:t>
            </a:r>
            <a:r>
              <a:rPr lang="en-US" dirty="0" err="1">
                <a:solidFill>
                  <a:srgbClr val="FF0000"/>
                </a:solidFill>
              </a:rPr>
              <a:t>centre</a:t>
            </a:r>
            <a:r>
              <a:rPr lang="en-US" dirty="0"/>
              <a:t> charity </a:t>
            </a:r>
            <a:r>
              <a:rPr lang="en-US" dirty="0">
                <a:solidFill>
                  <a:srgbClr val="3366FF"/>
                </a:solidFill>
              </a:rPr>
              <a:t>click</a:t>
            </a:r>
            <a:r>
              <a:rPr lang="en-US" dirty="0"/>
              <a:t> client club </a:t>
            </a:r>
            <a:r>
              <a:rPr lang="en-US" dirty="0" err="1">
                <a:solidFill>
                  <a:srgbClr val="FF0000"/>
                </a:solidFill>
              </a:rPr>
              <a:t>colour</a:t>
            </a:r>
            <a:r>
              <a:rPr lang="en-US" dirty="0"/>
              <a:t> consultation </a:t>
            </a:r>
            <a:r>
              <a:rPr lang="en-US" dirty="0">
                <a:solidFill>
                  <a:srgbClr val="3366FF"/>
                </a:solidFill>
              </a:rPr>
              <a:t>contact</a:t>
            </a:r>
            <a:r>
              <a:rPr lang="en-US" dirty="0"/>
              <a:t> council delivery </a:t>
            </a:r>
            <a:r>
              <a:rPr lang="en-US" dirty="0" smtClean="0">
                <a:solidFill>
                  <a:srgbClr val="3366FF"/>
                </a:solidFill>
              </a:rPr>
              <a:t>detail </a:t>
            </a:r>
            <a:r>
              <a:rPr lang="en-US" dirty="0"/>
              <a:t>develop development disabled </a:t>
            </a:r>
            <a:r>
              <a:rPr lang="en-US" dirty="0">
                <a:solidFill>
                  <a:srgbClr val="3366FF"/>
                </a:solidFill>
              </a:rPr>
              <a:t>email</a:t>
            </a:r>
            <a:r>
              <a:rPr lang="en-US" dirty="0"/>
              <a:t> enable </a:t>
            </a:r>
            <a:r>
              <a:rPr lang="en-US" dirty="0">
                <a:solidFill>
                  <a:srgbClr val="3366FF"/>
                </a:solidFill>
              </a:rPr>
              <a:t>enquiry</a:t>
            </a:r>
            <a:r>
              <a:rPr lang="en-US" dirty="0"/>
              <a:t> ensure </a:t>
            </a:r>
            <a:r>
              <a:rPr lang="en-US" dirty="0">
                <a:solidFill>
                  <a:srgbClr val="FF6600"/>
                </a:solidFill>
              </a:rPr>
              <a:t>event</a:t>
            </a:r>
            <a:r>
              <a:rPr lang="en-US" dirty="0"/>
              <a:t> excellent facility</a:t>
            </a:r>
            <a:r>
              <a:rPr lang="en-US" dirty="0">
                <a:solidFill>
                  <a:srgbClr val="FF0000"/>
                </a:solidFill>
              </a:rPr>
              <a:t> </a:t>
            </a:r>
            <a:r>
              <a:rPr lang="en-US" dirty="0" err="1">
                <a:solidFill>
                  <a:srgbClr val="FF0000"/>
                </a:solidFill>
              </a:rPr>
              <a:t>favourite</a:t>
            </a:r>
            <a:r>
              <a:rPr lang="en-US" dirty="0">
                <a:solidFill>
                  <a:srgbClr val="FF0000"/>
                </a:solidFill>
              </a:rPr>
              <a:t> </a:t>
            </a:r>
            <a:r>
              <a:rPr lang="en-US" dirty="0"/>
              <a:t>full further garden guidance guide holiday improve information insurance </a:t>
            </a:r>
            <a:r>
              <a:rPr lang="en-US" dirty="0">
                <a:solidFill>
                  <a:srgbClr val="3366FF"/>
                </a:solidFill>
              </a:rPr>
              <a:t>join</a:t>
            </a:r>
            <a:r>
              <a:rPr lang="en-US" dirty="0"/>
              <a:t> </a:t>
            </a:r>
            <a:r>
              <a:rPr lang="en-US" dirty="0">
                <a:solidFill>
                  <a:srgbClr val="3366FF"/>
                </a:solidFill>
              </a:rPr>
              <a:t>link</a:t>
            </a:r>
            <a:r>
              <a:rPr lang="en-US" dirty="0"/>
              <a:t> local main manage management match mm </a:t>
            </a:r>
            <a:r>
              <a:rPr lang="en-US" dirty="0" err="1"/>
              <a:t>nd</a:t>
            </a:r>
            <a:r>
              <a:rPr lang="en-US" dirty="0"/>
              <a:t> offer opportunity </a:t>
            </a:r>
            <a:r>
              <a:rPr lang="en-US" dirty="0" err="1">
                <a:solidFill>
                  <a:srgbClr val="FF0000"/>
                </a:solidFill>
              </a:rPr>
              <a:t>organisation</a:t>
            </a:r>
            <a:r>
              <a:rPr lang="en-US" dirty="0">
                <a:solidFill>
                  <a:srgbClr val="FF0000"/>
                </a:solidFill>
              </a:rPr>
              <a:t> </a:t>
            </a:r>
            <a:r>
              <a:rPr lang="en-US" dirty="0" err="1" smtClean="0">
                <a:solidFill>
                  <a:srgbClr val="FF0000"/>
                </a:solidFill>
              </a:rPr>
              <a:t>organise</a:t>
            </a:r>
            <a:r>
              <a:rPr lang="en-US" dirty="0" smtClean="0">
                <a:solidFill>
                  <a:srgbClr val="FF0000"/>
                </a:solidFill>
              </a:rPr>
              <a:t> </a:t>
            </a:r>
            <a:r>
              <a:rPr lang="en-US" dirty="0">
                <a:solidFill>
                  <a:srgbClr val="3366FF"/>
                </a:solidFill>
              </a:rPr>
              <a:t>page</a:t>
            </a:r>
            <a:r>
              <a:rPr lang="en-US" dirty="0"/>
              <a:t> partnership please pm poker </a:t>
            </a:r>
            <a:r>
              <a:rPr lang="en-US" dirty="0" err="1"/>
              <a:t>pp</a:t>
            </a:r>
            <a:r>
              <a:rPr lang="en-US" dirty="0"/>
              <a:t> </a:t>
            </a:r>
            <a:r>
              <a:rPr lang="en-US" dirty="0" err="1">
                <a:solidFill>
                  <a:srgbClr val="FF0000"/>
                </a:solidFill>
              </a:rPr>
              <a:t>programme</a:t>
            </a:r>
            <a:r>
              <a:rPr lang="en-US" dirty="0"/>
              <a:t> project pub pupil quality range </a:t>
            </a:r>
            <a:r>
              <a:rPr lang="en-US" dirty="0" err="1"/>
              <a:t>rd</a:t>
            </a:r>
            <a:r>
              <a:rPr lang="en-US" dirty="0"/>
              <a:t> </a:t>
            </a:r>
            <a:r>
              <a:rPr lang="en-US" dirty="0" err="1">
                <a:solidFill>
                  <a:srgbClr val="FF0000"/>
                </a:solidFill>
              </a:rPr>
              <a:t>realise</a:t>
            </a:r>
            <a:r>
              <a:rPr lang="en-US" dirty="0">
                <a:solidFill>
                  <a:srgbClr val="FF0000"/>
                </a:solidFill>
              </a:rPr>
              <a:t> </a:t>
            </a:r>
            <a:r>
              <a:rPr lang="en-US" dirty="0" err="1">
                <a:solidFill>
                  <a:srgbClr val="FF0000"/>
                </a:solidFill>
              </a:rPr>
              <a:t>recognise</a:t>
            </a:r>
            <a:r>
              <a:rPr lang="en-US" dirty="0">
                <a:solidFill>
                  <a:srgbClr val="FF0000"/>
                </a:solidFill>
              </a:rPr>
              <a:t> </a:t>
            </a:r>
            <a:r>
              <a:rPr lang="en-US" dirty="0"/>
              <a:t>road route scheme sector service shop</a:t>
            </a:r>
            <a:r>
              <a:rPr lang="en-US" dirty="0">
                <a:solidFill>
                  <a:srgbClr val="3366FF"/>
                </a:solidFill>
              </a:rPr>
              <a:t> site </a:t>
            </a:r>
            <a:r>
              <a:rPr lang="en-US" dirty="0"/>
              <a:t>skill specialist </a:t>
            </a:r>
            <a:r>
              <a:rPr lang="en-US" dirty="0" err="1"/>
              <a:t>st</a:t>
            </a:r>
            <a:r>
              <a:rPr lang="en-US" dirty="0"/>
              <a:t> staff</a:t>
            </a:r>
            <a:r>
              <a:rPr lang="en-US" dirty="0">
                <a:solidFill>
                  <a:srgbClr val="FF6600"/>
                </a:solidFill>
              </a:rPr>
              <a:t> stage </a:t>
            </a:r>
            <a:r>
              <a:rPr lang="en-US" dirty="0"/>
              <a:t>suitable</a:t>
            </a:r>
            <a:r>
              <a:rPr lang="en-US" dirty="0">
                <a:solidFill>
                  <a:srgbClr val="3366FF"/>
                </a:solidFill>
              </a:rPr>
              <a:t> telephone </a:t>
            </a:r>
            <a:r>
              <a:rPr lang="en-US" dirty="0" err="1"/>
              <a:t>th</a:t>
            </a:r>
            <a:r>
              <a:rPr lang="en-US" dirty="0"/>
              <a:t> top</a:t>
            </a:r>
            <a:r>
              <a:rPr lang="en-US" dirty="0">
                <a:solidFill>
                  <a:srgbClr val="FF6600"/>
                </a:solidFill>
              </a:rPr>
              <a:t> tour </a:t>
            </a:r>
            <a:r>
              <a:rPr lang="en-US" dirty="0"/>
              <a:t>training transport </a:t>
            </a:r>
            <a:r>
              <a:rPr lang="en-US" dirty="0" err="1"/>
              <a:t>uk</a:t>
            </a:r>
            <a:r>
              <a:rPr lang="en-US" dirty="0"/>
              <a:t> undertake </a:t>
            </a:r>
            <a:r>
              <a:rPr lang="en-US" dirty="0">
                <a:solidFill>
                  <a:srgbClr val="FF6600"/>
                </a:solidFill>
              </a:rPr>
              <a:t>venue</a:t>
            </a:r>
            <a:r>
              <a:rPr lang="en-US" dirty="0"/>
              <a:t> village </a:t>
            </a:r>
            <a:r>
              <a:rPr lang="en-US" dirty="0">
                <a:solidFill>
                  <a:srgbClr val="3366FF"/>
                </a:solidFill>
              </a:rPr>
              <a:t>visit visitor website welcome</a:t>
            </a:r>
            <a:r>
              <a:rPr lang="en-US" dirty="0">
                <a:solidFill>
                  <a:srgbClr val="FF0000"/>
                </a:solidFill>
              </a:rPr>
              <a:t> whilst </a:t>
            </a:r>
            <a:r>
              <a:rPr lang="en-US" dirty="0"/>
              <a:t>wide workshop </a:t>
            </a:r>
            <a:r>
              <a:rPr lang="en-US" dirty="0">
                <a:solidFill>
                  <a:srgbClr val="3366FF"/>
                </a:solidFill>
              </a:rPr>
              <a:t>www</a:t>
            </a:r>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12</a:t>
            </a:fld>
            <a:endParaRPr lang="en-US"/>
          </a:p>
        </p:txBody>
      </p:sp>
    </p:spTree>
    <p:extLst>
      <p:ext uri="{BB962C8B-B14F-4D97-AF65-F5344CB8AC3E}">
        <p14:creationId xmlns:p14="http://schemas.microsoft.com/office/powerpoint/2010/main" val="21172022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934"/>
            <a:ext cx="7391401" cy="762000"/>
          </a:xfrm>
        </p:spPr>
        <p:txBody>
          <a:bodyPr/>
          <a:lstStyle/>
          <a:p>
            <a:r>
              <a:rPr lang="en-US" dirty="0" err="1" smtClean="0"/>
              <a:t>enTenTen</a:t>
            </a:r>
            <a:r>
              <a:rPr lang="en-US" dirty="0" smtClean="0"/>
              <a:t>        vs.   </a:t>
            </a:r>
            <a:r>
              <a:rPr lang="en-US" dirty="0" err="1" smtClean="0"/>
              <a:t>UKWaC</a:t>
            </a:r>
            <a:endParaRPr lang="en-US" dirty="0"/>
          </a:p>
        </p:txBody>
      </p:sp>
      <p:sp>
        <p:nvSpPr>
          <p:cNvPr id="3" name="Content Placeholder 2"/>
          <p:cNvSpPr>
            <a:spLocks noGrp="1"/>
          </p:cNvSpPr>
          <p:nvPr>
            <p:ph sz="half" idx="1"/>
          </p:nvPr>
        </p:nvSpPr>
        <p:spPr>
          <a:xfrm>
            <a:off x="457200" y="1032934"/>
            <a:ext cx="3234267" cy="5093229"/>
          </a:xfrm>
        </p:spPr>
        <p:txBody>
          <a:bodyPr>
            <a:normAutofit/>
          </a:bodyPr>
          <a:lstStyle/>
          <a:p>
            <a:pPr marL="0" indent="0">
              <a:buNone/>
            </a:pPr>
            <a:endParaRPr lang="en-US" dirty="0" smtClean="0"/>
          </a:p>
          <a:p>
            <a:r>
              <a:rPr lang="en-US" dirty="0" smtClean="0"/>
              <a:t>Core verbs</a:t>
            </a:r>
          </a:p>
          <a:p>
            <a:pPr lvl="1"/>
            <a:r>
              <a:rPr lang="en-US" dirty="0"/>
              <a:t>b</a:t>
            </a:r>
            <a:r>
              <a:rPr lang="en-US" dirty="0" smtClean="0"/>
              <a:t>e determine do guess know let say shall suppose tell think</a:t>
            </a:r>
          </a:p>
          <a:p>
            <a:r>
              <a:rPr lang="en-US" dirty="0" smtClean="0"/>
              <a:t>Pronouns</a:t>
            </a:r>
          </a:p>
          <a:p>
            <a:pPr lvl="1"/>
            <a:r>
              <a:rPr lang="en-US" dirty="0"/>
              <a:t>h</a:t>
            </a:r>
            <a:r>
              <a:rPr lang="en-US" dirty="0" smtClean="0"/>
              <a:t>e her him his me my she</a:t>
            </a:r>
          </a:p>
          <a:p>
            <a:pPr lvl="1"/>
            <a:endParaRPr lang="en-US" dirty="0" smtClean="0"/>
          </a:p>
          <a:p>
            <a:r>
              <a:rPr lang="en-US" dirty="0" err="1" smtClean="0"/>
              <a:t>Biber</a:t>
            </a:r>
            <a:r>
              <a:rPr lang="en-US" dirty="0" smtClean="0"/>
              <a:t>: more informal</a:t>
            </a:r>
          </a:p>
        </p:txBody>
      </p:sp>
      <p:sp>
        <p:nvSpPr>
          <p:cNvPr id="4" name="Content Placeholder 3"/>
          <p:cNvSpPr>
            <a:spLocks noGrp="1"/>
          </p:cNvSpPr>
          <p:nvPr>
            <p:ph sz="half" idx="2"/>
          </p:nvPr>
        </p:nvSpPr>
        <p:spPr>
          <a:xfrm>
            <a:off x="4131732" y="1032934"/>
            <a:ext cx="3716867" cy="5093229"/>
          </a:xfrm>
        </p:spPr>
        <p:txBody>
          <a:bodyPr>
            <a:normAutofit/>
          </a:bodyPr>
          <a:lstStyle/>
          <a:p>
            <a:endParaRPr lang="en-US" dirty="0">
              <a:solidFill>
                <a:srgbClr val="3366FF"/>
              </a:solidFill>
            </a:endParaRPr>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13</a:t>
            </a:fld>
            <a:endParaRPr lang="en-US"/>
          </a:p>
        </p:txBody>
      </p:sp>
    </p:spTree>
    <p:extLst>
      <p:ext uri="{BB962C8B-B14F-4D97-AF65-F5344CB8AC3E}">
        <p14:creationId xmlns:p14="http://schemas.microsoft.com/office/powerpoint/2010/main" val="42182972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cultures</a:t>
            </a:r>
            <a:endParaRPr lang="en-US" dirty="0"/>
          </a:p>
        </p:txBody>
      </p:sp>
      <p:sp>
        <p:nvSpPr>
          <p:cNvPr id="3" name="Content Placeholder 2"/>
          <p:cNvSpPr>
            <a:spLocks noGrp="1"/>
          </p:cNvSpPr>
          <p:nvPr>
            <p:ph sz="half" idx="1"/>
          </p:nvPr>
        </p:nvSpPr>
        <p:spPr>
          <a:xfrm>
            <a:off x="457199" y="2214563"/>
            <a:ext cx="7145868" cy="3911600"/>
          </a:xfrm>
        </p:spPr>
        <p:txBody>
          <a:bodyPr/>
          <a:lstStyle/>
          <a:p>
            <a:r>
              <a:rPr lang="en-US" dirty="0" smtClean="0"/>
              <a:t>Famous book in England: C.P. Snow</a:t>
            </a:r>
          </a:p>
          <a:p>
            <a:r>
              <a:rPr lang="en-US" dirty="0"/>
              <a:t>H</a:t>
            </a:r>
            <a:r>
              <a:rPr lang="en-US" dirty="0" smtClean="0"/>
              <a:t>umanities vs. science</a:t>
            </a:r>
          </a:p>
          <a:p>
            <a:r>
              <a:rPr lang="en-US" dirty="0" smtClean="0"/>
              <a:t>Linguistics: languages </a:t>
            </a:r>
            <a:r>
              <a:rPr lang="en-US" dirty="0" err="1" smtClean="0"/>
              <a:t>vs</a:t>
            </a:r>
            <a:r>
              <a:rPr lang="en-US" dirty="0" smtClean="0"/>
              <a:t> computer science</a:t>
            </a:r>
          </a:p>
          <a:p>
            <a:r>
              <a:rPr lang="en-US" dirty="0" smtClean="0"/>
              <a:t>Lancaster, Leeds: both </a:t>
            </a:r>
            <a:r>
              <a:rPr lang="en-US" dirty="0" smtClean="0">
                <a:sym typeface="Wingdings"/>
              </a:rPr>
              <a:t></a:t>
            </a:r>
            <a:endParaRPr lang="en-US" dirty="0" smtClean="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14</a:t>
            </a:fld>
            <a:endParaRPr lang="en-US"/>
          </a:p>
        </p:txBody>
      </p:sp>
    </p:spTree>
    <p:extLst>
      <p:ext uri="{BB962C8B-B14F-4D97-AF65-F5344CB8AC3E}">
        <p14:creationId xmlns:p14="http://schemas.microsoft.com/office/powerpoint/2010/main" val="9425202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Judgements</a:t>
            </a:r>
            <a:endParaRPr lang="en-US" dirty="0"/>
          </a:p>
        </p:txBody>
      </p:sp>
      <p:sp>
        <p:nvSpPr>
          <p:cNvPr id="3" name="Content Placeholder 2"/>
          <p:cNvSpPr>
            <a:spLocks noGrp="1"/>
          </p:cNvSpPr>
          <p:nvPr>
            <p:ph sz="half" idx="1"/>
          </p:nvPr>
        </p:nvSpPr>
        <p:spPr>
          <a:xfrm>
            <a:off x="457200" y="2214563"/>
            <a:ext cx="7391400" cy="3911600"/>
          </a:xfrm>
        </p:spPr>
        <p:txBody>
          <a:bodyPr>
            <a:normAutofit/>
          </a:bodyPr>
          <a:lstStyle/>
          <a:p>
            <a:r>
              <a:rPr lang="en-US" dirty="0" smtClean="0"/>
              <a:t>Not all or nothing</a:t>
            </a:r>
          </a:p>
          <a:p>
            <a:pPr lvl="1"/>
            <a:r>
              <a:rPr lang="en-US" dirty="0" smtClean="0"/>
              <a:t>Both have (lots of) </a:t>
            </a:r>
            <a:r>
              <a:rPr lang="en-US" dirty="0" err="1" smtClean="0"/>
              <a:t>AmE</a:t>
            </a:r>
            <a:r>
              <a:rPr lang="en-US" dirty="0" smtClean="0"/>
              <a:t> and </a:t>
            </a:r>
            <a:r>
              <a:rPr lang="en-US" dirty="0" err="1" smtClean="0"/>
              <a:t>BrE</a:t>
            </a:r>
            <a:endParaRPr lang="en-US" dirty="0" smtClean="0"/>
          </a:p>
          <a:p>
            <a:pPr lvl="1"/>
            <a:r>
              <a:rPr lang="en-US" dirty="0" smtClean="0"/>
              <a:t>Observing patterns</a:t>
            </a:r>
          </a:p>
          <a:p>
            <a:pPr lvl="2"/>
            <a:r>
              <a:rPr lang="en-US" dirty="0" smtClean="0"/>
              <a:t>Not right or wrong</a:t>
            </a:r>
          </a:p>
          <a:p>
            <a:pPr lvl="2"/>
            <a:r>
              <a:rPr lang="en-US" dirty="0" smtClean="0"/>
              <a:t>Where does ‘believe’ belong?</a:t>
            </a:r>
          </a:p>
          <a:p>
            <a:pPr lvl="3"/>
            <a:r>
              <a:rPr lang="en-US" dirty="0" smtClean="0"/>
              <a:t>Bible or core verbs?</a:t>
            </a:r>
          </a:p>
          <a:p>
            <a:pPr lvl="3"/>
            <a:r>
              <a:rPr lang="en-US" dirty="0" smtClean="0"/>
              <a:t>No right answer, could be both</a:t>
            </a:r>
          </a:p>
          <a:p>
            <a:r>
              <a:rPr lang="en-US" dirty="0" smtClean="0"/>
              <a:t>The </a:t>
            </a:r>
            <a:r>
              <a:rPr lang="en-US" dirty="0" smtClean="0"/>
              <a:t>better you know the data, the better you understand why words are there</a:t>
            </a:r>
            <a:endParaRPr lang="en-US" dirty="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15</a:t>
            </a:fld>
            <a:endParaRPr lang="en-US"/>
          </a:p>
        </p:txBody>
      </p:sp>
    </p:spTree>
    <p:extLst>
      <p:ext uri="{BB962C8B-B14F-4D97-AF65-F5344CB8AC3E}">
        <p14:creationId xmlns:p14="http://schemas.microsoft.com/office/powerpoint/2010/main" val="12120304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maths</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“this word is twice as common here as there”</a:t>
            </a:r>
          </a:p>
          <a:p>
            <a:r>
              <a:rPr lang="en-US" dirty="0" smtClean="0"/>
              <a:t>Simplest approach</a:t>
            </a:r>
          </a:p>
          <a:p>
            <a:pPr lvl="1"/>
            <a:r>
              <a:rPr lang="en-US" dirty="0" err="1" smtClean="0"/>
              <a:t>Normalise</a:t>
            </a:r>
            <a:r>
              <a:rPr lang="en-US" dirty="0" smtClean="0"/>
              <a:t> frequencies</a:t>
            </a:r>
          </a:p>
          <a:p>
            <a:pPr lvl="2"/>
            <a:r>
              <a:rPr lang="en-US" dirty="0" smtClean="0"/>
              <a:t>Per thousand, or per million</a:t>
            </a:r>
          </a:p>
          <a:p>
            <a:pPr lvl="1"/>
            <a:r>
              <a:rPr lang="en-US" dirty="0" smtClean="0"/>
              <a:t>Take ratio</a:t>
            </a:r>
          </a:p>
          <a:p>
            <a:pPr lvl="1"/>
            <a:endParaRPr lang="en-US" dirty="0"/>
          </a:p>
          <a:p>
            <a:r>
              <a:rPr lang="en-US" dirty="0" smtClean="0"/>
              <a:t>For examples</a:t>
            </a:r>
          </a:p>
          <a:p>
            <a:pPr lvl="1"/>
            <a:r>
              <a:rPr lang="en-US" dirty="0" smtClean="0"/>
              <a:t>Assume two 1m-word corpora </a:t>
            </a:r>
          </a:p>
          <a:p>
            <a:pPr lvl="2"/>
            <a:r>
              <a:rPr lang="en-US" dirty="0" err="1" smtClean="0"/>
              <a:t>Normalisation</a:t>
            </a:r>
            <a:r>
              <a:rPr lang="en-US" dirty="0" smtClean="0"/>
              <a:t> not needed</a:t>
            </a:r>
          </a:p>
          <a:p>
            <a:pPr lvl="1"/>
            <a:r>
              <a:rPr lang="en-US" dirty="0" smtClean="0"/>
              <a:t>Fc=focus corpus</a:t>
            </a:r>
          </a:p>
          <a:p>
            <a:pPr lvl="1"/>
            <a:r>
              <a:rPr lang="en-US" dirty="0" err="1" smtClean="0"/>
              <a:t>Rc</a:t>
            </a:r>
            <a:r>
              <a:rPr lang="en-US" dirty="0" smtClean="0"/>
              <a:t>= reference corpus</a:t>
            </a:r>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16</a:t>
            </a:fld>
            <a:endParaRPr lang="en-US"/>
          </a:p>
        </p:txBody>
      </p:sp>
    </p:spTree>
    <p:extLst>
      <p:ext uri="{BB962C8B-B14F-4D97-AF65-F5344CB8AC3E}">
        <p14:creationId xmlns:p14="http://schemas.microsoft.com/office/powerpoint/2010/main" val="29986735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Date Placeholder 5"/>
          <p:cNvSpPr>
            <a:spLocks noGrp="1"/>
          </p:cNvSpPr>
          <p:nvPr>
            <p:ph type="dt" sz="quarter" idx="10"/>
          </p:nvPr>
        </p:nvSpPr>
        <p:spPr/>
        <p:txBody>
          <a:bodyPr/>
          <a:lstStyle/>
          <a:p>
            <a:pPr>
              <a:defRPr/>
            </a:pPr>
            <a:r>
              <a:rPr lang="en-GB" smtClean="0"/>
              <a:t>Oct 2012 </a:t>
            </a:r>
            <a:endParaRPr lang="en-GB"/>
          </a:p>
        </p:txBody>
      </p:sp>
      <p:sp>
        <p:nvSpPr>
          <p:cNvPr id="59" name="Footer Placeholder 6"/>
          <p:cNvSpPr>
            <a:spLocks noGrp="1"/>
          </p:cNvSpPr>
          <p:nvPr>
            <p:ph type="ftr" sz="quarter" idx="11"/>
          </p:nvPr>
        </p:nvSpPr>
        <p:spPr/>
        <p:txBody>
          <a:bodyPr/>
          <a:lstStyle/>
          <a:p>
            <a:pPr>
              <a:defRPr/>
            </a:pPr>
            <a:r>
              <a:rPr lang="en-GB" smtClean="0"/>
              <a:t>Kilgarriff: Getting to Know ...</a:t>
            </a:r>
            <a:endParaRPr lang="en-GB"/>
          </a:p>
        </p:txBody>
      </p:sp>
      <p:sp>
        <p:nvSpPr>
          <p:cNvPr id="60" name="Slide Number Placeholder 7"/>
          <p:cNvSpPr>
            <a:spLocks noGrp="1"/>
          </p:cNvSpPr>
          <p:nvPr>
            <p:ph type="sldNum" sz="quarter" idx="12"/>
          </p:nvPr>
        </p:nvSpPr>
        <p:spPr/>
        <p:txBody>
          <a:bodyPr/>
          <a:lstStyle/>
          <a:p>
            <a:pPr>
              <a:defRPr/>
            </a:pPr>
            <a:fld id="{F18B3BD3-670F-B24B-ABFC-260B975D005C}" type="slidenum">
              <a:rPr lang="en-GB"/>
              <a:pPr>
                <a:defRPr/>
              </a:pPr>
              <a:t>17</a:t>
            </a:fld>
            <a:endParaRPr lang="en-GB"/>
          </a:p>
        </p:txBody>
      </p:sp>
      <p:sp>
        <p:nvSpPr>
          <p:cNvPr id="29698" name="Rectangle 2"/>
          <p:cNvSpPr>
            <a:spLocks noGrp="1" noChangeArrowheads="1"/>
          </p:cNvSpPr>
          <p:nvPr>
            <p:ph type="title"/>
          </p:nvPr>
        </p:nvSpPr>
        <p:spPr>
          <a:xfrm>
            <a:off x="574674" y="304800"/>
            <a:ext cx="8188325" cy="1216025"/>
          </a:xfrm>
        </p:spPr>
        <p:txBody>
          <a:bodyPr/>
          <a:lstStyle/>
          <a:p>
            <a:pPr eaLnBrk="1" hangingPunct="1">
              <a:defRPr/>
            </a:pPr>
            <a:r>
              <a:rPr lang="en-GB" dirty="0" smtClean="0"/>
              <a:t>Problem 1: You can’t divide by zero</a:t>
            </a:r>
          </a:p>
        </p:txBody>
      </p:sp>
      <p:sp>
        <p:nvSpPr>
          <p:cNvPr id="29699" name="Rectangle 3"/>
          <p:cNvSpPr>
            <a:spLocks noGrp="1" noChangeArrowheads="1"/>
          </p:cNvSpPr>
          <p:nvPr>
            <p:ph type="body" sz="half" idx="1"/>
          </p:nvPr>
        </p:nvSpPr>
        <p:spPr>
          <a:xfrm>
            <a:off x="684213" y="1412875"/>
            <a:ext cx="5940425" cy="4987925"/>
          </a:xfrm>
        </p:spPr>
        <p:txBody>
          <a:bodyPr>
            <a:normAutofit fontScale="85000" lnSpcReduction="20000"/>
          </a:bodyPr>
          <a:lstStyle/>
          <a:p>
            <a:pPr eaLnBrk="1" hangingPunct="1">
              <a:defRPr/>
            </a:pPr>
            <a:endParaRPr lang="en-GB" sz="2600" smtClean="0"/>
          </a:p>
          <a:p>
            <a:pPr eaLnBrk="1" hangingPunct="1">
              <a:defRPr/>
            </a:pPr>
            <a:endParaRPr lang="en-GB" sz="2600" smtClean="0"/>
          </a:p>
          <a:p>
            <a:pPr eaLnBrk="1" hangingPunct="1">
              <a:defRPr/>
            </a:pPr>
            <a:endParaRPr lang="en-GB" sz="2600" smtClean="0"/>
          </a:p>
          <a:p>
            <a:pPr eaLnBrk="1" hangingPunct="1">
              <a:defRPr/>
            </a:pPr>
            <a:endParaRPr lang="en-GB" sz="2600" smtClean="0"/>
          </a:p>
          <a:p>
            <a:pPr eaLnBrk="1" hangingPunct="1">
              <a:defRPr/>
            </a:pPr>
            <a:r>
              <a:rPr lang="en-GB" sz="2600" smtClean="0"/>
              <a:t>Standard solution: add one</a:t>
            </a:r>
          </a:p>
          <a:p>
            <a:pPr eaLnBrk="1" hangingPunct="1">
              <a:defRPr/>
            </a:pPr>
            <a:endParaRPr lang="en-GB" sz="2600" smtClean="0"/>
          </a:p>
          <a:p>
            <a:pPr eaLnBrk="1" hangingPunct="1">
              <a:defRPr/>
            </a:pPr>
            <a:endParaRPr lang="en-GB" sz="2600" smtClean="0"/>
          </a:p>
          <a:p>
            <a:pPr eaLnBrk="1" hangingPunct="1">
              <a:defRPr/>
            </a:pPr>
            <a:endParaRPr lang="en-GB" sz="2600" smtClean="0"/>
          </a:p>
          <a:p>
            <a:pPr eaLnBrk="1" hangingPunct="1">
              <a:defRPr/>
            </a:pPr>
            <a:endParaRPr lang="en-GB" sz="2600" smtClean="0"/>
          </a:p>
          <a:p>
            <a:pPr eaLnBrk="1" hangingPunct="1">
              <a:defRPr/>
            </a:pPr>
            <a:r>
              <a:rPr lang="en-GB" sz="2600" b="1" smtClean="0"/>
              <a:t>Problem solved</a:t>
            </a:r>
          </a:p>
        </p:txBody>
      </p:sp>
      <p:graphicFrame>
        <p:nvGraphicFramePr>
          <p:cNvPr id="29765" name="Group 69"/>
          <p:cNvGraphicFramePr>
            <a:graphicFrameLocks noGrp="1"/>
          </p:cNvGraphicFramePr>
          <p:nvPr>
            <p:ph sz="quarter" idx="2"/>
          </p:nvPr>
        </p:nvGraphicFramePr>
        <p:xfrm>
          <a:off x="611188" y="1700213"/>
          <a:ext cx="6337300" cy="1712913"/>
        </p:xfrm>
        <a:graphic>
          <a:graphicData uri="http://schemas.openxmlformats.org/drawingml/2006/table">
            <a:tbl>
              <a:tblPr/>
              <a:tblGrid>
                <a:gridCol w="1584325"/>
                <a:gridCol w="1585912"/>
                <a:gridCol w="1582738"/>
                <a:gridCol w="1584325"/>
              </a:tblGrid>
              <a:tr h="4127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GB" sz="2000" b="0" i="0" u="none" strike="noStrike" cap="none" normalizeH="0" baseline="0">
                        <a:ln>
                          <a:noFill/>
                        </a:ln>
                        <a:solidFill>
                          <a:schemeClr val="tx1"/>
                        </a:solidFill>
                        <a:effectLst/>
                        <a:latin typeface="Verdana"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fc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rc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buggle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stort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nammikin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9766" name="Group 70"/>
          <p:cNvGraphicFramePr>
            <a:graphicFrameLocks noGrp="1"/>
          </p:cNvGraphicFramePr>
          <p:nvPr>
            <p:ph sz="quarter" idx="3"/>
          </p:nvPr>
        </p:nvGraphicFramePr>
        <p:xfrm>
          <a:off x="611188" y="3962400"/>
          <a:ext cx="6337300" cy="1773348"/>
        </p:xfrm>
        <a:graphic>
          <a:graphicData uri="http://schemas.openxmlformats.org/drawingml/2006/table">
            <a:tbl>
              <a:tblPr/>
              <a:tblGrid>
                <a:gridCol w="1584325"/>
                <a:gridCol w="1584325"/>
                <a:gridCol w="1584325"/>
                <a:gridCol w="1584325"/>
              </a:tblGrid>
              <a:tr h="39616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GB" sz="2000" b="0" i="0" u="none" strike="noStrike" cap="none" normalizeH="0" baseline="0">
                        <a:ln>
                          <a:noFill/>
                        </a:ln>
                        <a:solidFill>
                          <a:schemeClr val="tx1"/>
                        </a:solidFill>
                        <a:effectLst/>
                        <a:latin typeface="Verdana" charset="0"/>
                        <a:ea typeface="ＭＳ Ｐゴシック" charset="0"/>
                        <a:cs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fc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rc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ratio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4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buggle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stort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4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nammikin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597267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4"/>
          <p:cNvSpPr>
            <a:spLocks noGrp="1"/>
          </p:cNvSpPr>
          <p:nvPr>
            <p:ph type="dt" sz="quarter" idx="10"/>
          </p:nvPr>
        </p:nvSpPr>
        <p:spPr/>
        <p:txBody>
          <a:bodyPr/>
          <a:lstStyle/>
          <a:p>
            <a:pPr>
              <a:defRPr/>
            </a:pPr>
            <a:r>
              <a:rPr lang="en-GB" smtClean="0"/>
              <a:t>Oct 2012 </a:t>
            </a:r>
            <a:endParaRPr lang="en-GB"/>
          </a:p>
        </p:txBody>
      </p:sp>
      <p:sp>
        <p:nvSpPr>
          <p:cNvPr id="32" name="Footer Placeholder 5"/>
          <p:cNvSpPr>
            <a:spLocks noGrp="1"/>
          </p:cNvSpPr>
          <p:nvPr>
            <p:ph type="ftr" sz="quarter" idx="11"/>
          </p:nvPr>
        </p:nvSpPr>
        <p:spPr/>
        <p:txBody>
          <a:bodyPr/>
          <a:lstStyle/>
          <a:p>
            <a:pPr>
              <a:defRPr/>
            </a:pPr>
            <a:r>
              <a:rPr lang="en-GB" smtClean="0"/>
              <a:t>Kilgarriff: Getting to Know ...</a:t>
            </a:r>
            <a:endParaRPr lang="en-GB"/>
          </a:p>
        </p:txBody>
      </p:sp>
      <p:sp>
        <p:nvSpPr>
          <p:cNvPr id="33" name="Slide Number Placeholder 6"/>
          <p:cNvSpPr>
            <a:spLocks noGrp="1"/>
          </p:cNvSpPr>
          <p:nvPr>
            <p:ph type="sldNum" sz="quarter" idx="12"/>
          </p:nvPr>
        </p:nvSpPr>
        <p:spPr/>
        <p:txBody>
          <a:bodyPr/>
          <a:lstStyle/>
          <a:p>
            <a:pPr>
              <a:defRPr/>
            </a:pPr>
            <a:fld id="{D1325CBD-A751-3F49-8F12-19BA4E563731}" type="slidenum">
              <a:rPr lang="en-GB"/>
              <a:pPr>
                <a:defRPr/>
              </a:pPr>
              <a:t>18</a:t>
            </a:fld>
            <a:endParaRPr lang="en-GB"/>
          </a:p>
        </p:txBody>
      </p:sp>
      <p:sp>
        <p:nvSpPr>
          <p:cNvPr id="33794" name="Rectangle 2"/>
          <p:cNvSpPr>
            <a:spLocks noGrp="1" noChangeArrowheads="1"/>
          </p:cNvSpPr>
          <p:nvPr>
            <p:ph type="title"/>
          </p:nvPr>
        </p:nvSpPr>
        <p:spPr>
          <a:xfrm>
            <a:off x="574674" y="304800"/>
            <a:ext cx="8188325" cy="1216025"/>
          </a:xfrm>
        </p:spPr>
        <p:txBody>
          <a:bodyPr/>
          <a:lstStyle/>
          <a:p>
            <a:pPr eaLnBrk="1" hangingPunct="1">
              <a:defRPr/>
            </a:pPr>
            <a:r>
              <a:rPr lang="en-GB" sz="3400" dirty="0" smtClean="0"/>
              <a:t>Problem 2: High ratios more common, less interesting for rarer words</a:t>
            </a:r>
          </a:p>
        </p:txBody>
      </p:sp>
      <p:sp>
        <p:nvSpPr>
          <p:cNvPr id="33795" name="Rectangle 3"/>
          <p:cNvSpPr>
            <a:spLocks noGrp="1" noChangeArrowheads="1"/>
          </p:cNvSpPr>
          <p:nvPr>
            <p:ph type="body" sz="half" idx="1"/>
          </p:nvPr>
        </p:nvSpPr>
        <p:spPr/>
        <p:txBody>
          <a:bodyPr/>
          <a:lstStyle/>
          <a:p>
            <a:pPr eaLnBrk="1" hangingPunct="1">
              <a:defRPr/>
            </a:pPr>
            <a:endParaRPr lang="en-GB" sz="2600" smtClean="0"/>
          </a:p>
          <a:p>
            <a:pPr eaLnBrk="1" hangingPunct="1">
              <a:defRPr/>
            </a:pPr>
            <a:endParaRPr lang="en-GB" sz="2600" smtClean="0"/>
          </a:p>
          <a:p>
            <a:pPr eaLnBrk="1" hangingPunct="1">
              <a:defRPr/>
            </a:pPr>
            <a:endParaRPr lang="en-GB" sz="2600" smtClean="0"/>
          </a:p>
          <a:p>
            <a:pPr eaLnBrk="1" hangingPunct="1">
              <a:defRPr/>
            </a:pPr>
            <a:endParaRPr lang="en-GB" sz="2600" smtClean="0"/>
          </a:p>
          <a:p>
            <a:pPr eaLnBrk="1" hangingPunct="1">
              <a:defRPr/>
            </a:pPr>
            <a:endParaRPr lang="en-GB" sz="2600" smtClean="0"/>
          </a:p>
        </p:txBody>
      </p:sp>
      <p:graphicFrame>
        <p:nvGraphicFramePr>
          <p:cNvPr id="33825" name="Group 33"/>
          <p:cNvGraphicFramePr>
            <a:graphicFrameLocks noGrp="1"/>
          </p:cNvGraphicFramePr>
          <p:nvPr>
            <p:ph sz="half" idx="2"/>
          </p:nvPr>
        </p:nvGraphicFramePr>
        <p:xfrm>
          <a:off x="684213" y="1752600"/>
          <a:ext cx="7883525" cy="1389063"/>
        </p:xfrm>
        <a:graphic>
          <a:graphicData uri="http://schemas.openxmlformats.org/drawingml/2006/table">
            <a:tbl>
              <a:tblPr/>
              <a:tblGrid>
                <a:gridCol w="1576387"/>
                <a:gridCol w="1576388"/>
                <a:gridCol w="1577975"/>
                <a:gridCol w="1244600"/>
                <a:gridCol w="1908175"/>
              </a:tblGrid>
              <a:tr h="4635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GB" sz="1800" b="1" i="0" u="none" strike="noStrike" cap="none" normalizeH="0" baseline="0">
                        <a:ln>
                          <a:noFill/>
                        </a:ln>
                        <a:solidFill>
                          <a:schemeClr val="tx1"/>
                        </a:solidFill>
                        <a:effectLst/>
                        <a:latin typeface="Verdana"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 fc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 rc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 ratio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interesting?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 spug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 grod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1800" b="1" i="0" u="none" strike="noStrike" cap="none" normalizeH="0" baseline="0">
                          <a:ln>
                            <a:noFill/>
                          </a:ln>
                          <a:solidFill>
                            <a:schemeClr val="tx1"/>
                          </a:solidFill>
                          <a:effectLst/>
                          <a:latin typeface="Verdana" charset="0"/>
                          <a:ea typeface="ＭＳ Ｐゴシック" charset="0"/>
                          <a:cs typeface="Arial"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26" name="Text Box 34"/>
          <p:cNvSpPr txBox="1">
            <a:spLocks noChangeArrowheads="1"/>
          </p:cNvSpPr>
          <p:nvPr/>
        </p:nvSpPr>
        <p:spPr bwMode="auto">
          <a:xfrm>
            <a:off x="684213" y="3141663"/>
            <a:ext cx="756126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a:spcBef>
                <a:spcPct val="50000"/>
              </a:spcBef>
              <a:buFont typeface="Arial"/>
              <a:buChar char="•"/>
              <a:defRPr/>
            </a:pPr>
            <a:r>
              <a:rPr lang="en-GB" sz="2400" dirty="0" smtClean="0">
                <a:cs typeface="Arial" charset="0"/>
              </a:rPr>
              <a:t> ratio is not enough: frequency matters too</a:t>
            </a:r>
          </a:p>
          <a:p>
            <a:pPr>
              <a:spcBef>
                <a:spcPct val="50000"/>
              </a:spcBef>
              <a:defRPr/>
            </a:pPr>
            <a:r>
              <a:rPr lang="en-GB" sz="2400" dirty="0" smtClean="0">
                <a:cs typeface="Arial" charset="0"/>
              </a:rPr>
              <a:t>Also </a:t>
            </a:r>
          </a:p>
          <a:p>
            <a:pPr>
              <a:spcBef>
                <a:spcPct val="50000"/>
              </a:spcBef>
              <a:buFontTx/>
              <a:buChar char="•"/>
              <a:defRPr/>
            </a:pPr>
            <a:r>
              <a:rPr lang="en-GB" sz="2400" dirty="0" smtClean="0">
                <a:cs typeface="Arial" charset="0"/>
              </a:rPr>
              <a:t> some </a:t>
            </a:r>
            <a:r>
              <a:rPr lang="en-GB" sz="2400" dirty="0">
                <a:cs typeface="Arial" charset="0"/>
              </a:rPr>
              <a:t>researchers: grammar, grammar words</a:t>
            </a:r>
          </a:p>
          <a:p>
            <a:pPr>
              <a:spcBef>
                <a:spcPct val="50000"/>
              </a:spcBef>
              <a:buFontTx/>
              <a:buChar char="•"/>
              <a:defRPr/>
            </a:pPr>
            <a:r>
              <a:rPr lang="en-GB" sz="2400" dirty="0">
                <a:cs typeface="Arial" charset="0"/>
              </a:rPr>
              <a:t> some researchers: </a:t>
            </a:r>
            <a:r>
              <a:rPr lang="en-GB" sz="2400" dirty="0" smtClean="0">
                <a:cs typeface="Arial" charset="0"/>
              </a:rPr>
              <a:t>lexis, </a:t>
            </a:r>
            <a:r>
              <a:rPr lang="en-GB" sz="2400" dirty="0">
                <a:cs typeface="Arial" charset="0"/>
              </a:rPr>
              <a:t>content words</a:t>
            </a:r>
          </a:p>
          <a:p>
            <a:pPr>
              <a:spcBef>
                <a:spcPct val="50000"/>
              </a:spcBef>
              <a:defRPr/>
            </a:pPr>
            <a:r>
              <a:rPr lang="en-GB" sz="2400" dirty="0">
                <a:cs typeface="Arial" charset="0"/>
              </a:rPr>
              <a:t>No right answer</a:t>
            </a:r>
          </a:p>
          <a:p>
            <a:pPr>
              <a:spcBef>
                <a:spcPct val="50000"/>
              </a:spcBef>
              <a:defRPr/>
            </a:pPr>
            <a:r>
              <a:rPr lang="en-GB" sz="2400" dirty="0">
                <a:cs typeface="Arial" charset="0"/>
              </a:rPr>
              <a:t>Slider?</a:t>
            </a:r>
          </a:p>
        </p:txBody>
      </p:sp>
    </p:spTree>
    <p:extLst>
      <p:ext uri="{BB962C8B-B14F-4D97-AF65-F5344CB8AC3E}">
        <p14:creationId xmlns:p14="http://schemas.microsoft.com/office/powerpoint/2010/main" val="20575615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Date Placeholder 5"/>
          <p:cNvSpPr>
            <a:spLocks noGrp="1"/>
          </p:cNvSpPr>
          <p:nvPr>
            <p:ph type="dt" sz="quarter" idx="10"/>
          </p:nvPr>
        </p:nvSpPr>
        <p:spPr/>
        <p:txBody>
          <a:bodyPr/>
          <a:lstStyle/>
          <a:p>
            <a:pPr>
              <a:defRPr/>
            </a:pPr>
            <a:r>
              <a:rPr lang="en-GB" smtClean="0"/>
              <a:t>Oct 2012 </a:t>
            </a:r>
            <a:endParaRPr lang="en-GB"/>
          </a:p>
        </p:txBody>
      </p:sp>
      <p:sp>
        <p:nvSpPr>
          <p:cNvPr id="89" name="Footer Placeholder 6"/>
          <p:cNvSpPr>
            <a:spLocks noGrp="1"/>
          </p:cNvSpPr>
          <p:nvPr>
            <p:ph type="ftr" sz="quarter" idx="11"/>
          </p:nvPr>
        </p:nvSpPr>
        <p:spPr/>
        <p:txBody>
          <a:bodyPr/>
          <a:lstStyle/>
          <a:p>
            <a:pPr>
              <a:defRPr/>
            </a:pPr>
            <a:r>
              <a:rPr lang="en-GB" smtClean="0"/>
              <a:t>Kilgarriff: Getting to Know ...</a:t>
            </a:r>
            <a:endParaRPr lang="en-GB"/>
          </a:p>
        </p:txBody>
      </p:sp>
      <p:sp>
        <p:nvSpPr>
          <p:cNvPr id="90" name="Slide Number Placeholder 7"/>
          <p:cNvSpPr>
            <a:spLocks noGrp="1"/>
          </p:cNvSpPr>
          <p:nvPr>
            <p:ph type="sldNum" sz="quarter" idx="12"/>
          </p:nvPr>
        </p:nvSpPr>
        <p:spPr/>
        <p:txBody>
          <a:bodyPr/>
          <a:lstStyle/>
          <a:p>
            <a:pPr>
              <a:defRPr/>
            </a:pPr>
            <a:fld id="{C0444258-6803-524A-90DE-15E85696BB6A}" type="slidenum">
              <a:rPr lang="en-GB"/>
              <a:pPr>
                <a:defRPr/>
              </a:pPr>
              <a:t>19</a:t>
            </a:fld>
            <a:endParaRPr lang="en-GB"/>
          </a:p>
        </p:txBody>
      </p:sp>
      <p:sp>
        <p:nvSpPr>
          <p:cNvPr id="36866" name="Rectangle 2"/>
          <p:cNvSpPr>
            <a:spLocks noGrp="1" noChangeArrowheads="1"/>
          </p:cNvSpPr>
          <p:nvPr>
            <p:ph type="title"/>
          </p:nvPr>
        </p:nvSpPr>
        <p:spPr>
          <a:xfrm>
            <a:off x="574675" y="1"/>
            <a:ext cx="8001000" cy="1066800"/>
          </a:xfrm>
        </p:spPr>
        <p:txBody>
          <a:bodyPr/>
          <a:lstStyle/>
          <a:p>
            <a:pPr eaLnBrk="1" hangingPunct="1">
              <a:defRPr/>
            </a:pPr>
            <a:r>
              <a:rPr lang="en-GB" dirty="0" smtClean="0"/>
              <a:t>Solution</a:t>
            </a:r>
          </a:p>
        </p:txBody>
      </p:sp>
      <p:sp>
        <p:nvSpPr>
          <p:cNvPr id="36867" name="Rectangle 3"/>
          <p:cNvSpPr>
            <a:spLocks noGrp="1" noChangeArrowheads="1"/>
          </p:cNvSpPr>
          <p:nvPr>
            <p:ph type="body" sz="half" idx="1"/>
          </p:nvPr>
        </p:nvSpPr>
        <p:spPr>
          <a:xfrm>
            <a:off x="539750" y="1236133"/>
            <a:ext cx="7127875" cy="4588405"/>
          </a:xfrm>
        </p:spPr>
        <p:txBody>
          <a:bodyPr>
            <a:normAutofit/>
          </a:bodyPr>
          <a:lstStyle/>
          <a:p>
            <a:pPr eaLnBrk="1" hangingPunct="1">
              <a:defRPr/>
            </a:pPr>
            <a:r>
              <a:rPr lang="en-GB" dirty="0" smtClean="0"/>
              <a:t>Don’t just add 1, add n: </a:t>
            </a:r>
          </a:p>
          <a:p>
            <a:pPr eaLnBrk="1" hangingPunct="1">
              <a:defRPr/>
            </a:pPr>
            <a:r>
              <a:rPr lang="en-GB" dirty="0" smtClean="0"/>
              <a:t>n=1</a:t>
            </a:r>
          </a:p>
          <a:p>
            <a:pPr eaLnBrk="1" hangingPunct="1">
              <a:defRPr/>
            </a:pPr>
            <a:endParaRPr lang="en-GB" dirty="0" smtClean="0"/>
          </a:p>
          <a:p>
            <a:pPr eaLnBrk="1" hangingPunct="1">
              <a:defRPr/>
            </a:pPr>
            <a:endParaRPr lang="en-GB" dirty="0" smtClean="0"/>
          </a:p>
          <a:p>
            <a:pPr marL="0" indent="0" eaLnBrk="1" hangingPunct="1">
              <a:buNone/>
              <a:defRPr/>
            </a:pPr>
            <a:endParaRPr lang="en-GB" dirty="0"/>
          </a:p>
          <a:p>
            <a:pPr>
              <a:defRPr/>
            </a:pPr>
            <a:r>
              <a:rPr lang="en-GB" dirty="0" smtClean="0"/>
              <a:t>n=100</a:t>
            </a:r>
          </a:p>
          <a:p>
            <a:pPr eaLnBrk="1" hangingPunct="1">
              <a:defRPr/>
            </a:pPr>
            <a:endParaRPr lang="en-GB" sz="2600" dirty="0" smtClean="0"/>
          </a:p>
        </p:txBody>
      </p:sp>
      <p:graphicFrame>
        <p:nvGraphicFramePr>
          <p:cNvPr id="37077" name="Group 213"/>
          <p:cNvGraphicFramePr>
            <a:graphicFrameLocks noGrp="1"/>
          </p:cNvGraphicFramePr>
          <p:nvPr>
            <p:ph sz="quarter" idx="2"/>
            <p:extLst>
              <p:ext uri="{D42A27DB-BD31-4B8C-83A1-F6EECF244321}">
                <p14:modId xmlns:p14="http://schemas.microsoft.com/office/powerpoint/2010/main" val="415931839"/>
              </p:ext>
            </p:extLst>
          </p:nvPr>
        </p:nvGraphicFramePr>
        <p:xfrm>
          <a:off x="539750" y="2214033"/>
          <a:ext cx="8027988" cy="1622544"/>
        </p:xfrm>
        <a:graphic>
          <a:graphicData uri="http://schemas.openxmlformats.org/drawingml/2006/table">
            <a:tbl>
              <a:tblPr/>
              <a:tblGrid>
                <a:gridCol w="1465263"/>
                <a:gridCol w="1100137"/>
                <a:gridCol w="1027113"/>
                <a:gridCol w="1171575"/>
                <a:gridCol w="1246187"/>
                <a:gridCol w="1101725"/>
                <a:gridCol w="915988"/>
              </a:tblGrid>
              <a:tr h="39616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word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fc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rc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fc+n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rc+n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Ratio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Rank</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84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obscurish</a:t>
                      </a:r>
                      <a:endParaRPr kumimoji="0" lang="en-GB" sz="2000" b="0" i="0" u="none" strike="noStrike" cap="none" normalizeH="0" baseline="0">
                        <a:ln>
                          <a:noFill/>
                        </a:ln>
                        <a:solidFill>
                          <a:schemeClr val="tx1"/>
                        </a:solidFill>
                        <a:effectLst/>
                        <a:latin typeface="Verdana" charset="0"/>
                        <a:ea typeface="ＭＳ Ｐゴシック" charset="0"/>
                        <a:cs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middling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25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common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12000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12001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10001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3</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078" name="Group 214"/>
          <p:cNvGraphicFramePr>
            <a:graphicFrameLocks noGrp="1"/>
          </p:cNvGraphicFramePr>
          <p:nvPr>
            <p:ph sz="quarter" idx="3"/>
            <p:extLst>
              <p:ext uri="{D42A27DB-BD31-4B8C-83A1-F6EECF244321}">
                <p14:modId xmlns:p14="http://schemas.microsoft.com/office/powerpoint/2010/main" val="595181475"/>
              </p:ext>
            </p:extLst>
          </p:nvPr>
        </p:nvGraphicFramePr>
        <p:xfrm>
          <a:off x="574675" y="4516798"/>
          <a:ext cx="7959725" cy="1584816"/>
        </p:xfrm>
        <a:graphic>
          <a:graphicData uri="http://schemas.openxmlformats.org/drawingml/2006/table">
            <a:tbl>
              <a:tblPr/>
              <a:tblGrid>
                <a:gridCol w="1431925"/>
                <a:gridCol w="1076325"/>
                <a:gridCol w="1003300"/>
                <a:gridCol w="1146175"/>
                <a:gridCol w="1219200"/>
                <a:gridCol w="1185333"/>
                <a:gridCol w="897467"/>
              </a:tblGrid>
              <a:tr h="3960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word</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fc</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 </a:t>
                      </a:r>
                      <a:r>
                        <a:rPr kumimoji="0" lang="en-GB" sz="2000" b="0" i="0" u="none" strike="noStrike" cap="none" normalizeH="0" baseline="0" dirty="0" err="1">
                          <a:ln>
                            <a:noFill/>
                          </a:ln>
                          <a:solidFill>
                            <a:schemeClr val="tx1"/>
                          </a:solidFill>
                          <a:effectLst/>
                          <a:latin typeface="Verdana" charset="0"/>
                          <a:ea typeface="ＭＳ Ｐゴシック" charset="0"/>
                          <a:cs typeface="Arial" charset="0"/>
                        </a:rPr>
                        <a:t>rc</a:t>
                      </a:r>
                      <a:endParaRPr kumimoji="0" lang="en-GB" sz="2000" b="0" i="0" u="none" strike="noStrike" cap="none" normalizeH="0" baseline="0" dirty="0">
                        <a:ln>
                          <a:noFill/>
                        </a:ln>
                        <a:solidFill>
                          <a:schemeClr val="tx1"/>
                        </a:solidFill>
                        <a:effectLst/>
                        <a:latin typeface="Verdana" charset="0"/>
                        <a:ea typeface="ＭＳ Ｐゴシック" charset="0"/>
                        <a:cs typeface="Arial"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fc+n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 </a:t>
                      </a:r>
                      <a:r>
                        <a:rPr kumimoji="0" lang="en-GB" sz="2000" b="0" i="0" u="none" strike="noStrike" cap="none" normalizeH="0" baseline="0" dirty="0" err="1">
                          <a:ln>
                            <a:noFill/>
                          </a:ln>
                          <a:solidFill>
                            <a:schemeClr val="tx1"/>
                          </a:solidFill>
                          <a:effectLst/>
                          <a:latin typeface="Verdana" charset="0"/>
                          <a:ea typeface="ＭＳ Ｐゴシック" charset="0"/>
                          <a:cs typeface="Arial" charset="0"/>
                        </a:rPr>
                        <a:t>rc+n</a:t>
                      </a:r>
                      <a:endParaRPr kumimoji="0" lang="en-GB" sz="2000" b="0" i="0" u="none" strike="noStrike" cap="none" normalizeH="0" baseline="0" dirty="0">
                        <a:ln>
                          <a:noFill/>
                        </a:ln>
                        <a:solidFill>
                          <a:schemeClr val="tx1"/>
                        </a:solidFill>
                        <a:effectLst/>
                        <a:latin typeface="Verdana" charset="0"/>
                        <a:ea typeface="ＭＳ Ｐゴシック" charset="0"/>
                        <a:cs typeface="Arial"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Ratio</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Rank</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dirty="0" err="1">
                          <a:ln>
                            <a:noFill/>
                          </a:ln>
                          <a:solidFill>
                            <a:schemeClr val="tx1"/>
                          </a:solidFill>
                          <a:effectLst/>
                          <a:latin typeface="Verdana" charset="0"/>
                          <a:ea typeface="ＭＳ Ｐゴシック" charset="0"/>
                          <a:cs typeface="Arial" charset="0"/>
                        </a:rPr>
                        <a:t>obscurish</a:t>
                      </a:r>
                      <a:endParaRPr kumimoji="0" lang="en-GB" sz="2000" b="0" i="0" u="none" strike="noStrike" cap="none" normalizeH="0" baseline="0" dirty="0">
                        <a:ln>
                          <a:noFill/>
                        </a:ln>
                        <a:solidFill>
                          <a:schemeClr val="tx1"/>
                        </a:solidFill>
                        <a:effectLst/>
                        <a:latin typeface="Verdana" charset="0"/>
                        <a:ea typeface="ＭＳ Ｐゴシック" charset="0"/>
                        <a:cs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3</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middling</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300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1.50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common</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12000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12100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1.20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2</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439218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Science</a:t>
            </a:r>
            <a:endParaRPr lang="en-US" dirty="0"/>
          </a:p>
        </p:txBody>
      </p:sp>
      <p:sp>
        <p:nvSpPr>
          <p:cNvPr id="3" name="Content Placeholder 2"/>
          <p:cNvSpPr>
            <a:spLocks noGrp="1"/>
          </p:cNvSpPr>
          <p:nvPr>
            <p:ph idx="1"/>
          </p:nvPr>
        </p:nvSpPr>
        <p:spPr/>
        <p:txBody>
          <a:bodyPr/>
          <a:lstStyle/>
          <a:p>
            <a:r>
              <a:rPr lang="en-US" dirty="0" smtClean="0"/>
              <a:t>Ben </a:t>
            </a:r>
            <a:r>
              <a:rPr lang="en-US" dirty="0" err="1" smtClean="0"/>
              <a:t>Goldacre</a:t>
            </a:r>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2</a:t>
            </a:fld>
            <a:endParaRPr lang="en-US"/>
          </a:p>
        </p:txBody>
      </p:sp>
    </p:spTree>
    <p:extLst>
      <p:ext uri="{BB962C8B-B14F-4D97-AF65-F5344CB8AC3E}">
        <p14:creationId xmlns:p14="http://schemas.microsoft.com/office/powerpoint/2010/main" val="8120492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5"/>
          <p:cNvSpPr>
            <a:spLocks noGrp="1"/>
          </p:cNvSpPr>
          <p:nvPr>
            <p:ph type="dt" sz="quarter" idx="10"/>
          </p:nvPr>
        </p:nvSpPr>
        <p:spPr/>
        <p:txBody>
          <a:bodyPr/>
          <a:lstStyle/>
          <a:p>
            <a:pPr>
              <a:defRPr/>
            </a:pPr>
            <a:r>
              <a:rPr lang="en-GB" smtClean="0"/>
              <a:t>Oct 2012 </a:t>
            </a:r>
            <a:endParaRPr lang="en-GB"/>
          </a:p>
        </p:txBody>
      </p:sp>
      <p:sp>
        <p:nvSpPr>
          <p:cNvPr id="84" name="Footer Placeholder 6"/>
          <p:cNvSpPr>
            <a:spLocks noGrp="1"/>
          </p:cNvSpPr>
          <p:nvPr>
            <p:ph type="ftr" sz="quarter" idx="11"/>
          </p:nvPr>
        </p:nvSpPr>
        <p:spPr/>
        <p:txBody>
          <a:bodyPr/>
          <a:lstStyle/>
          <a:p>
            <a:pPr>
              <a:defRPr/>
            </a:pPr>
            <a:r>
              <a:rPr lang="en-GB" smtClean="0"/>
              <a:t>Kilgarriff: Getting to Know ...</a:t>
            </a:r>
            <a:endParaRPr lang="en-GB"/>
          </a:p>
        </p:txBody>
      </p:sp>
      <p:sp>
        <p:nvSpPr>
          <p:cNvPr id="85" name="Slide Number Placeholder 7"/>
          <p:cNvSpPr>
            <a:spLocks noGrp="1"/>
          </p:cNvSpPr>
          <p:nvPr>
            <p:ph type="sldNum" sz="quarter" idx="12"/>
          </p:nvPr>
        </p:nvSpPr>
        <p:spPr/>
        <p:txBody>
          <a:bodyPr/>
          <a:lstStyle/>
          <a:p>
            <a:pPr>
              <a:defRPr/>
            </a:pPr>
            <a:fld id="{D8A63BD9-72CE-1046-BAA1-054333E6656D}" type="slidenum">
              <a:rPr lang="en-GB"/>
              <a:pPr>
                <a:defRPr/>
              </a:pPr>
              <a:t>20</a:t>
            </a:fld>
            <a:endParaRPr lang="en-GB"/>
          </a:p>
        </p:txBody>
      </p:sp>
      <p:sp>
        <p:nvSpPr>
          <p:cNvPr id="43010" name="Rectangle 2"/>
          <p:cNvSpPr>
            <a:spLocks noGrp="1" noChangeArrowheads="1"/>
          </p:cNvSpPr>
          <p:nvPr>
            <p:ph type="title"/>
          </p:nvPr>
        </p:nvSpPr>
        <p:spPr/>
        <p:txBody>
          <a:bodyPr/>
          <a:lstStyle/>
          <a:p>
            <a:pPr eaLnBrk="1" hangingPunct="1">
              <a:defRPr/>
            </a:pPr>
            <a:endParaRPr lang="en-GB" dirty="0" smtClean="0"/>
          </a:p>
        </p:txBody>
      </p:sp>
      <p:sp>
        <p:nvSpPr>
          <p:cNvPr id="43011" name="Rectangle 3"/>
          <p:cNvSpPr>
            <a:spLocks noGrp="1" noChangeArrowheads="1"/>
          </p:cNvSpPr>
          <p:nvPr>
            <p:ph type="body" sz="half" idx="1"/>
          </p:nvPr>
        </p:nvSpPr>
        <p:spPr>
          <a:xfrm>
            <a:off x="574675" y="541868"/>
            <a:ext cx="7127875" cy="5123146"/>
          </a:xfrm>
        </p:spPr>
        <p:txBody>
          <a:bodyPr/>
          <a:lstStyle/>
          <a:p>
            <a:pPr eaLnBrk="1" hangingPunct="1">
              <a:defRPr/>
            </a:pPr>
            <a:endParaRPr lang="en-GB" dirty="0" smtClean="0"/>
          </a:p>
          <a:p>
            <a:pPr eaLnBrk="1" hangingPunct="1">
              <a:defRPr/>
            </a:pPr>
            <a:endParaRPr lang="en-GB" dirty="0"/>
          </a:p>
          <a:p>
            <a:pPr eaLnBrk="1" hangingPunct="1">
              <a:defRPr/>
            </a:pPr>
            <a:r>
              <a:rPr lang="en-GB" dirty="0" smtClean="0"/>
              <a:t>n=1000</a:t>
            </a:r>
          </a:p>
          <a:p>
            <a:pPr eaLnBrk="1" hangingPunct="1">
              <a:defRPr/>
            </a:pPr>
            <a:endParaRPr lang="en-GB" sz="2600" dirty="0" smtClean="0"/>
          </a:p>
          <a:p>
            <a:pPr eaLnBrk="1" hangingPunct="1">
              <a:defRPr/>
            </a:pPr>
            <a:endParaRPr lang="en-GB" sz="2600" dirty="0" smtClean="0"/>
          </a:p>
          <a:p>
            <a:pPr eaLnBrk="1" hangingPunct="1">
              <a:defRPr/>
            </a:pPr>
            <a:endParaRPr lang="en-GB" sz="2600" dirty="0" smtClean="0"/>
          </a:p>
          <a:p>
            <a:pPr algn="ctr" eaLnBrk="1" hangingPunct="1">
              <a:buFont typeface="Wingdings" charset="0"/>
              <a:buNone/>
              <a:defRPr/>
            </a:pPr>
            <a:endParaRPr lang="en-GB" sz="2600" b="1" dirty="0" smtClean="0"/>
          </a:p>
        </p:txBody>
      </p:sp>
      <p:graphicFrame>
        <p:nvGraphicFramePr>
          <p:cNvPr id="43012" name="Group 4"/>
          <p:cNvGraphicFramePr>
            <a:graphicFrameLocks noGrp="1"/>
          </p:cNvGraphicFramePr>
          <p:nvPr>
            <p:ph sz="quarter" idx="2"/>
          </p:nvPr>
        </p:nvGraphicFramePr>
        <p:xfrm>
          <a:off x="539750" y="2349500"/>
          <a:ext cx="8027988" cy="1622544"/>
        </p:xfrm>
        <a:graphic>
          <a:graphicData uri="http://schemas.openxmlformats.org/drawingml/2006/table">
            <a:tbl>
              <a:tblPr/>
              <a:tblGrid>
                <a:gridCol w="1465263"/>
                <a:gridCol w="1100137"/>
                <a:gridCol w="1027113"/>
                <a:gridCol w="1171575"/>
                <a:gridCol w="1246187"/>
                <a:gridCol w="1101725"/>
                <a:gridCol w="915988"/>
              </a:tblGrid>
              <a:tr h="39616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word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fc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 </a:t>
                      </a:r>
                      <a:r>
                        <a:rPr kumimoji="0" lang="en-GB" sz="2000" b="0" i="0" u="none" strike="noStrike" cap="none" normalizeH="0" baseline="0" dirty="0" err="1">
                          <a:ln>
                            <a:noFill/>
                          </a:ln>
                          <a:solidFill>
                            <a:schemeClr val="tx1"/>
                          </a:solidFill>
                          <a:effectLst/>
                          <a:latin typeface="Verdana" charset="0"/>
                          <a:ea typeface="ＭＳ Ｐゴシック" charset="0"/>
                          <a:cs typeface="Arial" charset="0"/>
                        </a:rPr>
                        <a:t>rc</a:t>
                      </a:r>
                      <a:endParaRPr kumimoji="0" lang="en-GB" sz="2000" b="0" i="0" u="none" strike="noStrike" cap="none" normalizeH="0" baseline="0" dirty="0">
                        <a:ln>
                          <a:noFill/>
                        </a:ln>
                        <a:solidFill>
                          <a:schemeClr val="tx1"/>
                        </a:solidFill>
                        <a:effectLst/>
                        <a:latin typeface="Verdana" charset="0"/>
                        <a:ea typeface="ＭＳ Ｐゴシック"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fc+n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rc+n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Ratio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Rank</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84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obscurish</a:t>
                      </a:r>
                      <a:endParaRPr kumimoji="0" lang="en-GB" sz="2000" b="0" i="0" u="none" strike="noStrike" cap="none" normalizeH="0" baseline="0">
                        <a:ln>
                          <a:noFill/>
                        </a:ln>
                        <a:solidFill>
                          <a:schemeClr val="tx1"/>
                        </a:solidFill>
                        <a:effectLst/>
                        <a:latin typeface="Verdana" charset="0"/>
                        <a:ea typeface="ＭＳ Ｐゴシック" charset="0"/>
                        <a:cs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1010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3</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middling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1200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25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common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12000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13000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1.18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quarter" idx="3"/>
          </p:nvPr>
        </p:nvSpPr>
        <p:spPr/>
        <p:txBody>
          <a:bodyPr/>
          <a:lstStyle/>
          <a:p>
            <a:endParaRPr lang="en-US" dirty="0"/>
          </a:p>
        </p:txBody>
      </p:sp>
    </p:spTree>
    <p:extLst>
      <p:ext uri="{BB962C8B-B14F-4D97-AF65-F5344CB8AC3E}">
        <p14:creationId xmlns:p14="http://schemas.microsoft.com/office/powerpoint/2010/main" val="41758858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5"/>
          <p:cNvSpPr>
            <a:spLocks noGrp="1"/>
          </p:cNvSpPr>
          <p:nvPr>
            <p:ph type="dt" sz="quarter" idx="10"/>
          </p:nvPr>
        </p:nvSpPr>
        <p:spPr/>
        <p:txBody>
          <a:bodyPr/>
          <a:lstStyle/>
          <a:p>
            <a:pPr>
              <a:defRPr/>
            </a:pPr>
            <a:r>
              <a:rPr lang="en-GB" smtClean="0"/>
              <a:t>Oct 2012 </a:t>
            </a:r>
            <a:endParaRPr lang="en-GB"/>
          </a:p>
        </p:txBody>
      </p:sp>
      <p:sp>
        <p:nvSpPr>
          <p:cNvPr id="84" name="Footer Placeholder 6"/>
          <p:cNvSpPr>
            <a:spLocks noGrp="1"/>
          </p:cNvSpPr>
          <p:nvPr>
            <p:ph type="ftr" sz="quarter" idx="11"/>
          </p:nvPr>
        </p:nvSpPr>
        <p:spPr/>
        <p:txBody>
          <a:bodyPr/>
          <a:lstStyle/>
          <a:p>
            <a:pPr>
              <a:defRPr/>
            </a:pPr>
            <a:r>
              <a:rPr lang="en-GB" smtClean="0"/>
              <a:t>Kilgarriff: Getting to Know ...</a:t>
            </a:r>
            <a:endParaRPr lang="en-GB"/>
          </a:p>
        </p:txBody>
      </p:sp>
      <p:sp>
        <p:nvSpPr>
          <p:cNvPr id="85" name="Slide Number Placeholder 7"/>
          <p:cNvSpPr>
            <a:spLocks noGrp="1"/>
          </p:cNvSpPr>
          <p:nvPr>
            <p:ph type="sldNum" sz="quarter" idx="12"/>
          </p:nvPr>
        </p:nvSpPr>
        <p:spPr/>
        <p:txBody>
          <a:bodyPr/>
          <a:lstStyle/>
          <a:p>
            <a:pPr>
              <a:defRPr/>
            </a:pPr>
            <a:fld id="{D8A63BD9-72CE-1046-BAA1-054333E6656D}" type="slidenum">
              <a:rPr lang="en-GB"/>
              <a:pPr>
                <a:defRPr/>
              </a:pPr>
              <a:t>21</a:t>
            </a:fld>
            <a:endParaRPr lang="en-GB"/>
          </a:p>
        </p:txBody>
      </p:sp>
      <p:sp>
        <p:nvSpPr>
          <p:cNvPr id="43010" name="Rectangle 2"/>
          <p:cNvSpPr>
            <a:spLocks noGrp="1" noChangeArrowheads="1"/>
          </p:cNvSpPr>
          <p:nvPr>
            <p:ph type="title"/>
          </p:nvPr>
        </p:nvSpPr>
        <p:spPr/>
        <p:txBody>
          <a:bodyPr/>
          <a:lstStyle/>
          <a:p>
            <a:pPr eaLnBrk="1" hangingPunct="1">
              <a:defRPr/>
            </a:pPr>
            <a:r>
              <a:rPr lang="en-GB" dirty="0" smtClean="0"/>
              <a:t>Summary</a:t>
            </a:r>
          </a:p>
        </p:txBody>
      </p:sp>
      <p:graphicFrame>
        <p:nvGraphicFramePr>
          <p:cNvPr id="43098" name="Group 90"/>
          <p:cNvGraphicFramePr>
            <a:graphicFrameLocks noGrp="1"/>
          </p:cNvGraphicFramePr>
          <p:nvPr>
            <p:ph sz="quarter" idx="3"/>
            <p:extLst>
              <p:ext uri="{D42A27DB-BD31-4B8C-83A1-F6EECF244321}">
                <p14:modId xmlns:p14="http://schemas.microsoft.com/office/powerpoint/2010/main" val="2248646866"/>
              </p:ext>
            </p:extLst>
          </p:nvPr>
        </p:nvGraphicFramePr>
        <p:xfrm>
          <a:off x="904782" y="3017592"/>
          <a:ext cx="7129462" cy="1584816"/>
        </p:xfrm>
        <a:graphic>
          <a:graphicData uri="http://schemas.openxmlformats.org/drawingml/2006/table">
            <a:tbl>
              <a:tblPr/>
              <a:tblGrid>
                <a:gridCol w="1431925"/>
                <a:gridCol w="1076325"/>
                <a:gridCol w="1003300"/>
                <a:gridCol w="1146175"/>
                <a:gridCol w="1219200"/>
                <a:gridCol w="1252537"/>
              </a:tblGrid>
              <a:tr h="3960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word</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fc</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rc</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 n=1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 n=100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n=1000</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obscurish</a:t>
                      </a:r>
                      <a:endParaRPr kumimoji="0" lang="en-GB" sz="2000" b="0" i="0" u="none" strike="noStrike" cap="none" normalizeH="0" baseline="0">
                        <a:ln>
                          <a:noFill/>
                        </a:ln>
                        <a:solidFill>
                          <a:schemeClr val="tx1"/>
                        </a:solidFill>
                        <a:effectLst/>
                        <a:latin typeface="Verdana" charset="0"/>
                        <a:ea typeface="ＭＳ Ｐゴシック" charset="0"/>
                        <a:cs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1st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2nd</a:t>
                      </a:r>
                      <a:endParaRPr kumimoji="0" lang="en-GB" sz="2000" b="0" i="0" u="none" strike="noStrike" cap="none" normalizeH="0" baseline="30000" dirty="0">
                        <a:ln>
                          <a:noFill/>
                        </a:ln>
                        <a:solidFill>
                          <a:schemeClr val="tx1"/>
                        </a:solidFill>
                        <a:effectLst/>
                        <a:latin typeface="Verdana" charset="0"/>
                        <a:ea typeface="ＭＳ Ｐゴシック" charset="0"/>
                        <a:cs typeface="Arial"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3rd</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middling</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2nd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1st</a:t>
                      </a:r>
                      <a:endParaRPr kumimoji="0" lang="en-GB" sz="2000" b="0" i="0" u="none" strike="noStrike" cap="none" normalizeH="0" baseline="30000">
                        <a:ln>
                          <a:noFill/>
                        </a:ln>
                        <a:solidFill>
                          <a:schemeClr val="tx1"/>
                        </a:solidFill>
                        <a:effectLst/>
                        <a:latin typeface="Verdana" charset="0"/>
                        <a:ea typeface="ＭＳ Ｐゴシック" charset="0"/>
                        <a:cs typeface="Arial"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2nd</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1" u="none" strike="noStrike" cap="none" normalizeH="0" baseline="0">
                          <a:ln>
                            <a:noFill/>
                          </a:ln>
                          <a:solidFill>
                            <a:schemeClr val="tx1"/>
                          </a:solidFill>
                          <a:effectLst/>
                          <a:latin typeface="Verdana" charset="0"/>
                          <a:ea typeface="ＭＳ Ｐゴシック" charset="0"/>
                          <a:cs typeface="Arial" charset="0"/>
                        </a:rPr>
                        <a:t>common</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12000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10000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3rd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a:ln>
                            <a:noFill/>
                          </a:ln>
                          <a:solidFill>
                            <a:schemeClr val="tx1"/>
                          </a:solidFill>
                          <a:effectLst/>
                          <a:latin typeface="Verdana" charset="0"/>
                          <a:ea typeface="ＭＳ Ｐゴシック" charset="0"/>
                          <a:cs typeface="Arial" charset="0"/>
                        </a:rPr>
                        <a:t>3rd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GB" sz="2000" b="0" i="0" u="none" strike="noStrike" cap="none" normalizeH="0" baseline="0" dirty="0">
                          <a:ln>
                            <a:noFill/>
                          </a:ln>
                          <a:solidFill>
                            <a:schemeClr val="tx1"/>
                          </a:solidFill>
                          <a:effectLst/>
                          <a:latin typeface="Verdana" charset="0"/>
                          <a:ea typeface="ＭＳ Ｐゴシック" charset="0"/>
                          <a:cs typeface="Arial" charset="0"/>
                        </a:rPr>
                        <a:t>1st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 Placeholder 1"/>
          <p:cNvSpPr>
            <a:spLocks noGrp="1"/>
          </p:cNvSpPr>
          <p:nvPr>
            <p:ph type="body" sz="half" idx="1"/>
          </p:nvPr>
        </p:nvSpPr>
        <p:spPr/>
        <p:txBody>
          <a:bodyPr/>
          <a:lstStyle/>
          <a:p>
            <a:endParaRPr lang="en-US" dirty="0"/>
          </a:p>
        </p:txBody>
      </p:sp>
      <p:sp>
        <p:nvSpPr>
          <p:cNvPr id="3" name="Content Placeholder 2"/>
          <p:cNvSpPr>
            <a:spLocks noGrp="1"/>
          </p:cNvSpPr>
          <p:nvPr>
            <p:ph sz="quarter" idx="2"/>
          </p:nvPr>
        </p:nvSpPr>
        <p:spPr/>
        <p:txBody>
          <a:bodyPr/>
          <a:lstStyle/>
          <a:p>
            <a:endParaRPr lang="en-US"/>
          </a:p>
        </p:txBody>
      </p:sp>
    </p:spTree>
    <p:extLst>
      <p:ext uri="{BB962C8B-B14F-4D97-AF65-F5344CB8AC3E}">
        <p14:creationId xmlns:p14="http://schemas.microsoft.com/office/powerpoint/2010/main" val="9700372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smtClean="0"/>
              <a:t>Oct 2012 </a:t>
            </a:r>
            <a:endParaRPr lang="en-GB"/>
          </a:p>
        </p:txBody>
      </p:sp>
      <p:sp>
        <p:nvSpPr>
          <p:cNvPr id="5" name="Footer Placeholder 4"/>
          <p:cNvSpPr>
            <a:spLocks noGrp="1"/>
          </p:cNvSpPr>
          <p:nvPr>
            <p:ph type="ftr" sz="quarter" idx="11"/>
          </p:nvPr>
        </p:nvSpPr>
        <p:spPr/>
        <p:txBody>
          <a:bodyPr/>
          <a:lstStyle/>
          <a:p>
            <a:pPr>
              <a:defRPr/>
            </a:pPr>
            <a:r>
              <a:rPr lang="en-GB" smtClean="0"/>
              <a:t>Kilgarriff: Getting to Know ...</a:t>
            </a:r>
            <a:endParaRPr lang="en-GB"/>
          </a:p>
        </p:txBody>
      </p:sp>
      <p:sp>
        <p:nvSpPr>
          <p:cNvPr id="6" name="Slide Number Placeholder 5"/>
          <p:cNvSpPr>
            <a:spLocks noGrp="1"/>
          </p:cNvSpPr>
          <p:nvPr>
            <p:ph type="sldNum" sz="quarter" idx="12"/>
          </p:nvPr>
        </p:nvSpPr>
        <p:spPr/>
        <p:txBody>
          <a:bodyPr/>
          <a:lstStyle/>
          <a:p>
            <a:pPr>
              <a:defRPr/>
            </a:pPr>
            <a:fld id="{DEAA9FB7-254D-AB44-83CC-251F7491420F}" type="slidenum">
              <a:rPr lang="en-GB"/>
              <a:pPr>
                <a:defRPr/>
              </a:pPr>
              <a:t>22</a:t>
            </a:fld>
            <a:endParaRPr lang="en-GB"/>
          </a:p>
        </p:txBody>
      </p:sp>
      <p:sp>
        <p:nvSpPr>
          <p:cNvPr id="45058" name="Rectangle 2"/>
          <p:cNvSpPr>
            <a:spLocks noGrp="1" noChangeArrowheads="1"/>
          </p:cNvSpPr>
          <p:nvPr>
            <p:ph type="title"/>
          </p:nvPr>
        </p:nvSpPr>
        <p:spPr/>
        <p:txBody>
          <a:bodyPr/>
          <a:lstStyle/>
          <a:p>
            <a:pPr eaLnBrk="1" hangingPunct="1">
              <a:defRPr/>
            </a:pPr>
            <a:r>
              <a:rPr lang="en-GB" smtClean="0"/>
              <a:t>But what about</a:t>
            </a:r>
          </a:p>
        </p:txBody>
      </p:sp>
      <p:sp>
        <p:nvSpPr>
          <p:cNvPr id="45059" name="Rectangle 3"/>
          <p:cNvSpPr>
            <a:spLocks noGrp="1" noChangeArrowheads="1"/>
          </p:cNvSpPr>
          <p:nvPr>
            <p:ph type="body" idx="1"/>
          </p:nvPr>
        </p:nvSpPr>
        <p:spPr/>
        <p:txBody>
          <a:bodyPr/>
          <a:lstStyle/>
          <a:p>
            <a:pPr eaLnBrk="1" hangingPunct="1">
              <a:defRPr/>
            </a:pPr>
            <a:r>
              <a:rPr lang="en-GB" smtClean="0"/>
              <a:t>Mutual information</a:t>
            </a:r>
          </a:p>
          <a:p>
            <a:pPr eaLnBrk="1" hangingPunct="1">
              <a:defRPr/>
            </a:pPr>
            <a:r>
              <a:rPr lang="en-GB" smtClean="0"/>
              <a:t>Log-likelihood</a:t>
            </a:r>
          </a:p>
          <a:p>
            <a:pPr eaLnBrk="1" hangingPunct="1">
              <a:defRPr/>
            </a:pPr>
            <a:r>
              <a:rPr lang="en-GB" smtClean="0"/>
              <a:t>Chi-square</a:t>
            </a:r>
          </a:p>
          <a:p>
            <a:pPr eaLnBrk="1" hangingPunct="1">
              <a:defRPr/>
            </a:pPr>
            <a:r>
              <a:rPr lang="en-GB" smtClean="0"/>
              <a:t>Fisher’s test</a:t>
            </a:r>
          </a:p>
          <a:p>
            <a:pPr eaLnBrk="1" hangingPunct="1">
              <a:defRPr/>
            </a:pPr>
            <a:r>
              <a:rPr lang="en-GB" smtClean="0"/>
              <a:t>…</a:t>
            </a:r>
          </a:p>
          <a:p>
            <a:pPr eaLnBrk="1" hangingPunct="1">
              <a:defRPr/>
            </a:pPr>
            <a:r>
              <a:rPr lang="en-GB" smtClean="0"/>
              <a:t>Don’t they use cleverer maths?</a:t>
            </a:r>
          </a:p>
        </p:txBody>
      </p:sp>
    </p:spTree>
    <p:extLst>
      <p:ext uri="{BB962C8B-B14F-4D97-AF65-F5344CB8AC3E}">
        <p14:creationId xmlns:p14="http://schemas.microsoft.com/office/powerpoint/2010/main" val="26842333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smtClean="0"/>
              <a:t>Oct 2012 </a:t>
            </a:r>
            <a:endParaRPr lang="en-GB"/>
          </a:p>
        </p:txBody>
      </p:sp>
      <p:sp>
        <p:nvSpPr>
          <p:cNvPr id="5" name="Footer Placeholder 4"/>
          <p:cNvSpPr>
            <a:spLocks noGrp="1"/>
          </p:cNvSpPr>
          <p:nvPr>
            <p:ph type="ftr" sz="quarter" idx="11"/>
          </p:nvPr>
        </p:nvSpPr>
        <p:spPr/>
        <p:txBody>
          <a:bodyPr/>
          <a:lstStyle/>
          <a:p>
            <a:pPr>
              <a:defRPr/>
            </a:pPr>
            <a:r>
              <a:rPr lang="en-GB" smtClean="0"/>
              <a:t>Kilgarriff: Getting to Know ...</a:t>
            </a:r>
            <a:endParaRPr lang="en-GB"/>
          </a:p>
        </p:txBody>
      </p:sp>
      <p:sp>
        <p:nvSpPr>
          <p:cNvPr id="6" name="Slide Number Placeholder 5"/>
          <p:cNvSpPr>
            <a:spLocks noGrp="1"/>
          </p:cNvSpPr>
          <p:nvPr>
            <p:ph type="sldNum" sz="quarter" idx="12"/>
          </p:nvPr>
        </p:nvSpPr>
        <p:spPr/>
        <p:txBody>
          <a:bodyPr/>
          <a:lstStyle/>
          <a:p>
            <a:pPr>
              <a:defRPr/>
            </a:pPr>
            <a:fld id="{FBF3DFAE-51E9-1F47-A67C-BF499F18FFF8}" type="slidenum">
              <a:rPr lang="en-GB"/>
              <a:pPr>
                <a:defRPr/>
              </a:pPr>
              <a:t>23</a:t>
            </a:fld>
            <a:endParaRPr lang="en-GB"/>
          </a:p>
        </p:txBody>
      </p:sp>
      <p:sp>
        <p:nvSpPr>
          <p:cNvPr id="47106" name="Rectangle 2"/>
          <p:cNvSpPr>
            <a:spLocks noGrp="1" noChangeArrowheads="1"/>
          </p:cNvSpPr>
          <p:nvPr>
            <p:ph type="title"/>
          </p:nvPr>
        </p:nvSpPr>
        <p:spPr/>
        <p:txBody>
          <a:bodyPr/>
          <a:lstStyle/>
          <a:p>
            <a:pPr eaLnBrk="1" hangingPunct="1">
              <a:defRPr/>
            </a:pPr>
            <a:r>
              <a:rPr lang="en-GB" smtClean="0"/>
              <a:t>Yes but</a:t>
            </a:r>
          </a:p>
        </p:txBody>
      </p:sp>
      <p:sp>
        <p:nvSpPr>
          <p:cNvPr id="47107" name="Rectangle 3"/>
          <p:cNvSpPr>
            <a:spLocks noGrp="1" noChangeArrowheads="1"/>
          </p:cNvSpPr>
          <p:nvPr>
            <p:ph type="body" idx="1"/>
          </p:nvPr>
        </p:nvSpPr>
        <p:spPr/>
        <p:txBody>
          <a:bodyPr/>
          <a:lstStyle/>
          <a:p>
            <a:pPr eaLnBrk="1" hangingPunct="1">
              <a:defRPr/>
            </a:pPr>
            <a:r>
              <a:rPr lang="en-GB" smtClean="0"/>
              <a:t>Clever maths is for hypothesis testing</a:t>
            </a:r>
          </a:p>
          <a:p>
            <a:pPr lvl="1" eaLnBrk="1" hangingPunct="1">
              <a:defRPr/>
            </a:pPr>
            <a:r>
              <a:rPr lang="en-GB" smtClean="0"/>
              <a:t>Can you defeat null hypothesis?</a:t>
            </a:r>
          </a:p>
          <a:p>
            <a:pPr eaLnBrk="1" hangingPunct="1">
              <a:defRPr/>
            </a:pPr>
            <a:r>
              <a:rPr lang="en-GB" smtClean="0"/>
              <a:t>Language is not random, so</a:t>
            </a:r>
          </a:p>
          <a:p>
            <a:pPr eaLnBrk="1" hangingPunct="1">
              <a:defRPr/>
            </a:pPr>
            <a:r>
              <a:rPr lang="en-GB" smtClean="0"/>
              <a:t>  … you always can</a:t>
            </a:r>
          </a:p>
          <a:p>
            <a:pPr eaLnBrk="1" hangingPunct="1">
              <a:defRPr/>
            </a:pPr>
            <a:r>
              <a:rPr lang="en-GB" smtClean="0"/>
              <a:t>Null hypothesis never true</a:t>
            </a:r>
          </a:p>
          <a:p>
            <a:pPr eaLnBrk="1" hangingPunct="1">
              <a:defRPr/>
            </a:pPr>
            <a:r>
              <a:rPr lang="en-GB" smtClean="0"/>
              <a:t>Hypothesis-testing not informative</a:t>
            </a:r>
          </a:p>
          <a:p>
            <a:pPr eaLnBrk="1" hangingPunct="1">
              <a:defRPr/>
            </a:pPr>
            <a:r>
              <a:rPr lang="en-GB" smtClean="0"/>
              <a:t>Clever maths </a:t>
            </a:r>
            <a:r>
              <a:rPr lang="en-GB" i="1" smtClean="0"/>
              <a:t>irrelevant</a:t>
            </a:r>
          </a:p>
          <a:p>
            <a:pPr lvl="1" eaLnBrk="1" hangingPunct="1">
              <a:defRPr/>
            </a:pPr>
            <a:r>
              <a:rPr lang="en-GB" smtClean="0"/>
              <a:t>Kilgarriff 2006, CLLT</a:t>
            </a:r>
          </a:p>
        </p:txBody>
      </p:sp>
    </p:spTree>
    <p:extLst>
      <p:ext uri="{BB962C8B-B14F-4D97-AF65-F5344CB8AC3E}">
        <p14:creationId xmlns:p14="http://schemas.microsoft.com/office/powerpoint/2010/main" val="16193315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smtClean="0"/>
              <a:t>Oct 2012 </a:t>
            </a:r>
            <a:endParaRPr lang="en-GB"/>
          </a:p>
        </p:txBody>
      </p:sp>
      <p:sp>
        <p:nvSpPr>
          <p:cNvPr id="5" name="Footer Placeholder 4"/>
          <p:cNvSpPr>
            <a:spLocks noGrp="1"/>
          </p:cNvSpPr>
          <p:nvPr>
            <p:ph type="ftr" sz="quarter" idx="11"/>
          </p:nvPr>
        </p:nvSpPr>
        <p:spPr/>
        <p:txBody>
          <a:bodyPr/>
          <a:lstStyle/>
          <a:p>
            <a:pPr>
              <a:defRPr/>
            </a:pPr>
            <a:r>
              <a:rPr lang="en-GB" smtClean="0"/>
              <a:t>Kilgarriff: Getting to Know ...</a:t>
            </a:r>
            <a:endParaRPr lang="en-GB"/>
          </a:p>
        </p:txBody>
      </p:sp>
      <p:sp>
        <p:nvSpPr>
          <p:cNvPr id="6" name="Slide Number Placeholder 5"/>
          <p:cNvSpPr>
            <a:spLocks noGrp="1"/>
          </p:cNvSpPr>
          <p:nvPr>
            <p:ph type="sldNum" sz="quarter" idx="12"/>
          </p:nvPr>
        </p:nvSpPr>
        <p:spPr/>
        <p:txBody>
          <a:bodyPr/>
          <a:lstStyle/>
          <a:p>
            <a:pPr>
              <a:defRPr/>
            </a:pPr>
            <a:fld id="{F080EA64-49A8-1C47-A0EA-20542B54ABFA}" type="slidenum">
              <a:rPr lang="en-GB"/>
              <a:pPr>
                <a:defRPr/>
              </a:pPr>
              <a:t>24</a:t>
            </a:fld>
            <a:endParaRPr lang="en-GB"/>
          </a:p>
        </p:txBody>
      </p:sp>
      <p:sp>
        <p:nvSpPr>
          <p:cNvPr id="62466" name="Rectangle 2"/>
          <p:cNvSpPr>
            <a:spLocks noGrp="1" noChangeArrowheads="1"/>
          </p:cNvSpPr>
          <p:nvPr>
            <p:ph type="title"/>
          </p:nvPr>
        </p:nvSpPr>
        <p:spPr/>
        <p:txBody>
          <a:bodyPr/>
          <a:lstStyle/>
          <a:p>
            <a:pPr eaLnBrk="1" hangingPunct="1">
              <a:defRPr/>
            </a:pPr>
            <a:r>
              <a:rPr lang="en-GB" dirty="0" smtClean="0"/>
              <a:t>Varying the parameter</a:t>
            </a:r>
          </a:p>
        </p:txBody>
      </p:sp>
      <p:sp>
        <p:nvSpPr>
          <p:cNvPr id="62467" name="Rectangle 3"/>
          <p:cNvSpPr>
            <a:spLocks noGrp="1" noChangeArrowheads="1"/>
          </p:cNvSpPr>
          <p:nvPr>
            <p:ph type="body" idx="1"/>
          </p:nvPr>
        </p:nvSpPr>
        <p:spPr/>
        <p:txBody>
          <a:bodyPr/>
          <a:lstStyle/>
          <a:p>
            <a:pPr eaLnBrk="1" hangingPunct="1">
              <a:defRPr/>
            </a:pPr>
            <a:r>
              <a:rPr lang="en-GB" dirty="0" smtClean="0"/>
              <a:t>BAWE</a:t>
            </a:r>
          </a:p>
          <a:p>
            <a:pPr lvl="1" eaLnBrk="1" hangingPunct="1">
              <a:defRPr/>
            </a:pPr>
            <a:r>
              <a:rPr lang="en-GB" dirty="0" smtClean="0"/>
              <a:t>British Academic Written English</a:t>
            </a:r>
          </a:p>
          <a:p>
            <a:pPr lvl="2" eaLnBrk="1" hangingPunct="1">
              <a:defRPr/>
            </a:pPr>
            <a:r>
              <a:rPr lang="en-GB" dirty="0" err="1" smtClean="0"/>
              <a:t>Nesi</a:t>
            </a:r>
            <a:r>
              <a:rPr lang="en-GB" dirty="0" smtClean="0"/>
              <a:t> and Thompson</a:t>
            </a:r>
            <a:r>
              <a:rPr lang="en-GB" dirty="0"/>
              <a:t> </a:t>
            </a:r>
            <a:r>
              <a:rPr lang="en-GB" dirty="0" smtClean="0"/>
              <a:t>2008</a:t>
            </a:r>
          </a:p>
          <a:p>
            <a:pPr lvl="1" eaLnBrk="1" hangingPunct="1">
              <a:defRPr/>
            </a:pPr>
            <a:r>
              <a:rPr lang="en-GB" dirty="0" smtClean="0"/>
              <a:t>Student essays</a:t>
            </a:r>
          </a:p>
          <a:p>
            <a:pPr lvl="2" eaLnBrk="1" hangingPunct="1">
              <a:defRPr/>
            </a:pPr>
            <a:r>
              <a:rPr lang="en-GB" dirty="0" smtClean="0"/>
              <a:t>Arts/Humanities, Social Sciences, Life Sciences, Physical Sciences</a:t>
            </a:r>
          </a:p>
          <a:p>
            <a:pPr lvl="1" eaLnBrk="1" hangingPunct="1">
              <a:defRPr/>
            </a:pPr>
            <a:r>
              <a:rPr lang="en-GB" dirty="0" smtClean="0"/>
              <a:t> fc: </a:t>
            </a:r>
            <a:r>
              <a:rPr lang="en-GB" dirty="0" err="1" smtClean="0"/>
              <a:t>ArtsHum</a:t>
            </a:r>
            <a:r>
              <a:rPr lang="en-GB" dirty="0" smtClean="0"/>
              <a:t>, </a:t>
            </a:r>
            <a:r>
              <a:rPr lang="en-GB" dirty="0" err="1" smtClean="0"/>
              <a:t>rc</a:t>
            </a:r>
            <a:r>
              <a:rPr lang="en-GB" dirty="0" smtClean="0"/>
              <a:t>: </a:t>
            </a:r>
            <a:r>
              <a:rPr lang="en-GB" dirty="0" err="1" smtClean="0"/>
              <a:t>SocSci</a:t>
            </a:r>
            <a:endParaRPr lang="en-GB" dirty="0" smtClean="0"/>
          </a:p>
          <a:p>
            <a:pPr lvl="1" eaLnBrk="1" hangingPunct="1">
              <a:defRPr/>
            </a:pPr>
            <a:r>
              <a:rPr lang="en-GB" dirty="0" smtClean="0"/>
              <a:t>With n=10 and n=1000</a:t>
            </a:r>
          </a:p>
        </p:txBody>
      </p:sp>
    </p:spTree>
    <p:extLst>
      <p:ext uri="{BB962C8B-B14F-4D97-AF65-F5344CB8AC3E}">
        <p14:creationId xmlns:p14="http://schemas.microsoft.com/office/powerpoint/2010/main" val="28831804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smtClean="0"/>
              <a:t>Oct 2012 </a:t>
            </a:r>
            <a:endParaRPr lang="en-GB"/>
          </a:p>
        </p:txBody>
      </p:sp>
      <p:sp>
        <p:nvSpPr>
          <p:cNvPr id="5" name="Footer Placeholder 4"/>
          <p:cNvSpPr>
            <a:spLocks noGrp="1"/>
          </p:cNvSpPr>
          <p:nvPr>
            <p:ph type="ftr" sz="quarter" idx="11"/>
          </p:nvPr>
        </p:nvSpPr>
        <p:spPr/>
        <p:txBody>
          <a:bodyPr/>
          <a:lstStyle/>
          <a:p>
            <a:pPr>
              <a:defRPr/>
            </a:pPr>
            <a:r>
              <a:rPr lang="en-GB" smtClean="0"/>
              <a:t>Kilgarriff: Getting to Know ...</a:t>
            </a:r>
            <a:endParaRPr lang="en-GB"/>
          </a:p>
        </p:txBody>
      </p:sp>
      <p:sp>
        <p:nvSpPr>
          <p:cNvPr id="6" name="Slide Number Placeholder 5"/>
          <p:cNvSpPr>
            <a:spLocks noGrp="1"/>
          </p:cNvSpPr>
          <p:nvPr>
            <p:ph type="sldNum" sz="quarter" idx="12"/>
          </p:nvPr>
        </p:nvSpPr>
        <p:spPr/>
        <p:txBody>
          <a:bodyPr/>
          <a:lstStyle/>
          <a:p>
            <a:pPr>
              <a:defRPr/>
            </a:pPr>
            <a:fld id="{6A5942D5-E155-F644-988B-824A17045049}" type="slidenum">
              <a:rPr lang="en-GB"/>
              <a:pPr>
                <a:defRPr/>
              </a:pPr>
              <a:t>25</a:t>
            </a:fld>
            <a:endParaRPr lang="en-GB"/>
          </a:p>
        </p:txBody>
      </p:sp>
      <p:sp>
        <p:nvSpPr>
          <p:cNvPr id="55301" name="Rectangle 5"/>
          <p:cNvSpPr>
            <a:spLocks noGrp="1" noChangeArrowheads="1"/>
          </p:cNvSpPr>
          <p:nvPr>
            <p:ph type="title"/>
          </p:nvPr>
        </p:nvSpPr>
        <p:spPr/>
        <p:txBody>
          <a:bodyPr/>
          <a:lstStyle/>
          <a:p>
            <a:pPr eaLnBrk="1" hangingPunct="1">
              <a:defRPr/>
            </a:pPr>
            <a:endParaRPr lang="en-GB" smtClean="0"/>
          </a:p>
        </p:txBody>
      </p:sp>
      <p:pic>
        <p:nvPicPr>
          <p:cNvPr id="5530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619375"/>
            <a:ext cx="14041438" cy="10533063"/>
          </a:xfrm>
        </p:spPr>
      </p:pic>
    </p:spTree>
    <p:extLst>
      <p:ext uri="{BB962C8B-B14F-4D97-AF65-F5344CB8AC3E}">
        <p14:creationId xmlns:p14="http://schemas.microsoft.com/office/powerpoint/2010/main" val="14019943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smtClean="0"/>
              <a:t>Oct 2012 </a:t>
            </a:r>
            <a:endParaRPr lang="en-GB"/>
          </a:p>
        </p:txBody>
      </p:sp>
      <p:sp>
        <p:nvSpPr>
          <p:cNvPr id="5" name="Footer Placeholder 4"/>
          <p:cNvSpPr>
            <a:spLocks noGrp="1"/>
          </p:cNvSpPr>
          <p:nvPr>
            <p:ph type="ftr" sz="quarter" idx="11"/>
          </p:nvPr>
        </p:nvSpPr>
        <p:spPr/>
        <p:txBody>
          <a:bodyPr/>
          <a:lstStyle/>
          <a:p>
            <a:pPr>
              <a:defRPr/>
            </a:pPr>
            <a:r>
              <a:rPr lang="en-GB" smtClean="0"/>
              <a:t>Kilgarriff: Getting to Know ...</a:t>
            </a:r>
            <a:endParaRPr lang="en-GB"/>
          </a:p>
        </p:txBody>
      </p:sp>
      <p:sp>
        <p:nvSpPr>
          <p:cNvPr id="6" name="Slide Number Placeholder 5"/>
          <p:cNvSpPr>
            <a:spLocks noGrp="1"/>
          </p:cNvSpPr>
          <p:nvPr>
            <p:ph type="sldNum" sz="quarter" idx="12"/>
          </p:nvPr>
        </p:nvSpPr>
        <p:spPr/>
        <p:txBody>
          <a:bodyPr/>
          <a:lstStyle/>
          <a:p>
            <a:pPr>
              <a:defRPr/>
            </a:pPr>
            <a:fld id="{255DF332-01D0-8F46-A808-8FAC21EC5C12}" type="slidenum">
              <a:rPr lang="en-GB"/>
              <a:pPr>
                <a:defRPr/>
              </a:pPr>
              <a:t>26</a:t>
            </a:fld>
            <a:endParaRPr lang="en-GB"/>
          </a:p>
        </p:txBody>
      </p:sp>
      <p:sp>
        <p:nvSpPr>
          <p:cNvPr id="58370" name="Rectangle 2"/>
          <p:cNvSpPr>
            <a:spLocks noGrp="1" noChangeArrowheads="1"/>
          </p:cNvSpPr>
          <p:nvPr>
            <p:ph type="title"/>
          </p:nvPr>
        </p:nvSpPr>
        <p:spPr/>
        <p:txBody>
          <a:bodyPr/>
          <a:lstStyle/>
          <a:p>
            <a:pPr eaLnBrk="1" hangingPunct="1">
              <a:defRPr/>
            </a:pPr>
            <a:endParaRPr lang="en-GB" smtClean="0"/>
          </a:p>
        </p:txBody>
      </p:sp>
      <p:pic>
        <p:nvPicPr>
          <p:cNvPr id="5837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474913"/>
            <a:ext cx="16417925" cy="9575801"/>
          </a:xfrm>
        </p:spPr>
      </p:pic>
    </p:spTree>
    <p:extLst>
      <p:ext uri="{BB962C8B-B14F-4D97-AF65-F5344CB8AC3E}">
        <p14:creationId xmlns:p14="http://schemas.microsoft.com/office/powerpoint/2010/main" val="19864170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for keyword lists</a:t>
            </a:r>
            <a:endParaRPr lang="en-US" dirty="0"/>
          </a:p>
        </p:txBody>
      </p:sp>
      <p:sp>
        <p:nvSpPr>
          <p:cNvPr id="3" name="Content Placeholder 2"/>
          <p:cNvSpPr>
            <a:spLocks noGrp="1"/>
          </p:cNvSpPr>
          <p:nvPr>
            <p:ph idx="1"/>
          </p:nvPr>
        </p:nvSpPr>
        <p:spPr/>
        <p:txBody>
          <a:bodyPr/>
          <a:lstStyle/>
          <a:p>
            <a:r>
              <a:rPr lang="en-US" dirty="0" smtClean="0"/>
              <a:t>Lemmas</a:t>
            </a:r>
          </a:p>
          <a:p>
            <a:pPr lvl="1"/>
            <a:r>
              <a:rPr lang="en-US" dirty="0" smtClean="0"/>
              <a:t>Could be word forms, word classes</a:t>
            </a:r>
          </a:p>
          <a:p>
            <a:r>
              <a:rPr lang="en-US" dirty="0" err="1" smtClean="0"/>
              <a:t>Simplemaths</a:t>
            </a:r>
            <a:endParaRPr lang="en-US" dirty="0" smtClean="0"/>
          </a:p>
          <a:p>
            <a:pPr lvl="1"/>
            <a:r>
              <a:rPr lang="en-US" dirty="0" smtClean="0"/>
              <a:t>(default: 100, for mix of lexical and grammar words)</a:t>
            </a:r>
          </a:p>
          <a:p>
            <a:r>
              <a:rPr lang="en-US" dirty="0" smtClean="0"/>
              <a:t>Only all-lowercase-letters</a:t>
            </a:r>
          </a:p>
          <a:p>
            <a:pPr lvl="1"/>
            <a:r>
              <a:rPr lang="en-US" dirty="0" smtClean="0"/>
              <a:t>Could allow uppercase, or any at all</a:t>
            </a:r>
          </a:p>
          <a:p>
            <a:r>
              <a:rPr lang="en-US" dirty="0" smtClean="0"/>
              <a:t>Minimum 2/3/4 characters</a:t>
            </a:r>
          </a:p>
          <a:p>
            <a:pPr lvl="1"/>
            <a:r>
              <a:rPr lang="en-US" dirty="0" smtClean="0"/>
              <a:t>Helps get words, not abbreviations </a:t>
            </a:r>
            <a:r>
              <a:rPr lang="en-US" dirty="0" err="1" smtClean="0"/>
              <a:t>etc</a:t>
            </a:r>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27</a:t>
            </a:fld>
            <a:endParaRPr lang="en-US"/>
          </a:p>
        </p:txBody>
      </p:sp>
    </p:spTree>
    <p:extLst>
      <p:ext uri="{BB962C8B-B14F-4D97-AF65-F5344CB8AC3E}">
        <p14:creationId xmlns:p14="http://schemas.microsoft.com/office/powerpoint/2010/main" val="5018724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934"/>
            <a:ext cx="7391401" cy="762000"/>
          </a:xfrm>
        </p:spPr>
        <p:txBody>
          <a:bodyPr/>
          <a:lstStyle/>
          <a:p>
            <a:r>
              <a:rPr lang="en-US" dirty="0" err="1" smtClean="0"/>
              <a:t>enTenTen</a:t>
            </a:r>
            <a:r>
              <a:rPr lang="en-US" dirty="0" smtClean="0"/>
              <a:t>        vs.   </a:t>
            </a:r>
            <a:r>
              <a:rPr lang="en-US" dirty="0" err="1" smtClean="0"/>
              <a:t>UKWaC</a:t>
            </a:r>
            <a:endParaRPr lang="en-US" dirty="0"/>
          </a:p>
        </p:txBody>
      </p:sp>
      <p:sp>
        <p:nvSpPr>
          <p:cNvPr id="3" name="Content Placeholder 2"/>
          <p:cNvSpPr>
            <a:spLocks noGrp="1"/>
          </p:cNvSpPr>
          <p:nvPr>
            <p:ph sz="half" idx="1"/>
          </p:nvPr>
        </p:nvSpPr>
        <p:spPr>
          <a:xfrm>
            <a:off x="457200" y="1032934"/>
            <a:ext cx="3098800" cy="5093229"/>
          </a:xfrm>
        </p:spPr>
        <p:txBody>
          <a:bodyPr>
            <a:normAutofit/>
          </a:bodyPr>
          <a:lstStyle/>
          <a:p>
            <a:pPr marL="0" indent="0">
              <a:buNone/>
            </a:pPr>
            <a:r>
              <a:rPr lang="en-US" dirty="0" smtClean="0"/>
              <a:t>Obama Clinton Hillary McCain</a:t>
            </a:r>
            <a:endParaRPr lang="en-US" dirty="0"/>
          </a:p>
        </p:txBody>
      </p:sp>
      <p:sp>
        <p:nvSpPr>
          <p:cNvPr id="4" name="Content Placeholder 3"/>
          <p:cNvSpPr>
            <a:spLocks noGrp="1"/>
          </p:cNvSpPr>
          <p:nvPr>
            <p:ph sz="half" idx="2"/>
          </p:nvPr>
        </p:nvSpPr>
        <p:spPr>
          <a:xfrm>
            <a:off x="4318000" y="1032934"/>
            <a:ext cx="3530600" cy="5093229"/>
          </a:xfrm>
        </p:spPr>
        <p:txBody>
          <a:bodyPr>
            <a:normAutofit/>
          </a:bodyPr>
          <a:lstStyle/>
          <a:p>
            <a:pPr marL="0" indent="0">
              <a:buNone/>
            </a:pPr>
            <a:r>
              <a:rPr lang="en-US" dirty="0" smtClean="0"/>
              <a:t>Centre Leeds Manchester Edinburgh</a:t>
            </a:r>
            <a:endParaRPr lang="en-US" dirty="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28</a:t>
            </a:fld>
            <a:endParaRPr lang="en-US"/>
          </a:p>
        </p:txBody>
      </p:sp>
      <p:sp>
        <p:nvSpPr>
          <p:cNvPr id="8" name="TextBox 7"/>
          <p:cNvSpPr txBox="1"/>
          <p:nvPr/>
        </p:nvSpPr>
        <p:spPr>
          <a:xfrm>
            <a:off x="1279711" y="4267199"/>
            <a:ext cx="6086289" cy="1323439"/>
          </a:xfrm>
          <a:prstGeom prst="rect">
            <a:avLst/>
          </a:prstGeom>
          <a:noFill/>
        </p:spPr>
        <p:txBody>
          <a:bodyPr wrap="square" rtlCol="0">
            <a:spAutoFit/>
          </a:bodyPr>
          <a:lstStyle/>
          <a:p>
            <a:r>
              <a:rPr lang="en-US" sz="2000" dirty="0" smtClean="0"/>
              <a:t>With parameters:</a:t>
            </a:r>
          </a:p>
          <a:p>
            <a:pPr marL="285750" indent="-285750">
              <a:buFont typeface="Arial"/>
              <a:buChar char="•"/>
            </a:pPr>
            <a:r>
              <a:rPr lang="en-US" sz="2000" dirty="0" err="1" smtClean="0"/>
              <a:t>Simplemaths</a:t>
            </a:r>
            <a:r>
              <a:rPr lang="en-US" sz="2000" dirty="0" smtClean="0"/>
              <a:t>: 10</a:t>
            </a:r>
          </a:p>
          <a:p>
            <a:pPr marL="285750" indent="-285750">
              <a:buFont typeface="Arial"/>
              <a:buChar char="•"/>
            </a:pPr>
            <a:r>
              <a:rPr lang="en-US" sz="2000" dirty="0" smtClean="0"/>
              <a:t>Uppercase and lowercase</a:t>
            </a:r>
          </a:p>
          <a:p>
            <a:pPr marL="285750" indent="-285750">
              <a:buFont typeface="Arial"/>
              <a:buChar char="•"/>
            </a:pPr>
            <a:r>
              <a:rPr lang="en-US" sz="2000" dirty="0" smtClean="0"/>
              <a:t>Minimum length =5 (to exclude acronyms)</a:t>
            </a:r>
            <a:endParaRPr lang="en-US" sz="2000" dirty="0"/>
          </a:p>
        </p:txBody>
      </p:sp>
    </p:spTree>
    <p:extLst>
      <p:ext uri="{BB962C8B-B14F-4D97-AF65-F5344CB8AC3E}">
        <p14:creationId xmlns:p14="http://schemas.microsoft.com/office/powerpoint/2010/main" val="22617162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interlocking questions</a:t>
            </a:r>
            <a:endParaRPr lang="en-US" dirty="0"/>
          </a:p>
        </p:txBody>
      </p:sp>
      <p:sp>
        <p:nvSpPr>
          <p:cNvPr id="3" name="Content Placeholder 2"/>
          <p:cNvSpPr>
            <a:spLocks noGrp="1"/>
          </p:cNvSpPr>
          <p:nvPr>
            <p:ph idx="1"/>
          </p:nvPr>
        </p:nvSpPr>
        <p:spPr/>
        <p:txBody>
          <a:bodyPr>
            <a:normAutofit/>
          </a:bodyPr>
          <a:lstStyle/>
          <a:p>
            <a:r>
              <a:rPr lang="en-US" dirty="0" smtClean="0"/>
              <a:t>How do two corpora differ</a:t>
            </a:r>
          </a:p>
          <a:p>
            <a:endParaRPr lang="en-US" dirty="0"/>
          </a:p>
          <a:p>
            <a:endParaRPr lang="en-US" dirty="0" smtClean="0"/>
          </a:p>
          <a:p>
            <a:r>
              <a:rPr lang="en-US" dirty="0" smtClean="0"/>
              <a:t>How do two text types differ</a:t>
            </a:r>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29</a:t>
            </a:fld>
            <a:endParaRPr lang="en-US"/>
          </a:p>
        </p:txBody>
      </p:sp>
    </p:spTree>
    <p:extLst>
      <p:ext uri="{BB962C8B-B14F-4D97-AF65-F5344CB8AC3E}">
        <p14:creationId xmlns:p14="http://schemas.microsoft.com/office/powerpoint/2010/main" val="3245763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Science</a:t>
            </a:r>
            <a:endParaRPr lang="en-US" dirty="0"/>
          </a:p>
        </p:txBody>
      </p:sp>
      <p:sp>
        <p:nvSpPr>
          <p:cNvPr id="3" name="Content Placeholder 2"/>
          <p:cNvSpPr>
            <a:spLocks noGrp="1"/>
          </p:cNvSpPr>
          <p:nvPr>
            <p:ph idx="1"/>
          </p:nvPr>
        </p:nvSpPr>
        <p:spPr/>
        <p:txBody>
          <a:bodyPr/>
          <a:lstStyle/>
          <a:p>
            <a:r>
              <a:rPr lang="en-US" dirty="0" smtClean="0"/>
              <a:t>Ben </a:t>
            </a:r>
            <a:r>
              <a:rPr lang="en-US" dirty="0" err="1" smtClean="0"/>
              <a:t>Goldacre</a:t>
            </a:r>
            <a:endParaRPr lang="en-US" dirty="0" smtClean="0"/>
          </a:p>
          <a:p>
            <a:r>
              <a:rPr lang="en-US" dirty="0" smtClean="0"/>
              <a:t>Biases in samples</a:t>
            </a:r>
          </a:p>
          <a:p>
            <a:pPr lvl="1"/>
            <a:r>
              <a:rPr lang="en-US" dirty="0" smtClean="0"/>
              <a:t>A quarter of the people who tested positive had just been on holiday in Mexico</a:t>
            </a:r>
          </a:p>
          <a:p>
            <a:pPr lvl="1"/>
            <a:r>
              <a:rPr lang="en-US" dirty="0" smtClean="0"/>
              <a:t>But the research team </a:t>
            </a:r>
            <a:r>
              <a:rPr lang="en-US" dirty="0" err="1" smtClean="0"/>
              <a:t>didn</a:t>
            </a:r>
            <a:r>
              <a:rPr lang="fr-FR" dirty="0" smtClean="0"/>
              <a:t>’</a:t>
            </a:r>
            <a:r>
              <a:rPr lang="en-US" dirty="0" smtClean="0"/>
              <a:t>t notice</a:t>
            </a:r>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3</a:t>
            </a:fld>
            <a:endParaRPr lang="en-US"/>
          </a:p>
        </p:txBody>
      </p:sp>
    </p:spTree>
    <p:extLst>
      <p:ext uri="{BB962C8B-B14F-4D97-AF65-F5344CB8AC3E}">
        <p14:creationId xmlns:p14="http://schemas.microsoft.com/office/powerpoint/2010/main" val="813083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interlocking 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do two corpora differ</a:t>
            </a:r>
          </a:p>
          <a:p>
            <a:pPr lvl="1"/>
            <a:r>
              <a:rPr lang="en-US" dirty="0" err="1" smtClean="0"/>
              <a:t>enTenTen</a:t>
            </a:r>
            <a:r>
              <a:rPr lang="en-US" dirty="0" smtClean="0"/>
              <a:t> vs. </a:t>
            </a:r>
            <a:r>
              <a:rPr lang="en-US" dirty="0" err="1" smtClean="0"/>
              <a:t>UKWaC</a:t>
            </a:r>
            <a:endParaRPr lang="en-US" dirty="0" smtClean="0"/>
          </a:p>
          <a:p>
            <a:pPr lvl="1"/>
            <a:r>
              <a:rPr lang="en-US" dirty="0" smtClean="0"/>
              <a:t>Interpret as:</a:t>
            </a:r>
          </a:p>
          <a:p>
            <a:pPr lvl="2"/>
            <a:r>
              <a:rPr lang="en-US" dirty="0" smtClean="0"/>
              <a:t>Differences of corpus compilation procedures</a:t>
            </a:r>
          </a:p>
          <a:p>
            <a:pPr marL="457200" lvl="2" indent="0">
              <a:buNone/>
            </a:pPr>
            <a:r>
              <a:rPr lang="en-US" dirty="0" smtClean="0"/>
              <a:t>- and/or -</a:t>
            </a:r>
          </a:p>
          <a:p>
            <a:pPr lvl="2"/>
            <a:r>
              <a:rPr lang="en-US" dirty="0" smtClean="0"/>
              <a:t>Differences of proportions of text types</a:t>
            </a:r>
          </a:p>
          <a:p>
            <a:r>
              <a:rPr lang="en-US" dirty="0" smtClean="0"/>
              <a:t>How do two text types differ</a:t>
            </a:r>
          </a:p>
          <a:p>
            <a:pPr lvl="1"/>
            <a:r>
              <a:rPr lang="en-US" dirty="0" smtClean="0"/>
              <a:t>BAWE example</a:t>
            </a:r>
          </a:p>
          <a:p>
            <a:pPr lvl="2"/>
            <a:r>
              <a:rPr lang="en-US" dirty="0" smtClean="0"/>
              <a:t>Arts/humanities essays vs. Social Sciences essays</a:t>
            </a:r>
          </a:p>
          <a:p>
            <a:pPr lvl="1"/>
            <a:r>
              <a:rPr lang="en-US" dirty="0" smtClean="0"/>
              <a:t>Any other corpus differences</a:t>
            </a:r>
          </a:p>
          <a:p>
            <a:pPr lvl="2"/>
            <a:r>
              <a:rPr lang="en-US" dirty="0" smtClean="0"/>
              <a:t>Unwanted biases</a:t>
            </a:r>
          </a:p>
          <a:p>
            <a:pPr lvl="2"/>
            <a:r>
              <a:rPr lang="en-US" b="1" dirty="0" smtClean="0"/>
              <a:t>But </a:t>
            </a:r>
            <a:r>
              <a:rPr lang="en-US" dirty="0" smtClean="0"/>
              <a:t>we need to know about them</a:t>
            </a:r>
            <a:endParaRPr lang="en-US" b="1"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30</a:t>
            </a:fld>
            <a:endParaRPr lang="en-US"/>
          </a:p>
        </p:txBody>
      </p:sp>
    </p:spTree>
    <p:extLst>
      <p:ext uri="{BB962C8B-B14F-4D97-AF65-F5344CB8AC3E}">
        <p14:creationId xmlns:p14="http://schemas.microsoft.com/office/powerpoint/2010/main" val="38667746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Designed </a:t>
            </a:r>
            <a:r>
              <a:rPr lang="en-US" dirty="0" err="1" smtClean="0"/>
              <a:t>vs</a:t>
            </a:r>
            <a:r>
              <a:rPr lang="en-US" dirty="0" smtClean="0"/>
              <a:t> crawled</a:t>
            </a:r>
            <a:endParaRPr lang="en-US" dirty="0"/>
          </a:p>
        </p:txBody>
      </p:sp>
      <p:sp>
        <p:nvSpPr>
          <p:cNvPr id="3" name="Content Placeholder 2"/>
          <p:cNvSpPr>
            <a:spLocks noGrp="1"/>
          </p:cNvSpPr>
          <p:nvPr>
            <p:ph idx="1"/>
          </p:nvPr>
        </p:nvSpPr>
        <p:spPr/>
        <p:txBody>
          <a:bodyPr>
            <a:normAutofit lnSpcReduction="10000"/>
          </a:bodyPr>
          <a:lstStyle/>
          <a:p>
            <a:r>
              <a:rPr lang="en-US" dirty="0" smtClean="0"/>
              <a:t>Two main ways to build a large corpus</a:t>
            </a:r>
          </a:p>
          <a:p>
            <a:r>
              <a:rPr lang="en-US" b="1" dirty="0" smtClean="0"/>
              <a:t>Design</a:t>
            </a:r>
            <a:endParaRPr lang="en-US" dirty="0" smtClean="0"/>
          </a:p>
          <a:p>
            <a:pPr lvl="1"/>
            <a:r>
              <a:rPr lang="en-US" dirty="0" smtClean="0"/>
              <a:t>Start from design spec</a:t>
            </a:r>
          </a:p>
          <a:p>
            <a:pPr lvl="1"/>
            <a:r>
              <a:rPr lang="en-US" dirty="0" smtClean="0"/>
              <a:t>Select data to fit spec</a:t>
            </a:r>
          </a:p>
          <a:p>
            <a:r>
              <a:rPr lang="en-US" b="1" dirty="0" smtClean="0"/>
              <a:t>Crawl</a:t>
            </a:r>
          </a:p>
          <a:p>
            <a:pPr lvl="1"/>
            <a:r>
              <a:rPr lang="en-US" dirty="0" smtClean="0"/>
              <a:t>Crawl the web, you get what you get</a:t>
            </a:r>
          </a:p>
          <a:p>
            <a:pPr lvl="1"/>
            <a:endParaRPr lang="en-US" dirty="0"/>
          </a:p>
          <a:p>
            <a:r>
              <a:rPr lang="en-US" dirty="0" smtClean="0"/>
              <a:t>Hot topic</a:t>
            </a:r>
          </a:p>
          <a:p>
            <a:pPr lvl="1"/>
            <a:r>
              <a:rPr lang="en-US" b="1" dirty="0" smtClean="0"/>
              <a:t>Designed (BNC, CNC): </a:t>
            </a:r>
            <a:r>
              <a:rPr lang="en-US" dirty="0" smtClean="0"/>
              <a:t>more expensive</a:t>
            </a:r>
          </a:p>
          <a:p>
            <a:pPr lvl="1"/>
            <a:r>
              <a:rPr lang="en-US" b="1" dirty="0" smtClean="0"/>
              <a:t>Crawled (*</a:t>
            </a:r>
            <a:r>
              <a:rPr lang="en-US" b="1" dirty="0" err="1" smtClean="0"/>
              <a:t>WaC</a:t>
            </a:r>
            <a:r>
              <a:rPr lang="en-US" b="1" dirty="0" smtClean="0"/>
              <a:t>, *</a:t>
            </a:r>
            <a:r>
              <a:rPr lang="en-US" b="1" dirty="0" err="1" smtClean="0"/>
              <a:t>TenTen</a:t>
            </a:r>
            <a:r>
              <a:rPr lang="en-US" b="1" dirty="0" smtClean="0"/>
              <a:t>): </a:t>
            </a:r>
            <a:r>
              <a:rPr lang="en-US" dirty="0" smtClean="0"/>
              <a:t>can you trust it</a:t>
            </a:r>
            <a:endParaRPr lang="en-US" b="1"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31</a:t>
            </a:fld>
            <a:endParaRPr lang="en-US"/>
          </a:p>
        </p:txBody>
      </p:sp>
    </p:spTree>
    <p:extLst>
      <p:ext uri="{BB962C8B-B14F-4D97-AF65-F5344CB8AC3E}">
        <p14:creationId xmlns:p14="http://schemas.microsoft.com/office/powerpoint/2010/main" val="12525428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32</a:t>
            </a:fld>
            <a:endParaRPr lang="en-US"/>
          </a:p>
        </p:txBody>
      </p:sp>
      <p:pic>
        <p:nvPicPr>
          <p:cNvPr id="8" name="Picture 7"/>
          <p:cNvPicPr>
            <a:picLocks noChangeAspect="1"/>
          </p:cNvPicPr>
          <p:nvPr/>
        </p:nvPicPr>
        <p:blipFill>
          <a:blip r:embed="rId3"/>
          <a:stretch>
            <a:fillRect/>
          </a:stretch>
        </p:blipFill>
        <p:spPr>
          <a:xfrm>
            <a:off x="-27585" y="-31152"/>
            <a:ext cx="7239691" cy="7034018"/>
          </a:xfrm>
          <a:prstGeom prst="rect">
            <a:avLst/>
          </a:prstGeom>
        </p:spPr>
      </p:pic>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31137835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5797"/>
            <a:ext cx="3566160" cy="6126163"/>
          </a:xfrm>
        </p:spPr>
        <p:txBody>
          <a:bodyPr>
            <a:normAutofit fontScale="47500" lnSpcReduction="20000"/>
          </a:bodyPr>
          <a:lstStyle/>
          <a:p>
            <a:pPr marL="0" indent="0">
              <a:buNone/>
            </a:pPr>
            <a:r>
              <a:rPr lang="en-US" sz="3300" b="1" dirty="0" err="1"/>
              <a:t>enTenTen</a:t>
            </a:r>
            <a:r>
              <a:rPr lang="en-US" sz="3300" b="1" dirty="0"/>
              <a:t> </a:t>
            </a:r>
            <a:r>
              <a:rPr lang="en-US" sz="3300" b="1" dirty="0" smtClean="0"/>
              <a:t>keywords</a:t>
            </a:r>
            <a:endParaRPr lang="en-US" b="1" dirty="0"/>
          </a:p>
          <a:p>
            <a:pPr marL="72000" indent="-457200">
              <a:spcBef>
                <a:spcPts val="600"/>
              </a:spcBef>
              <a:buNone/>
            </a:pPr>
            <a:endParaRPr lang="en-US" sz="2900" b="1" i="1" dirty="0" smtClean="0"/>
          </a:p>
          <a:p>
            <a:pPr marL="72000" indent="-457200">
              <a:spcBef>
                <a:spcPts val="600"/>
              </a:spcBef>
              <a:buNone/>
            </a:pPr>
            <a:r>
              <a:rPr lang="en-US" sz="2900" b="1" i="1" dirty="0" smtClean="0"/>
              <a:t>Pronouns</a:t>
            </a:r>
            <a:r>
              <a:rPr lang="en-US" sz="2900" b="1" i="1" dirty="0"/>
              <a:t>:</a:t>
            </a:r>
            <a:r>
              <a:rPr lang="en-US" sz="2900" dirty="0"/>
              <a:t> </a:t>
            </a:r>
            <a:r>
              <a:rPr lang="en-US" sz="2900" dirty="0" smtClean="0"/>
              <a:t>our your </a:t>
            </a:r>
          </a:p>
          <a:p>
            <a:pPr marL="72000" indent="-457200">
              <a:spcBef>
                <a:spcPts val="600"/>
              </a:spcBef>
              <a:buNone/>
            </a:pPr>
            <a:r>
              <a:rPr lang="en-US" sz="2900" b="1" i="1" dirty="0" smtClean="0"/>
              <a:t>Encoding</a:t>
            </a:r>
            <a:r>
              <a:rPr lang="en-US" sz="2900" b="1" i="1" dirty="0"/>
              <a:t>:</a:t>
            </a:r>
            <a:r>
              <a:rPr lang="en-US" sz="2900" dirty="0"/>
              <a:t> </a:t>
            </a:r>
            <a:r>
              <a:rPr lang="en-US" sz="2900" dirty="0" smtClean="0"/>
              <a:t>don percent </a:t>
            </a:r>
          </a:p>
          <a:p>
            <a:pPr marL="72000" indent="-457200">
              <a:spcBef>
                <a:spcPts val="600"/>
              </a:spcBef>
              <a:buNone/>
            </a:pPr>
            <a:r>
              <a:rPr lang="en-US" sz="2900" b="1" i="1" dirty="0" smtClean="0"/>
              <a:t>Web</a:t>
            </a:r>
            <a:r>
              <a:rPr lang="en-US" sz="2900" b="1" i="1" dirty="0"/>
              <a:t>:</a:t>
            </a:r>
            <a:r>
              <a:rPr lang="en-US" sz="2900" dirty="0"/>
              <a:t> com site email request server </a:t>
            </a:r>
            <a:r>
              <a:rPr lang="en-US" sz="2900" dirty="0" smtClean="0"/>
              <a:t>internet comments </a:t>
            </a:r>
            <a:r>
              <a:rPr lang="en-US" sz="2900" dirty="0"/>
              <a:t>click website online posted web list access data search www files file blog address page</a:t>
            </a:r>
          </a:p>
          <a:p>
            <a:pPr marL="72000" indent="-457200">
              <a:spcBef>
                <a:spcPts val="600"/>
              </a:spcBef>
              <a:buNone/>
            </a:pPr>
            <a:r>
              <a:rPr lang="en-US" sz="2900" b="1" i="1" dirty="0"/>
              <a:t>University:</a:t>
            </a:r>
            <a:r>
              <a:rPr lang="en-US" sz="2900" dirty="0"/>
              <a:t> </a:t>
            </a:r>
            <a:r>
              <a:rPr lang="en-US" sz="2900" dirty="0" smtClean="0"/>
              <a:t>article  campus faculty graduate information </a:t>
            </a:r>
            <a:r>
              <a:rPr lang="en-US" sz="2900" dirty="0"/>
              <a:t>project projects read research science student students</a:t>
            </a:r>
          </a:p>
          <a:p>
            <a:pPr marL="72000" indent="-457200">
              <a:spcBef>
                <a:spcPts val="600"/>
              </a:spcBef>
              <a:buNone/>
            </a:pPr>
            <a:r>
              <a:rPr lang="en-US" sz="2900" b="1" i="1" dirty="0"/>
              <a:t>American spelling :</a:t>
            </a:r>
            <a:r>
              <a:rPr lang="en-US" sz="2900" dirty="0"/>
              <a:t> behavior center color </a:t>
            </a:r>
            <a:r>
              <a:rPr lang="en-US" sz="2900" dirty="0" smtClean="0"/>
              <a:t>defense </a:t>
            </a:r>
            <a:r>
              <a:rPr lang="en-US" sz="2900" dirty="0"/>
              <a:t>favor favorite labor organizations program programs toward</a:t>
            </a:r>
          </a:p>
          <a:p>
            <a:pPr marL="72000" indent="-457200">
              <a:spcBef>
                <a:spcPts val="600"/>
              </a:spcBef>
              <a:buNone/>
            </a:pPr>
            <a:r>
              <a:rPr lang="en-US" sz="2900" b="1" i="1" dirty="0"/>
              <a:t>Bible:</a:t>
            </a:r>
            <a:r>
              <a:rPr lang="en-US" sz="2900" dirty="0"/>
              <a:t> </a:t>
            </a:r>
            <a:r>
              <a:rPr lang="en-US" sz="2900" dirty="0" smtClean="0"/>
              <a:t>believe evil faith forth sin soul thee thou </a:t>
            </a:r>
            <a:r>
              <a:rPr lang="en-US" sz="2900" dirty="0"/>
              <a:t>thy unto upon</a:t>
            </a:r>
          </a:p>
          <a:p>
            <a:pPr marL="72000" indent="-457200">
              <a:spcBef>
                <a:spcPts val="600"/>
              </a:spcBef>
              <a:buNone/>
            </a:pPr>
            <a:r>
              <a:rPr lang="en-US" sz="2900" b="1" i="1" dirty="0"/>
              <a:t>Politics:</a:t>
            </a:r>
            <a:r>
              <a:rPr lang="en-US" sz="2900" dirty="0"/>
              <a:t> current federal global laws nation president security world</a:t>
            </a:r>
          </a:p>
          <a:p>
            <a:pPr marL="72000" indent="-457200">
              <a:spcBef>
                <a:spcPts val="600"/>
              </a:spcBef>
              <a:buNone/>
            </a:pPr>
            <a:r>
              <a:rPr lang="en-US" sz="2900" b="1" i="1" dirty="0"/>
              <a:t>Creative </a:t>
            </a:r>
            <a:r>
              <a:rPr lang="en-US" sz="2900" b="1" i="1" dirty="0" smtClean="0"/>
              <a:t>industries:</a:t>
            </a:r>
            <a:r>
              <a:rPr lang="en-US" sz="2900" b="1" i="1" dirty="0"/>
              <a:t> </a:t>
            </a:r>
            <a:r>
              <a:rPr lang="en-US" sz="2900" dirty="0" smtClean="0"/>
              <a:t>author content create </a:t>
            </a:r>
            <a:r>
              <a:rPr lang="en-US" sz="2900" dirty="0"/>
              <a:t>digital film game </a:t>
            </a:r>
            <a:r>
              <a:rPr lang="en-US" sz="2900" dirty="0" smtClean="0"/>
              <a:t>images media </a:t>
            </a:r>
            <a:r>
              <a:rPr lang="en-US" sz="2900" dirty="0"/>
              <a:t>movie review story technology</a:t>
            </a:r>
          </a:p>
          <a:p>
            <a:pPr marL="72000" indent="-457200">
              <a:spcBef>
                <a:spcPts val="600"/>
              </a:spcBef>
              <a:buNone/>
            </a:pPr>
            <a:r>
              <a:rPr lang="en-US" sz="2900" b="1" i="1" dirty="0"/>
              <a:t>Informal: </a:t>
            </a:r>
            <a:r>
              <a:rPr lang="en-US" sz="2900" dirty="0" smtClean="0"/>
              <a:t>folks guess guy guys kids</a:t>
            </a:r>
          </a:p>
          <a:p>
            <a:pPr marL="72000" indent="-457200">
              <a:spcBef>
                <a:spcPts val="600"/>
              </a:spcBef>
              <a:buNone/>
            </a:pPr>
            <a:r>
              <a:rPr lang="en-US" sz="2900" b="1" i="1" dirty="0" smtClean="0"/>
              <a:t>Language change</a:t>
            </a:r>
            <a:r>
              <a:rPr lang="en-US" sz="2900" b="1" i="1" dirty="0"/>
              <a:t>: </a:t>
            </a:r>
            <a:r>
              <a:rPr lang="en-US" sz="2900" dirty="0"/>
              <a:t>issues </a:t>
            </a:r>
            <a:endParaRPr lang="en-US" sz="2900" dirty="0" smtClean="0"/>
          </a:p>
          <a:p>
            <a:pPr marL="72000" indent="-457200">
              <a:spcBef>
                <a:spcPts val="600"/>
              </a:spcBef>
              <a:buNone/>
            </a:pPr>
            <a:r>
              <a:rPr lang="en-US" sz="2900" b="1" i="1" dirty="0" smtClean="0"/>
              <a:t>Other</a:t>
            </a:r>
            <a:r>
              <a:rPr lang="en-US" sz="2900" b="1" i="1" dirty="0"/>
              <a:t>: </a:t>
            </a:r>
            <a:r>
              <a:rPr lang="en-US" sz="2900" dirty="0"/>
              <a:t>code efforts entire focus human </a:t>
            </a:r>
            <a:r>
              <a:rPr lang="en-US" sz="2900" dirty="0" smtClean="0"/>
              <a:t>include </a:t>
            </a:r>
            <a:r>
              <a:rPr lang="en-US" sz="2900" dirty="0"/>
              <a:t>including human located mission persons prior provides</a:t>
            </a:r>
          </a:p>
        </p:txBody>
      </p:sp>
      <p:sp>
        <p:nvSpPr>
          <p:cNvPr id="4" name="Content Placeholder 3"/>
          <p:cNvSpPr>
            <a:spLocks noGrp="1"/>
          </p:cNvSpPr>
          <p:nvPr>
            <p:ph sz="half" idx="2"/>
          </p:nvPr>
        </p:nvSpPr>
        <p:spPr>
          <a:xfrm>
            <a:off x="4282440" y="185796"/>
            <a:ext cx="3566160" cy="6126163"/>
          </a:xfrm>
        </p:spPr>
        <p:txBody>
          <a:bodyPr>
            <a:normAutofit fontScale="47500" lnSpcReduction="20000"/>
          </a:bodyPr>
          <a:lstStyle/>
          <a:p>
            <a:pPr marL="0" indent="0">
              <a:buNone/>
            </a:pPr>
            <a:r>
              <a:rPr lang="en-US" sz="3300" b="1" dirty="0"/>
              <a:t>BNC keywords</a:t>
            </a:r>
          </a:p>
          <a:p>
            <a:pPr marL="72000" indent="-457200">
              <a:spcBef>
                <a:spcPts val="600"/>
              </a:spcBef>
              <a:buNone/>
            </a:pPr>
            <a:endParaRPr lang="en-US" sz="2900" b="1" i="1" dirty="0" smtClean="0"/>
          </a:p>
          <a:p>
            <a:pPr marL="72000" indent="-457200">
              <a:spcBef>
                <a:spcPts val="600"/>
              </a:spcBef>
              <a:buNone/>
            </a:pPr>
            <a:r>
              <a:rPr lang="en-US" sz="2900" b="1" i="1" dirty="0" smtClean="0"/>
              <a:t>Pronouns</a:t>
            </a:r>
            <a:r>
              <a:rPr lang="en-US" sz="2900" b="1" i="1" dirty="0"/>
              <a:t>:</a:t>
            </a:r>
            <a:r>
              <a:rPr lang="en-US" sz="2900" dirty="0"/>
              <a:t> </a:t>
            </a:r>
            <a:r>
              <a:rPr lang="en-US" sz="2900" dirty="0" smtClean="0"/>
              <a:t>he herself her </a:t>
            </a:r>
          </a:p>
          <a:p>
            <a:pPr marL="72000" indent="-457200">
              <a:spcBef>
                <a:spcPts val="600"/>
              </a:spcBef>
              <a:buNone/>
            </a:pPr>
            <a:r>
              <a:rPr lang="en-US" sz="2900" b="1" i="1" dirty="0" smtClean="0"/>
              <a:t>Encoding Speech: </a:t>
            </a:r>
            <a:r>
              <a:rPr lang="en-US" sz="2900" dirty="0"/>
              <a:t>transcription: </a:t>
            </a:r>
            <a:r>
              <a:rPr lang="en-US" sz="2900" dirty="0" err="1"/>
              <a:t>cos</a:t>
            </a:r>
            <a:r>
              <a:rPr lang="en-US" sz="2900" dirty="0"/>
              <a:t> cent </a:t>
            </a:r>
            <a:r>
              <a:rPr lang="en-US" sz="2900" dirty="0" err="1"/>
              <a:t>erm</a:t>
            </a:r>
            <a:r>
              <a:rPr lang="en-US" sz="2900" dirty="0"/>
              <a:t> </a:t>
            </a:r>
            <a:r>
              <a:rPr lang="en-US" sz="2900" dirty="0" err="1"/>
              <a:t>gon</a:t>
            </a:r>
            <a:r>
              <a:rPr lang="en-US" sz="2900" dirty="0"/>
              <a:t> </a:t>
            </a:r>
            <a:r>
              <a:rPr lang="en-US" sz="2900" dirty="0" smtClean="0"/>
              <a:t>per pound </a:t>
            </a:r>
            <a:r>
              <a:rPr lang="en-US" sz="2900" dirty="0"/>
              <a:t>pounds </a:t>
            </a:r>
            <a:endParaRPr lang="en-US" sz="2900" dirty="0" smtClean="0"/>
          </a:p>
          <a:p>
            <a:pPr marL="72000" indent="-457200">
              <a:spcBef>
                <a:spcPts val="600"/>
              </a:spcBef>
              <a:buNone/>
            </a:pPr>
            <a:r>
              <a:rPr lang="en-US" sz="2900" b="1" i="1" dirty="0" smtClean="0"/>
              <a:t>Numbers</a:t>
            </a:r>
            <a:r>
              <a:rPr lang="en-US" sz="2900" b="1" i="1" dirty="0"/>
              <a:t>:</a:t>
            </a:r>
            <a:r>
              <a:rPr lang="en-US" sz="2900" dirty="0"/>
              <a:t> eight fifty five forty four half </a:t>
            </a:r>
            <a:r>
              <a:rPr lang="en-US" sz="2900" dirty="0" smtClean="0"/>
              <a:t>hundred </a:t>
            </a:r>
            <a:r>
              <a:rPr lang="en-US" sz="2900" dirty="0"/>
              <a:t>nine nineteen seven six ten </a:t>
            </a:r>
            <a:r>
              <a:rPr lang="en-US" sz="2900" dirty="0" smtClean="0"/>
              <a:t>thirty</a:t>
            </a:r>
            <a:r>
              <a:rPr lang="en-US" sz="2900" dirty="0"/>
              <a:t> </a:t>
            </a:r>
            <a:r>
              <a:rPr lang="en-US" sz="2900" dirty="0" smtClean="0"/>
              <a:t>three </a:t>
            </a:r>
            <a:r>
              <a:rPr lang="en-US" sz="2900" dirty="0"/>
              <a:t>twenty two </a:t>
            </a:r>
            <a:endParaRPr lang="en-US" sz="2900" dirty="0" smtClean="0"/>
          </a:p>
          <a:p>
            <a:pPr marL="72000" indent="-457200">
              <a:spcBef>
                <a:spcPts val="600"/>
              </a:spcBef>
              <a:buNone/>
            </a:pPr>
            <a:r>
              <a:rPr lang="en-US" sz="2900" b="1" i="1" dirty="0" smtClean="0"/>
              <a:t>British </a:t>
            </a:r>
            <a:r>
              <a:rPr lang="en-US" sz="2900" b="1" i="1" dirty="0"/>
              <a:t>spelling: </a:t>
            </a:r>
            <a:r>
              <a:rPr lang="en-US" sz="2900" dirty="0" err="1"/>
              <a:t>behaviour</a:t>
            </a:r>
            <a:r>
              <a:rPr lang="en-US" sz="2900" dirty="0"/>
              <a:t> </a:t>
            </a:r>
            <a:r>
              <a:rPr lang="en-US" sz="2900" dirty="0" err="1"/>
              <a:t>centre</a:t>
            </a:r>
            <a:r>
              <a:rPr lang="en-US" sz="2900" dirty="0"/>
              <a:t> </a:t>
            </a:r>
            <a:r>
              <a:rPr lang="en-US" sz="2900" dirty="0" err="1"/>
              <a:t>colour</a:t>
            </a:r>
            <a:r>
              <a:rPr lang="en-US" sz="2900" dirty="0"/>
              <a:t> </a:t>
            </a:r>
            <a:r>
              <a:rPr lang="en-US" sz="2900" dirty="0" err="1" smtClean="0"/>
              <a:t>defence</a:t>
            </a:r>
            <a:r>
              <a:rPr lang="en-US" sz="2900" dirty="0" smtClean="0"/>
              <a:t> </a:t>
            </a:r>
            <a:r>
              <a:rPr lang="en-US" sz="2900" dirty="0" err="1"/>
              <a:t>favour</a:t>
            </a:r>
            <a:r>
              <a:rPr lang="en-US" sz="2900" dirty="0"/>
              <a:t> </a:t>
            </a:r>
            <a:r>
              <a:rPr lang="en-US" sz="2900" dirty="0" err="1"/>
              <a:t>labour</a:t>
            </a:r>
            <a:r>
              <a:rPr lang="en-US" sz="2900" dirty="0"/>
              <a:t> </a:t>
            </a:r>
            <a:r>
              <a:rPr lang="en-US" sz="2900" dirty="0" err="1"/>
              <a:t>programme</a:t>
            </a:r>
            <a:r>
              <a:rPr lang="en-US" sz="2900" dirty="0"/>
              <a:t> round </a:t>
            </a:r>
            <a:r>
              <a:rPr lang="en-US" sz="2900" dirty="0" smtClean="0"/>
              <a:t>towards </a:t>
            </a:r>
          </a:p>
          <a:p>
            <a:pPr marL="72000" indent="-457200">
              <a:spcBef>
                <a:spcPts val="600"/>
              </a:spcBef>
              <a:buNone/>
            </a:pPr>
            <a:r>
              <a:rPr lang="en-US" sz="2900" b="1" i="1" dirty="0" smtClean="0"/>
              <a:t>British lexical variants</a:t>
            </a:r>
            <a:r>
              <a:rPr lang="en-US" sz="2900" b="1" i="1" dirty="0"/>
              <a:t>: </a:t>
            </a:r>
            <a:r>
              <a:rPr lang="en-US" sz="2900" dirty="0" smtClean="0"/>
              <a:t>bloody pupils shop</a:t>
            </a:r>
          </a:p>
          <a:p>
            <a:pPr marL="72000" indent="-457200">
              <a:spcBef>
                <a:spcPts val="600"/>
              </a:spcBef>
              <a:buNone/>
            </a:pPr>
            <a:r>
              <a:rPr lang="en-US" sz="2900" b="1" i="1" dirty="0" smtClean="0"/>
              <a:t>Past tense verbs</a:t>
            </a:r>
            <a:r>
              <a:rPr lang="en-US" sz="2900" b="1" i="1" dirty="0"/>
              <a:t>: </a:t>
            </a:r>
            <a:r>
              <a:rPr lang="en-US" sz="2900" dirty="0"/>
              <a:t>got felt turned smiled </a:t>
            </a:r>
            <a:r>
              <a:rPr lang="en-US" sz="2900" dirty="0" smtClean="0"/>
              <a:t>sat looked </a:t>
            </a:r>
            <a:r>
              <a:rPr lang="en-US" sz="2900" dirty="0"/>
              <a:t>stood was said been seemed </a:t>
            </a:r>
            <a:r>
              <a:rPr lang="en-US" sz="2900" dirty="0" smtClean="0"/>
              <a:t>had went </a:t>
            </a:r>
            <a:r>
              <a:rPr lang="en-US" sz="2900" dirty="0"/>
              <a:t>were knew put thought </a:t>
            </a:r>
            <a:endParaRPr lang="en-US" sz="2900" dirty="0" smtClean="0"/>
          </a:p>
          <a:p>
            <a:pPr marL="72000" indent="-457200">
              <a:spcBef>
                <a:spcPts val="600"/>
              </a:spcBef>
              <a:buNone/>
            </a:pPr>
            <a:r>
              <a:rPr lang="en-US" sz="2900" b="1" i="1" dirty="0" smtClean="0"/>
              <a:t>Particles</a:t>
            </a:r>
            <a:r>
              <a:rPr lang="en-US" sz="2900" b="1" i="1" dirty="0"/>
              <a:t>: </a:t>
            </a:r>
            <a:r>
              <a:rPr lang="en-US" sz="2900" dirty="0" smtClean="0"/>
              <a:t>away back down off  </a:t>
            </a:r>
          </a:p>
          <a:p>
            <a:pPr marL="72000" indent="-457200">
              <a:spcBef>
                <a:spcPts val="600"/>
              </a:spcBef>
              <a:buNone/>
            </a:pPr>
            <a:r>
              <a:rPr lang="en-US" sz="2900" b="1" i="1" dirty="0" smtClean="0"/>
              <a:t>Local government</a:t>
            </a:r>
            <a:r>
              <a:rPr lang="en-US" sz="2900" b="1" i="1" dirty="0"/>
              <a:t>: </a:t>
            </a:r>
            <a:r>
              <a:rPr lang="en-US" sz="2900" dirty="0" smtClean="0"/>
              <a:t>council firm hospital local</a:t>
            </a:r>
            <a:r>
              <a:rPr lang="en-US" sz="2900" dirty="0"/>
              <a:t> </a:t>
            </a:r>
            <a:r>
              <a:rPr lang="en-US" sz="2900" dirty="0" smtClean="0"/>
              <a:t>industrial </a:t>
            </a:r>
            <a:r>
              <a:rPr lang="en-US" sz="2900" dirty="0"/>
              <a:t>police social speaker </a:t>
            </a:r>
            <a:endParaRPr lang="en-US" sz="2900" dirty="0" smtClean="0"/>
          </a:p>
          <a:p>
            <a:pPr marL="72000" indent="-457200">
              <a:spcBef>
                <a:spcPts val="600"/>
              </a:spcBef>
              <a:buNone/>
            </a:pPr>
            <a:r>
              <a:rPr lang="en-US" sz="2900" b="1" i="1" dirty="0" smtClean="0"/>
              <a:t>Household nouns</a:t>
            </a:r>
            <a:r>
              <a:rPr lang="en-US" sz="2900" b="1" i="1" dirty="0"/>
              <a:t>: </a:t>
            </a:r>
            <a:r>
              <a:rPr lang="en-US" sz="2900" dirty="0" smtClean="0"/>
              <a:t>bed car door eyes face garden </a:t>
            </a:r>
            <a:r>
              <a:rPr lang="en-US" sz="2900" dirty="0"/>
              <a:t>girl hair house kitchen mother </a:t>
            </a:r>
            <a:r>
              <a:rPr lang="en-US" sz="2900" dirty="0" smtClean="0"/>
              <a:t>room tea </a:t>
            </a:r>
          </a:p>
          <a:p>
            <a:pPr marL="72000" indent="-457200">
              <a:spcBef>
                <a:spcPts val="600"/>
              </a:spcBef>
              <a:buNone/>
            </a:pPr>
            <a:r>
              <a:rPr lang="en-US" sz="2900" b="1" i="1" dirty="0" smtClean="0"/>
              <a:t>Informal</a:t>
            </a:r>
            <a:r>
              <a:rPr lang="en-US" sz="2900" b="1" i="1" dirty="0"/>
              <a:t>: </a:t>
            </a:r>
            <a:r>
              <a:rPr lang="en-US" sz="2900" dirty="0" smtClean="0"/>
              <a:t>alright mean quite perhaps sort yeah</a:t>
            </a:r>
            <a:r>
              <a:rPr lang="en-US" sz="2900" dirty="0"/>
              <a:t> </a:t>
            </a:r>
            <a:r>
              <a:rPr lang="en-US" sz="2900" dirty="0" smtClean="0"/>
              <a:t>yes</a:t>
            </a:r>
          </a:p>
          <a:p>
            <a:pPr marL="72000" indent="-457200">
              <a:spcBef>
                <a:spcPts val="600"/>
              </a:spcBef>
              <a:buNone/>
            </a:pPr>
            <a:r>
              <a:rPr lang="en-US" sz="2900" b="1" i="1" dirty="0" smtClean="0"/>
              <a:t>Language change</a:t>
            </a:r>
            <a:r>
              <a:rPr lang="en-US" sz="2900" b="1" i="1" dirty="0"/>
              <a:t>: </a:t>
            </a:r>
            <a:r>
              <a:rPr lang="en-US" sz="2900" dirty="0"/>
              <a:t>chairman </a:t>
            </a:r>
            <a:endParaRPr lang="en-US" sz="2900" dirty="0" smtClean="0"/>
          </a:p>
          <a:p>
            <a:pPr marL="72000" indent="-457200">
              <a:spcBef>
                <a:spcPts val="600"/>
              </a:spcBef>
              <a:buNone/>
            </a:pPr>
            <a:r>
              <a:rPr lang="en-US" sz="2900" b="1" i="1" dirty="0" smtClean="0"/>
              <a:t>Other</a:t>
            </a:r>
            <a:r>
              <a:rPr lang="en-US" sz="2900" b="1" i="1" dirty="0"/>
              <a:t>:</a:t>
            </a:r>
            <a:r>
              <a:rPr lang="en-US" sz="2900" dirty="0"/>
              <a:t> although club considerable could </a:t>
            </a:r>
            <a:r>
              <a:rPr lang="en-US" sz="2900" dirty="0" smtClean="0"/>
              <a:t>head know </a:t>
            </a:r>
            <a:r>
              <a:rPr lang="en-US" sz="2900" dirty="0"/>
              <a:t>main manager night there studio </a:t>
            </a:r>
            <a:r>
              <a:rPr lang="en-US" sz="2900" dirty="0" smtClean="0"/>
              <a:t>yesterday</a:t>
            </a:r>
            <a:endParaRPr lang="en-US" sz="2900" dirty="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33</a:t>
            </a:fld>
            <a:endParaRPr lang="en-US"/>
          </a:p>
        </p:txBody>
      </p:sp>
    </p:spTree>
    <p:extLst>
      <p:ext uri="{BB962C8B-B14F-4D97-AF65-F5344CB8AC3E}">
        <p14:creationId xmlns:p14="http://schemas.microsoft.com/office/powerpoint/2010/main" val="4082961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Contrasts in both </a:t>
            </a:r>
            <a:r>
              <a:rPr lang="en-US" dirty="0" err="1" smtClean="0"/>
              <a:t>Cz</a:t>
            </a:r>
            <a:r>
              <a:rPr lang="en-US" dirty="0" smtClean="0"/>
              <a:t> and En</a:t>
            </a:r>
            <a:endParaRPr lang="en-US" dirty="0"/>
          </a:p>
        </p:txBody>
      </p:sp>
      <p:sp>
        <p:nvSpPr>
          <p:cNvPr id="3" name="Content Placeholder 2"/>
          <p:cNvSpPr>
            <a:spLocks noGrp="1"/>
          </p:cNvSpPr>
          <p:nvPr>
            <p:ph sz="half" idx="1"/>
          </p:nvPr>
        </p:nvSpPr>
        <p:spPr/>
        <p:txBody>
          <a:bodyPr/>
          <a:lstStyle/>
          <a:p>
            <a:pPr marL="0" indent="0">
              <a:buNone/>
            </a:pPr>
            <a:r>
              <a:rPr lang="en-US" sz="2800" dirty="0" smtClean="0">
                <a:solidFill>
                  <a:schemeClr val="accent2">
                    <a:lumMod val="75000"/>
                    <a:lumOff val="25000"/>
                  </a:schemeClr>
                </a:solidFill>
              </a:rPr>
              <a:t>Crawled</a:t>
            </a:r>
          </a:p>
          <a:p>
            <a:r>
              <a:rPr lang="en-US" dirty="0" smtClean="0"/>
              <a:t>1</a:t>
            </a:r>
            <a:r>
              <a:rPr lang="en-US" baseline="30000" dirty="0" smtClean="0"/>
              <a:t>st</a:t>
            </a:r>
            <a:r>
              <a:rPr lang="en-US" dirty="0" smtClean="0"/>
              <a:t> and 2</a:t>
            </a:r>
            <a:r>
              <a:rPr lang="en-US" baseline="30000" dirty="0" smtClean="0"/>
              <a:t>nd</a:t>
            </a:r>
            <a:r>
              <a:rPr lang="en-US" dirty="0" smtClean="0"/>
              <a:t> person forms</a:t>
            </a:r>
          </a:p>
          <a:p>
            <a:r>
              <a:rPr lang="en-US" dirty="0" smtClean="0"/>
              <a:t>Web </a:t>
            </a:r>
            <a:endParaRPr lang="en-US" dirty="0"/>
          </a:p>
        </p:txBody>
      </p:sp>
      <p:sp>
        <p:nvSpPr>
          <p:cNvPr id="4" name="Content Placeholder 3"/>
          <p:cNvSpPr>
            <a:spLocks noGrp="1"/>
          </p:cNvSpPr>
          <p:nvPr>
            <p:ph sz="half" idx="2"/>
          </p:nvPr>
        </p:nvSpPr>
        <p:spPr/>
        <p:txBody>
          <a:bodyPr/>
          <a:lstStyle/>
          <a:p>
            <a:pPr marL="0" indent="0">
              <a:buNone/>
            </a:pPr>
            <a:r>
              <a:rPr lang="en-US" sz="2800" dirty="0" smtClean="0">
                <a:solidFill>
                  <a:srgbClr val="C00202"/>
                </a:solidFill>
              </a:rPr>
              <a:t>Designed</a:t>
            </a:r>
          </a:p>
          <a:p>
            <a:r>
              <a:rPr lang="en-US" dirty="0" smtClean="0"/>
              <a:t>Time</a:t>
            </a:r>
          </a:p>
          <a:p>
            <a:r>
              <a:rPr lang="en-US" dirty="0" smtClean="0"/>
              <a:t>Numbers</a:t>
            </a:r>
          </a:p>
          <a:p>
            <a:r>
              <a:rPr lang="en-US" dirty="0" smtClean="0"/>
              <a:t>Past tenses</a:t>
            </a:r>
          </a:p>
          <a:p>
            <a:endParaRPr lang="en-US" dirty="0" smtClean="0"/>
          </a:p>
          <a:p>
            <a:endParaRPr lang="en-US" dirty="0"/>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34</a:t>
            </a:fld>
            <a:endParaRPr lang="en-US"/>
          </a:p>
        </p:txBody>
      </p:sp>
    </p:spTree>
    <p:extLst>
      <p:ext uri="{BB962C8B-B14F-4D97-AF65-F5344CB8AC3E}">
        <p14:creationId xmlns:p14="http://schemas.microsoft.com/office/powerpoint/2010/main" val="18329533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657027" cy="1143000"/>
          </a:xfrm>
        </p:spPr>
        <p:txBody>
          <a:bodyPr/>
          <a:lstStyle/>
          <a:p>
            <a:r>
              <a:rPr lang="en-US" sz="3200" dirty="0" err="1" smtClean="0"/>
              <a:t>EnTenTen</a:t>
            </a:r>
            <a:r>
              <a:rPr lang="en-US" sz="3200" dirty="0" smtClean="0"/>
              <a:t> vs. </a:t>
            </a:r>
            <a:r>
              <a:rPr lang="en-US" sz="3200" dirty="0" err="1" smtClean="0"/>
              <a:t>UKWaC</a:t>
            </a:r>
            <a:r>
              <a:rPr lang="en-US" sz="3200" dirty="0" smtClean="0"/>
              <a:t> </a:t>
            </a:r>
            <a:r>
              <a:rPr lang="en-US" sz="3200" i="1" dirty="0" smtClean="0"/>
              <a:t>and </a:t>
            </a:r>
            <a:r>
              <a:rPr lang="en-US" sz="3200" dirty="0" smtClean="0"/>
              <a:t>BNC</a:t>
            </a:r>
            <a:endParaRPr lang="en-US" sz="3200" dirty="0"/>
          </a:p>
        </p:txBody>
      </p:sp>
      <p:sp>
        <p:nvSpPr>
          <p:cNvPr id="3" name="Content Placeholder 2"/>
          <p:cNvSpPr>
            <a:spLocks noGrp="1"/>
          </p:cNvSpPr>
          <p:nvPr>
            <p:ph idx="1"/>
          </p:nvPr>
        </p:nvSpPr>
        <p:spPr/>
        <p:txBody>
          <a:bodyPr>
            <a:normAutofit/>
          </a:bodyPr>
          <a:lstStyle/>
          <a:p>
            <a:pPr>
              <a:lnSpc>
                <a:spcPct val="70000"/>
              </a:lnSpc>
            </a:pPr>
            <a:r>
              <a:rPr lang="en-US" sz="1900" dirty="0" smtClean="0"/>
              <a:t>(American)</a:t>
            </a:r>
          </a:p>
          <a:p>
            <a:pPr>
              <a:lnSpc>
                <a:spcPct val="70000"/>
              </a:lnSpc>
            </a:pPr>
            <a:r>
              <a:rPr lang="en-US" sz="1900" dirty="0" smtClean="0"/>
              <a:t>Bible</a:t>
            </a:r>
          </a:p>
          <a:p>
            <a:pPr>
              <a:lnSpc>
                <a:spcPct val="70000"/>
              </a:lnSpc>
            </a:pPr>
            <a:r>
              <a:rPr lang="en-US" sz="1900" dirty="0" smtClean="0"/>
              <a:t>Politics/election</a:t>
            </a:r>
          </a:p>
          <a:p>
            <a:pPr>
              <a:lnSpc>
                <a:spcPct val="70000"/>
              </a:lnSpc>
            </a:pPr>
            <a:r>
              <a:rPr lang="en-US" sz="1900" dirty="0" smtClean="0"/>
              <a:t>University</a:t>
            </a:r>
          </a:p>
          <a:p>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35</a:t>
            </a:fld>
            <a:endParaRPr lang="en-US"/>
          </a:p>
        </p:txBody>
      </p:sp>
    </p:spTree>
    <p:extLst>
      <p:ext uri="{BB962C8B-B14F-4D97-AF65-F5344CB8AC3E}">
        <p14:creationId xmlns:p14="http://schemas.microsoft.com/office/powerpoint/2010/main" val="35986811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657027" cy="1143000"/>
          </a:xfrm>
        </p:spPr>
        <p:txBody>
          <a:bodyPr/>
          <a:lstStyle/>
          <a:p>
            <a:r>
              <a:rPr lang="en-US" sz="3200" dirty="0" err="1" smtClean="0"/>
              <a:t>EnTenTen</a:t>
            </a:r>
            <a:r>
              <a:rPr lang="en-US" sz="3200" dirty="0" smtClean="0"/>
              <a:t> vs. </a:t>
            </a:r>
            <a:r>
              <a:rPr lang="en-US" sz="3200" dirty="0" err="1" smtClean="0"/>
              <a:t>UKWaC</a:t>
            </a:r>
            <a:r>
              <a:rPr lang="en-US" sz="3200" dirty="0" smtClean="0"/>
              <a:t> </a:t>
            </a:r>
            <a:r>
              <a:rPr lang="en-US" sz="3200" i="1" dirty="0" smtClean="0"/>
              <a:t>and </a:t>
            </a:r>
            <a:r>
              <a:rPr lang="en-US" sz="3200" dirty="0" smtClean="0"/>
              <a:t>BNC</a:t>
            </a:r>
            <a:endParaRPr lang="en-US" sz="3200" dirty="0"/>
          </a:p>
        </p:txBody>
      </p:sp>
      <p:sp>
        <p:nvSpPr>
          <p:cNvPr id="3" name="Content Placeholder 2"/>
          <p:cNvSpPr>
            <a:spLocks noGrp="1"/>
          </p:cNvSpPr>
          <p:nvPr>
            <p:ph idx="1"/>
          </p:nvPr>
        </p:nvSpPr>
        <p:spPr/>
        <p:txBody>
          <a:bodyPr>
            <a:normAutofit fontScale="92500" lnSpcReduction="10000"/>
          </a:bodyPr>
          <a:lstStyle/>
          <a:p>
            <a:pPr>
              <a:lnSpc>
                <a:spcPct val="70000"/>
              </a:lnSpc>
            </a:pPr>
            <a:r>
              <a:rPr lang="en-US" dirty="0" smtClean="0"/>
              <a:t>(American)</a:t>
            </a:r>
          </a:p>
          <a:p>
            <a:pPr>
              <a:lnSpc>
                <a:spcPct val="70000"/>
              </a:lnSpc>
            </a:pPr>
            <a:r>
              <a:rPr lang="en-US" dirty="0" smtClean="0"/>
              <a:t>Bible</a:t>
            </a:r>
          </a:p>
          <a:p>
            <a:pPr>
              <a:lnSpc>
                <a:spcPct val="70000"/>
              </a:lnSpc>
            </a:pPr>
            <a:r>
              <a:rPr lang="en-US" dirty="0" smtClean="0"/>
              <a:t>Politics/election</a:t>
            </a:r>
          </a:p>
          <a:p>
            <a:pPr>
              <a:lnSpc>
                <a:spcPct val="70000"/>
              </a:lnSpc>
            </a:pPr>
            <a:r>
              <a:rPr lang="en-US" dirty="0" smtClean="0"/>
              <a:t>University</a:t>
            </a:r>
          </a:p>
          <a:p>
            <a:pPr>
              <a:lnSpc>
                <a:spcPct val="70000"/>
              </a:lnSpc>
            </a:pPr>
            <a:endParaRPr lang="en-US" dirty="0"/>
          </a:p>
          <a:p>
            <a:pPr marL="0" indent="0">
              <a:lnSpc>
                <a:spcPct val="70000"/>
              </a:lnSpc>
              <a:buNone/>
            </a:pPr>
            <a:r>
              <a:rPr lang="en-US" dirty="0" smtClean="0"/>
              <a:t>Compare A and B</a:t>
            </a:r>
          </a:p>
          <a:p>
            <a:pPr>
              <a:lnSpc>
                <a:spcPct val="70000"/>
              </a:lnSpc>
            </a:pPr>
            <a:r>
              <a:rPr lang="en-US" dirty="0"/>
              <a:t>	</a:t>
            </a:r>
            <a:r>
              <a:rPr lang="en-US" dirty="0" smtClean="0"/>
              <a:t>is it a bias of A, or of B?</a:t>
            </a:r>
          </a:p>
          <a:p>
            <a:pPr marL="0" indent="0">
              <a:lnSpc>
                <a:spcPct val="70000"/>
              </a:lnSpc>
              <a:buNone/>
            </a:pPr>
            <a:r>
              <a:rPr lang="en-US" dirty="0" smtClean="0"/>
              <a:t>Compare, A, B and C</a:t>
            </a:r>
          </a:p>
          <a:p>
            <a:pPr>
              <a:lnSpc>
                <a:spcPct val="70000"/>
              </a:lnSpc>
            </a:pPr>
            <a:r>
              <a:rPr lang="en-US" dirty="0"/>
              <a:t>M</a:t>
            </a:r>
            <a:r>
              <a:rPr lang="en-US" dirty="0" smtClean="0"/>
              <a:t>ore vantage points, </a:t>
            </a:r>
            <a:r>
              <a:rPr lang="en-US" b="1" i="1" dirty="0" smtClean="0"/>
              <a:t>triangulation</a:t>
            </a:r>
            <a:endParaRPr lang="en-US" dirty="0" smtClean="0"/>
          </a:p>
          <a:p>
            <a:pPr>
              <a:lnSpc>
                <a:spcPct val="70000"/>
              </a:lnSpc>
            </a:pPr>
            <a:r>
              <a:rPr lang="en-US" dirty="0" smtClean="0"/>
              <a:t>Get to know your corpus better</a:t>
            </a:r>
          </a:p>
          <a:p>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36</a:t>
            </a:fld>
            <a:endParaRPr lang="en-US"/>
          </a:p>
        </p:txBody>
      </p:sp>
    </p:spTree>
    <p:extLst>
      <p:ext uri="{BB962C8B-B14F-4D97-AF65-F5344CB8AC3E}">
        <p14:creationId xmlns:p14="http://schemas.microsoft.com/office/powerpoint/2010/main" val="3171291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3" name="Content Placeholder 2"/>
          <p:cNvSpPr>
            <a:spLocks noGrp="1"/>
          </p:cNvSpPr>
          <p:nvPr>
            <p:ph idx="1"/>
          </p:nvPr>
        </p:nvSpPr>
        <p:spPr/>
        <p:txBody>
          <a:bodyPr/>
          <a:lstStyle/>
          <a:p>
            <a:r>
              <a:rPr lang="en-US" dirty="0" smtClean="0"/>
              <a:t>- but isn’t </a:t>
            </a:r>
            <a:r>
              <a:rPr lang="en-US" dirty="0" err="1" smtClean="0"/>
              <a:t>enTenTen</a:t>
            </a:r>
            <a:r>
              <a:rPr lang="en-US" dirty="0" smtClean="0"/>
              <a:t> more similar to </a:t>
            </a:r>
            <a:r>
              <a:rPr lang="en-US" dirty="0" err="1" smtClean="0"/>
              <a:t>UKWaC</a:t>
            </a:r>
            <a:r>
              <a:rPr lang="en-US" dirty="0" smtClean="0"/>
              <a:t> than BNC</a:t>
            </a:r>
          </a:p>
          <a:p>
            <a:r>
              <a:rPr lang="en-US" dirty="0" smtClean="0"/>
              <a:t>Talk so far: qualitative</a:t>
            </a:r>
          </a:p>
          <a:p>
            <a:r>
              <a:rPr lang="en-US" dirty="0" smtClean="0"/>
              <a:t>For this question: quantitative</a:t>
            </a:r>
          </a:p>
          <a:p>
            <a:pPr lvl="1"/>
            <a:r>
              <a:rPr lang="en-US" dirty="0" smtClean="0"/>
              <a:t>Distance between two corpora</a:t>
            </a:r>
          </a:p>
          <a:p>
            <a:r>
              <a:rPr lang="en-US" dirty="0" smtClean="0"/>
              <a:t>Kilgarriff 2001: Comparing Corpora</a:t>
            </a:r>
          </a:p>
          <a:p>
            <a:pPr lvl="1"/>
            <a:r>
              <a:rPr lang="en-US" dirty="0" smtClean="0"/>
              <a:t>Now implemented in Sketch Engine</a:t>
            </a:r>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37</a:t>
            </a:fld>
            <a:endParaRPr lang="en-US"/>
          </a:p>
        </p:txBody>
      </p:sp>
    </p:spTree>
    <p:extLst>
      <p:ext uri="{BB962C8B-B14F-4D97-AF65-F5344CB8AC3E}">
        <p14:creationId xmlns:p14="http://schemas.microsoft.com/office/powerpoint/2010/main" val="36257016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rcRect t="11418" b="11418"/>
          <a:stretch>
            <a:fillRect/>
          </a:stretch>
        </p:blipFill>
        <p:spPr>
          <a:xfrm>
            <a:off x="-5172907" y="0"/>
            <a:ext cx="16625836" cy="8019153"/>
          </a:xfrm>
        </p:spPr>
      </p:pic>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F0EFDA9B-B10D-9542-80DE-79878C28857F}" type="slidenum">
              <a:rPr lang="en-US" smtClean="0"/>
              <a:t>38</a:t>
            </a:fld>
            <a:endParaRPr lang="en-US"/>
          </a:p>
        </p:txBody>
      </p:sp>
    </p:spTree>
    <p:extLst>
      <p:ext uri="{BB962C8B-B14F-4D97-AF65-F5344CB8AC3E}">
        <p14:creationId xmlns:p14="http://schemas.microsoft.com/office/powerpoint/2010/main" val="12631782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199" y="2209800"/>
            <a:ext cx="6754907" cy="3916363"/>
          </a:xfrm>
        </p:spPr>
        <p:txBody>
          <a:bodyPr/>
          <a:lstStyle/>
          <a:p>
            <a:r>
              <a:rPr lang="en-US" dirty="0" smtClean="0"/>
              <a:t>Don’t do bad science</a:t>
            </a:r>
          </a:p>
          <a:p>
            <a:r>
              <a:rPr lang="en-US" dirty="0" smtClean="0"/>
              <a:t>Get to know your corpus</a:t>
            </a:r>
          </a:p>
          <a:p>
            <a:pPr lvl="1"/>
            <a:r>
              <a:rPr lang="en-US" dirty="0" smtClean="0"/>
              <a:t>Compare with others</a:t>
            </a:r>
          </a:p>
          <a:p>
            <a:pPr lvl="2"/>
            <a:r>
              <a:rPr lang="en-US" dirty="0" smtClean="0"/>
              <a:t>Qualitatively: keyword lists</a:t>
            </a:r>
          </a:p>
          <a:p>
            <a:pPr lvl="2"/>
            <a:r>
              <a:rPr lang="en-US" dirty="0" smtClean="0"/>
              <a:t>Quantitatively: distances</a:t>
            </a:r>
          </a:p>
          <a:p>
            <a:r>
              <a:rPr lang="en-US" dirty="0" smtClean="0"/>
              <a:t>No excuses</a:t>
            </a:r>
          </a:p>
          <a:p>
            <a:pPr lvl="1"/>
            <a:r>
              <a:rPr lang="en-US" dirty="0" smtClean="0"/>
              <a:t>The Sketch Engine does all the technical work for you</a:t>
            </a:r>
          </a:p>
          <a:p>
            <a:r>
              <a:rPr lang="en-US" dirty="0" smtClean="0"/>
              <a:t>The joy of research </a:t>
            </a:r>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39</a:t>
            </a:fld>
            <a:endParaRPr lang="en-US"/>
          </a:p>
        </p:txBody>
      </p:sp>
    </p:spTree>
    <p:extLst>
      <p:ext uri="{BB962C8B-B14F-4D97-AF65-F5344CB8AC3E}">
        <p14:creationId xmlns:p14="http://schemas.microsoft.com/office/powerpoint/2010/main" val="340074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linguistics</a:t>
            </a:r>
            <a:endParaRPr lang="en-US" dirty="0"/>
          </a:p>
        </p:txBody>
      </p:sp>
      <p:sp>
        <p:nvSpPr>
          <p:cNvPr id="3" name="Content Placeholder 2"/>
          <p:cNvSpPr>
            <a:spLocks noGrp="1"/>
          </p:cNvSpPr>
          <p:nvPr>
            <p:ph idx="1"/>
          </p:nvPr>
        </p:nvSpPr>
        <p:spPr/>
        <p:txBody>
          <a:bodyPr/>
          <a:lstStyle/>
          <a:p>
            <a:r>
              <a:rPr lang="en-US" dirty="0" smtClean="0"/>
              <a:t>Our corpus study shows X</a:t>
            </a:r>
          </a:p>
          <a:p>
            <a:pPr lvl="1"/>
            <a:r>
              <a:rPr lang="en-US" dirty="0" smtClean="0"/>
              <a:t>But what was in the corpus?</a:t>
            </a:r>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4</a:t>
            </a:fld>
            <a:endParaRPr lang="en-US"/>
          </a:p>
        </p:txBody>
      </p:sp>
    </p:spTree>
    <p:extLst>
      <p:ext uri="{BB962C8B-B14F-4D97-AF65-F5344CB8AC3E}">
        <p14:creationId xmlns:p14="http://schemas.microsoft.com/office/powerpoint/2010/main" val="5294581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399"/>
            <a:ext cx="7693771" cy="3929583"/>
          </a:xfrm>
        </p:spPr>
        <p:txBody>
          <a:bodyPr/>
          <a:lstStyle/>
          <a:p>
            <a:pPr algn="ctr"/>
            <a:r>
              <a:rPr lang="en-US" dirty="0" smtClean="0"/>
              <a:t>Thank you</a:t>
            </a:r>
            <a:br>
              <a:rPr lang="en-US" dirty="0" smtClean="0"/>
            </a:br>
            <a:r>
              <a:rPr lang="en-US" dirty="0"/>
              <a:t/>
            </a:r>
            <a:br>
              <a:rPr lang="en-US" dirty="0"/>
            </a:br>
            <a:r>
              <a:rPr lang="en-US" dirty="0" smtClean="0"/>
              <a:t>http://</a:t>
            </a:r>
            <a:r>
              <a:rPr lang="en-US" dirty="0" err="1" smtClean="0"/>
              <a:t>www.sketchengine.co.uk</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40</a:t>
            </a:fld>
            <a:endParaRPr lang="en-US"/>
          </a:p>
        </p:txBody>
      </p:sp>
    </p:spTree>
    <p:extLst>
      <p:ext uri="{BB962C8B-B14F-4D97-AF65-F5344CB8AC3E}">
        <p14:creationId xmlns:p14="http://schemas.microsoft.com/office/powerpoint/2010/main" val="8466556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linguistics</a:t>
            </a:r>
            <a:endParaRPr lang="en-US" dirty="0"/>
          </a:p>
        </p:txBody>
      </p:sp>
      <p:sp>
        <p:nvSpPr>
          <p:cNvPr id="3" name="Content Placeholder 2"/>
          <p:cNvSpPr>
            <a:spLocks noGrp="1"/>
          </p:cNvSpPr>
          <p:nvPr>
            <p:ph idx="1"/>
          </p:nvPr>
        </p:nvSpPr>
        <p:spPr/>
        <p:txBody>
          <a:bodyPr/>
          <a:lstStyle/>
          <a:p>
            <a:r>
              <a:rPr lang="en-US" dirty="0" smtClean="0"/>
              <a:t>Our corpus study shows X</a:t>
            </a:r>
          </a:p>
          <a:p>
            <a:pPr lvl="1"/>
            <a:r>
              <a:rPr lang="en-US" dirty="0" smtClean="0"/>
              <a:t>But what was in the corpus?</a:t>
            </a:r>
          </a:p>
          <a:p>
            <a:pPr lvl="1"/>
            <a:r>
              <a:rPr lang="en-US" sz="3200" dirty="0" smtClean="0"/>
              <a:t>Moral: </a:t>
            </a:r>
          </a:p>
          <a:p>
            <a:pPr lvl="2"/>
            <a:r>
              <a:rPr lang="en-US" sz="3200" dirty="0" smtClean="0"/>
              <a:t>Get to know your corpus</a:t>
            </a:r>
            <a:endParaRPr lang="en-US" sz="3200"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5</a:t>
            </a:fld>
            <a:endParaRPr lang="en-US"/>
          </a:p>
        </p:txBody>
      </p:sp>
    </p:spTree>
    <p:extLst>
      <p:ext uri="{BB962C8B-B14F-4D97-AF65-F5344CB8AC3E}">
        <p14:creationId xmlns:p14="http://schemas.microsoft.com/office/powerpoint/2010/main" val="3352714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Read it?</a:t>
            </a:r>
          </a:p>
          <a:p>
            <a:r>
              <a:rPr lang="en-US" dirty="0" smtClean="0"/>
              <a:t>Too big to read</a:t>
            </a:r>
          </a:p>
          <a:p>
            <a:r>
              <a:rPr lang="en-US" dirty="0" smtClean="0"/>
              <a:t>Not designed to be read</a:t>
            </a:r>
            <a:endParaRPr lang="en-US" dirty="0"/>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6</a:t>
            </a:fld>
            <a:endParaRPr lang="en-US"/>
          </a:p>
        </p:txBody>
      </p:sp>
    </p:spTree>
    <p:extLst>
      <p:ext uri="{BB962C8B-B14F-4D97-AF65-F5344CB8AC3E}">
        <p14:creationId xmlns:p14="http://schemas.microsoft.com/office/powerpoint/2010/main" val="26276713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Compare it with other(s)</a:t>
            </a:r>
          </a:p>
          <a:p>
            <a:r>
              <a:rPr lang="en-US" dirty="0" smtClean="0"/>
              <a:t>Keyword lists</a:t>
            </a:r>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7</a:t>
            </a:fld>
            <a:endParaRPr lang="en-US"/>
          </a:p>
        </p:txBody>
      </p:sp>
    </p:spTree>
    <p:extLst>
      <p:ext uri="{BB962C8B-B14F-4D97-AF65-F5344CB8AC3E}">
        <p14:creationId xmlns:p14="http://schemas.microsoft.com/office/powerpoint/2010/main" val="4025465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UKWaC</a:t>
            </a:r>
            <a:r>
              <a:rPr lang="en-US" dirty="0" smtClean="0"/>
              <a:t> 	vs. enTenTen12</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GB" smtClean="0"/>
              <a:t>Oct 2012 </a:t>
            </a:r>
            <a:endParaRPr lang="en-US"/>
          </a:p>
        </p:txBody>
      </p:sp>
      <p:sp>
        <p:nvSpPr>
          <p:cNvPr id="5" name="Footer Placeholder 4"/>
          <p:cNvSpPr>
            <a:spLocks noGrp="1"/>
          </p:cNvSpPr>
          <p:nvPr>
            <p:ph type="ftr" sz="quarter" idx="11"/>
          </p:nvPr>
        </p:nvSpPr>
        <p:spPr/>
        <p:txBody>
          <a:bodyPr/>
          <a:lstStyle/>
          <a:p>
            <a:r>
              <a:rPr lang="en-US" smtClean="0"/>
              <a:t>Kilgarriff: Getting to Know ...</a:t>
            </a:r>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8</a:t>
            </a:fld>
            <a:endParaRPr lang="en-US"/>
          </a:p>
        </p:txBody>
      </p:sp>
    </p:spTree>
    <p:extLst>
      <p:ext uri="{BB962C8B-B14F-4D97-AF65-F5344CB8AC3E}">
        <p14:creationId xmlns:p14="http://schemas.microsoft.com/office/powerpoint/2010/main" val="2588644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934"/>
            <a:ext cx="7391401" cy="762000"/>
          </a:xfrm>
        </p:spPr>
        <p:txBody>
          <a:bodyPr/>
          <a:lstStyle/>
          <a:p>
            <a:r>
              <a:rPr lang="en-US" dirty="0" err="1" smtClean="0"/>
              <a:t>enTenTen</a:t>
            </a:r>
            <a:r>
              <a:rPr lang="en-US" dirty="0" smtClean="0"/>
              <a:t>        vs.   </a:t>
            </a:r>
            <a:r>
              <a:rPr lang="en-US" dirty="0" err="1" smtClean="0"/>
              <a:t>UKWaC</a:t>
            </a:r>
            <a:r>
              <a:rPr lang="en-US" dirty="0" smtClean="0"/>
              <a:t> </a:t>
            </a:r>
            <a:endParaRPr lang="en-US" dirty="0"/>
          </a:p>
        </p:txBody>
      </p:sp>
      <p:sp>
        <p:nvSpPr>
          <p:cNvPr id="3" name="Content Placeholder 2"/>
          <p:cNvSpPr>
            <a:spLocks noGrp="1"/>
          </p:cNvSpPr>
          <p:nvPr>
            <p:ph sz="half" idx="1"/>
          </p:nvPr>
        </p:nvSpPr>
        <p:spPr>
          <a:xfrm>
            <a:off x="457200" y="1032934"/>
            <a:ext cx="3566160" cy="5093229"/>
          </a:xfrm>
        </p:spPr>
        <p:txBody>
          <a:bodyPr>
            <a:normAutofit fontScale="92500" lnSpcReduction="20000"/>
          </a:bodyPr>
          <a:lstStyle/>
          <a:p>
            <a:pPr marL="0" indent="0">
              <a:buNone/>
            </a:pPr>
            <a:r>
              <a:rPr lang="en-US" dirty="0"/>
              <a:t>accord actually amendment among bad because behavior believe bill blog </a:t>
            </a:r>
            <a:r>
              <a:rPr lang="en-US" dirty="0" err="1"/>
              <a:t>ca</a:t>
            </a:r>
            <a:r>
              <a:rPr lang="en-US" dirty="0"/>
              <a:t> center citizen color defense determine do dollar earth effort election even evil fact faculty favor favorite federal foreign forth guess guy he her him himself his honor human kid kill kind know labor law let liberal like man maybe me military movie my nation never nor not nothing official oh organization percent political post president pretty professor program realize recognize say shall she sin soul speak state suppose tell terrorist that thing think thou thy toward true truth unto upon violation vote voter war what while why woman yes</a:t>
            </a:r>
          </a:p>
        </p:txBody>
      </p:sp>
      <p:sp>
        <p:nvSpPr>
          <p:cNvPr id="4" name="Content Placeholder 3"/>
          <p:cNvSpPr>
            <a:spLocks noGrp="1"/>
          </p:cNvSpPr>
          <p:nvPr>
            <p:ph sz="half" idx="2"/>
          </p:nvPr>
        </p:nvSpPr>
        <p:spPr>
          <a:xfrm>
            <a:off x="3860800" y="1032934"/>
            <a:ext cx="3987800" cy="5093229"/>
          </a:xfrm>
        </p:spPr>
        <p:txBody>
          <a:bodyPr>
            <a:normAutofit fontScale="92500" lnSpcReduction="20000"/>
          </a:bodyPr>
          <a:lstStyle/>
          <a:p>
            <a:pPr marL="0" indent="0">
              <a:buNone/>
            </a:pPr>
            <a:r>
              <a:rPr lang="en-US" dirty="0"/>
              <a:t>accommodation achieve advice aim area assessment available band </a:t>
            </a:r>
            <a:r>
              <a:rPr lang="en-US" dirty="0" err="1"/>
              <a:t>behaviour</a:t>
            </a:r>
            <a:r>
              <a:rPr lang="en-US" dirty="0"/>
              <a:t> </a:t>
            </a:r>
            <a:r>
              <a:rPr lang="en-US" dirty="0" smtClean="0"/>
              <a:t>building </a:t>
            </a:r>
            <a:r>
              <a:rPr lang="en-US" dirty="0" err="1"/>
              <a:t>centre</a:t>
            </a:r>
            <a:r>
              <a:rPr lang="en-US" dirty="0"/>
              <a:t> charity click client club </a:t>
            </a:r>
            <a:r>
              <a:rPr lang="en-US" dirty="0" err="1"/>
              <a:t>colour</a:t>
            </a:r>
            <a:r>
              <a:rPr lang="en-US" dirty="0"/>
              <a:t> consultation contact council delivery </a:t>
            </a:r>
            <a:r>
              <a:rPr lang="en-US" dirty="0" smtClean="0"/>
              <a:t>detail </a:t>
            </a:r>
            <a:r>
              <a:rPr lang="en-US" dirty="0"/>
              <a:t>develop development disabled email enable enquiry ensure event excellent facility </a:t>
            </a:r>
            <a:r>
              <a:rPr lang="en-US" dirty="0" err="1"/>
              <a:t>favourite</a:t>
            </a:r>
            <a:r>
              <a:rPr lang="en-US" dirty="0"/>
              <a:t> full further garden guidance guide holiday improve information insurance join link local main manage management match mm </a:t>
            </a:r>
            <a:r>
              <a:rPr lang="en-US" dirty="0" err="1"/>
              <a:t>nd</a:t>
            </a:r>
            <a:r>
              <a:rPr lang="en-US" dirty="0"/>
              <a:t> offer opportunity </a:t>
            </a:r>
            <a:r>
              <a:rPr lang="en-US" dirty="0" err="1"/>
              <a:t>organisation</a:t>
            </a:r>
            <a:r>
              <a:rPr lang="en-US" dirty="0"/>
              <a:t> </a:t>
            </a:r>
            <a:r>
              <a:rPr lang="en-US" dirty="0" err="1" smtClean="0"/>
              <a:t>organise</a:t>
            </a:r>
            <a:r>
              <a:rPr lang="en-US" dirty="0" smtClean="0"/>
              <a:t> </a:t>
            </a:r>
            <a:r>
              <a:rPr lang="en-US" dirty="0"/>
              <a:t>page partnership please pm poker </a:t>
            </a:r>
            <a:r>
              <a:rPr lang="en-US" dirty="0" err="1"/>
              <a:t>pp</a:t>
            </a:r>
            <a:r>
              <a:rPr lang="en-US" dirty="0"/>
              <a:t> </a:t>
            </a:r>
            <a:r>
              <a:rPr lang="en-US" dirty="0" err="1"/>
              <a:t>programme</a:t>
            </a:r>
            <a:r>
              <a:rPr lang="en-US" dirty="0"/>
              <a:t> project pub pupil quality range </a:t>
            </a:r>
            <a:r>
              <a:rPr lang="en-US" dirty="0" err="1"/>
              <a:t>rd</a:t>
            </a:r>
            <a:r>
              <a:rPr lang="en-US" dirty="0"/>
              <a:t> </a:t>
            </a:r>
            <a:r>
              <a:rPr lang="en-US" dirty="0" err="1"/>
              <a:t>realise</a:t>
            </a:r>
            <a:r>
              <a:rPr lang="en-US" dirty="0"/>
              <a:t> </a:t>
            </a:r>
            <a:r>
              <a:rPr lang="en-US" dirty="0" err="1"/>
              <a:t>recognise</a:t>
            </a:r>
            <a:r>
              <a:rPr lang="en-US" dirty="0"/>
              <a:t> road route scheme sector service shop site skill specialist </a:t>
            </a:r>
            <a:r>
              <a:rPr lang="en-US" dirty="0" err="1"/>
              <a:t>st</a:t>
            </a:r>
            <a:r>
              <a:rPr lang="en-US" dirty="0"/>
              <a:t> staff stage suitable telephone </a:t>
            </a:r>
            <a:r>
              <a:rPr lang="en-US" dirty="0" err="1"/>
              <a:t>th</a:t>
            </a:r>
            <a:r>
              <a:rPr lang="en-US" dirty="0"/>
              <a:t> top tour training transport </a:t>
            </a:r>
            <a:r>
              <a:rPr lang="en-US" dirty="0" err="1"/>
              <a:t>uk</a:t>
            </a:r>
            <a:r>
              <a:rPr lang="en-US" dirty="0"/>
              <a:t> undertake venue village visit visitor website welcome whilst wide workshop www</a:t>
            </a:r>
          </a:p>
        </p:txBody>
      </p:sp>
      <p:sp>
        <p:nvSpPr>
          <p:cNvPr id="5" name="Date Placeholder 4"/>
          <p:cNvSpPr>
            <a:spLocks noGrp="1"/>
          </p:cNvSpPr>
          <p:nvPr>
            <p:ph type="dt" sz="half" idx="10"/>
          </p:nvPr>
        </p:nvSpPr>
        <p:spPr/>
        <p:txBody>
          <a:bodyPr/>
          <a:lstStyle/>
          <a:p>
            <a:r>
              <a:rPr lang="en-GB" smtClean="0"/>
              <a:t>Oct 2012 </a:t>
            </a:r>
            <a:endParaRPr lang="en-US"/>
          </a:p>
        </p:txBody>
      </p:sp>
      <p:sp>
        <p:nvSpPr>
          <p:cNvPr id="6" name="Footer Placeholder 5"/>
          <p:cNvSpPr>
            <a:spLocks noGrp="1"/>
          </p:cNvSpPr>
          <p:nvPr>
            <p:ph type="ftr" sz="quarter" idx="11"/>
          </p:nvPr>
        </p:nvSpPr>
        <p:spPr/>
        <p:txBody>
          <a:bodyPr/>
          <a:lstStyle/>
          <a:p>
            <a:r>
              <a:rPr lang="en-US" smtClean="0"/>
              <a:t>Kilgarriff: Getting to Know ...</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9</a:t>
            </a:fld>
            <a:endParaRPr lang="en-US"/>
          </a:p>
        </p:txBody>
      </p:sp>
    </p:spTree>
    <p:extLst>
      <p:ext uri="{BB962C8B-B14F-4D97-AF65-F5344CB8AC3E}">
        <p14:creationId xmlns:p14="http://schemas.microsoft.com/office/powerpoint/2010/main" val="41322875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2621</TotalTime>
  <Words>2498</Words>
  <Application>Microsoft Macintosh PowerPoint</Application>
  <PresentationFormat>On-screen Show (4:3)</PresentationFormat>
  <Paragraphs>523</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Plaza</vt:lpstr>
      <vt:lpstr>Getting to know your corpus</vt:lpstr>
      <vt:lpstr>Bad Science</vt:lpstr>
      <vt:lpstr>Bad Science</vt:lpstr>
      <vt:lpstr>Bad linguistics</vt:lpstr>
      <vt:lpstr>Bad linguistics</vt:lpstr>
      <vt:lpstr>How?</vt:lpstr>
      <vt:lpstr>How?</vt:lpstr>
      <vt:lpstr>UKWaC  vs. enTenTen12</vt:lpstr>
      <vt:lpstr>enTenTen        vs.   UKWaC </vt:lpstr>
      <vt:lpstr>enTenTen        vs.   UKWaC</vt:lpstr>
      <vt:lpstr>enTenTen        vs.   UKWaC</vt:lpstr>
      <vt:lpstr>enTenTen        vs.   UKWaC</vt:lpstr>
      <vt:lpstr>enTenTen        vs.   UKWaC</vt:lpstr>
      <vt:lpstr>Two cultures</vt:lpstr>
      <vt:lpstr>Judgements</vt:lpstr>
      <vt:lpstr>The maths </vt:lpstr>
      <vt:lpstr>Problem 1: You can’t divide by zero</vt:lpstr>
      <vt:lpstr>Problem 2: High ratios more common, less interesting for rarer words</vt:lpstr>
      <vt:lpstr>Solution</vt:lpstr>
      <vt:lpstr>PowerPoint Presentation</vt:lpstr>
      <vt:lpstr>Summary</vt:lpstr>
      <vt:lpstr>But what about</vt:lpstr>
      <vt:lpstr>Yes but</vt:lpstr>
      <vt:lpstr>Varying the parameter</vt:lpstr>
      <vt:lpstr>PowerPoint Presentation</vt:lpstr>
      <vt:lpstr>PowerPoint Presentation</vt:lpstr>
      <vt:lpstr>Parameters for keyword lists</vt:lpstr>
      <vt:lpstr>enTenTen        vs.   UKWaC</vt:lpstr>
      <vt:lpstr>Two interlocking questions</vt:lpstr>
      <vt:lpstr>Two interlocking questions</vt:lpstr>
      <vt:lpstr>Designed vs crawled</vt:lpstr>
      <vt:lpstr>PowerPoint Presentation</vt:lpstr>
      <vt:lpstr>PowerPoint Presentation</vt:lpstr>
      <vt:lpstr>Contrasts in both Cz and En</vt:lpstr>
      <vt:lpstr>EnTenTen vs. UKWaC and BNC</vt:lpstr>
      <vt:lpstr>EnTenTen vs. UKWaC and BNC</vt:lpstr>
      <vt:lpstr>Quantitative comparison</vt:lpstr>
      <vt:lpstr>PowerPoint Presentation</vt:lpstr>
      <vt:lpstr>Summary</vt:lpstr>
      <vt:lpstr>Thank you  http://www.sketchengine.co.uk</vt:lpstr>
    </vt:vector>
  </TitlesOfParts>
  <Company>Lexical Computing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your corpus</dc:title>
  <dc:creator>Adam Kilgarriff</dc:creator>
  <cp:lastModifiedBy>Adam Kilgarriff</cp:lastModifiedBy>
  <cp:revision>39</cp:revision>
  <dcterms:created xsi:type="dcterms:W3CDTF">2012-09-02T12:08:50Z</dcterms:created>
  <dcterms:modified xsi:type="dcterms:W3CDTF">2012-11-07T12:03:45Z</dcterms:modified>
</cp:coreProperties>
</file>