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6"/>
  </p:notesMasterIdLst>
  <p:sldIdLst>
    <p:sldId id="256" r:id="rId2"/>
    <p:sldId id="257" r:id="rId3"/>
    <p:sldId id="259" r:id="rId4"/>
    <p:sldId id="258" r:id="rId5"/>
    <p:sldId id="260" r:id="rId6"/>
    <p:sldId id="269" r:id="rId7"/>
    <p:sldId id="261" r:id="rId8"/>
    <p:sldId id="262" r:id="rId9"/>
    <p:sldId id="263" r:id="rId10"/>
    <p:sldId id="264" r:id="rId11"/>
    <p:sldId id="265" r:id="rId12"/>
    <p:sldId id="266" r:id="rId13"/>
    <p:sldId id="267" r:id="rId14"/>
    <p:sldId id="268" r:id="rId15"/>
    <p:sldId id="277" r:id="rId16"/>
    <p:sldId id="278" r:id="rId17"/>
    <p:sldId id="279" r:id="rId18"/>
    <p:sldId id="270" r:id="rId19"/>
    <p:sldId id="272" r:id="rId20"/>
    <p:sldId id="271" r:id="rId21"/>
    <p:sldId id="273" r:id="rId22"/>
    <p:sldId id="274" r:id="rId23"/>
    <p:sldId id="275" r:id="rId24"/>
    <p:sldId id="276"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8" d="100"/>
          <a:sy n="98" d="100"/>
        </p:scale>
        <p:origin x="-270"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337D77E-2C0D-4E67-B8FC-630608629A80}" type="datetimeFigureOut">
              <a:rPr lang="en-GB" smtClean="0"/>
              <a:pPr/>
              <a:t>19/07/2013</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3474BDE-2469-438A-9428-A69966B1A86E}" type="slidenum">
              <a:rPr lang="en-GB" smtClean="0"/>
              <a:pPr/>
              <a:t>‹#›</a:t>
            </a:fld>
            <a:endParaRPr lang="en-GB"/>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A3474BDE-2469-438A-9428-A69966B1A86E}" type="slidenum">
              <a:rPr lang="en-GB" smtClean="0"/>
              <a:pPr/>
              <a:t>1</a:t>
            </a:fld>
            <a:endParaRPr lang="en-GB"/>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A3474BDE-2469-438A-9428-A69966B1A86E}" type="slidenum">
              <a:rPr lang="en-GB" smtClean="0"/>
              <a:pPr/>
              <a:t>10</a:t>
            </a:fld>
            <a:endParaRPr lang="en-GB"/>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A3474BDE-2469-438A-9428-A69966B1A86E}" type="slidenum">
              <a:rPr lang="en-GB" smtClean="0"/>
              <a:pPr/>
              <a:t>11</a:t>
            </a:fld>
            <a:endParaRPr lang="en-GB"/>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A3474BDE-2469-438A-9428-A69966B1A86E}" type="slidenum">
              <a:rPr lang="en-GB" smtClean="0"/>
              <a:pPr/>
              <a:t>12</a:t>
            </a:fld>
            <a:endParaRPr lang="en-GB"/>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A3474BDE-2469-438A-9428-A69966B1A86E}" type="slidenum">
              <a:rPr lang="en-GB" smtClean="0"/>
              <a:pPr/>
              <a:t>13</a:t>
            </a:fld>
            <a:endParaRPr lang="en-GB"/>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A3474BDE-2469-438A-9428-A69966B1A86E}" type="slidenum">
              <a:rPr lang="en-GB" smtClean="0"/>
              <a:pPr/>
              <a:t>14</a:t>
            </a:fld>
            <a:endParaRPr lang="en-GB"/>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A3474BDE-2469-438A-9428-A69966B1A86E}" type="slidenum">
              <a:rPr lang="en-GB" smtClean="0"/>
              <a:pPr/>
              <a:t>15</a:t>
            </a:fld>
            <a:endParaRPr lang="en-GB"/>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A3474BDE-2469-438A-9428-A69966B1A86E}" type="slidenum">
              <a:rPr lang="en-GB" smtClean="0"/>
              <a:pPr/>
              <a:t>16</a:t>
            </a:fld>
            <a:endParaRPr lang="en-GB"/>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A3474BDE-2469-438A-9428-A69966B1A86E}" type="slidenum">
              <a:rPr lang="en-GB" smtClean="0"/>
              <a:pPr/>
              <a:t>17</a:t>
            </a:fld>
            <a:endParaRPr lang="en-GB"/>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A3474BDE-2469-438A-9428-A69966B1A86E}" type="slidenum">
              <a:rPr lang="en-GB" smtClean="0"/>
              <a:pPr/>
              <a:t>18</a:t>
            </a:fld>
            <a:endParaRPr lang="en-GB"/>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A3474BDE-2469-438A-9428-A69966B1A86E}" type="slidenum">
              <a:rPr lang="en-GB" smtClean="0"/>
              <a:pPr/>
              <a:t>19</a:t>
            </a:fld>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A3474BDE-2469-438A-9428-A69966B1A86E}" type="slidenum">
              <a:rPr lang="en-GB" smtClean="0"/>
              <a:pPr/>
              <a:t>2</a:t>
            </a:fld>
            <a:endParaRPr lang="en-GB"/>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A3474BDE-2469-438A-9428-A69966B1A86E}" type="slidenum">
              <a:rPr lang="en-GB" smtClean="0"/>
              <a:pPr/>
              <a:t>20</a:t>
            </a:fld>
            <a:endParaRPr lang="en-GB"/>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A3474BDE-2469-438A-9428-A69966B1A86E}" type="slidenum">
              <a:rPr lang="en-GB" smtClean="0"/>
              <a:pPr/>
              <a:t>21</a:t>
            </a:fld>
            <a:endParaRPr lang="en-GB"/>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A3474BDE-2469-438A-9428-A69966B1A86E}" type="slidenum">
              <a:rPr lang="en-GB" smtClean="0"/>
              <a:pPr/>
              <a:t>22</a:t>
            </a:fld>
            <a:endParaRPr lang="en-GB"/>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A3474BDE-2469-438A-9428-A69966B1A86E}" type="slidenum">
              <a:rPr lang="en-GB" smtClean="0"/>
              <a:pPr/>
              <a:t>23</a:t>
            </a:fld>
            <a:endParaRPr lang="en-GB"/>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A3474BDE-2469-438A-9428-A69966B1A86E}" type="slidenum">
              <a:rPr lang="en-GB" smtClean="0"/>
              <a:pPr/>
              <a:t>24</a:t>
            </a:fld>
            <a:endParaRPr lang="en-GB"/>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A3474BDE-2469-438A-9428-A69966B1A86E}" type="slidenum">
              <a:rPr lang="en-GB" smtClean="0"/>
              <a:pPr/>
              <a:t>3</a:t>
            </a:fld>
            <a:endParaRPr lang="en-GB"/>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A3474BDE-2469-438A-9428-A69966B1A86E}" type="slidenum">
              <a:rPr lang="en-GB" smtClean="0"/>
              <a:pPr/>
              <a:t>4</a:t>
            </a:fld>
            <a:endParaRPr lang="en-GB"/>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A3474BDE-2469-438A-9428-A69966B1A86E}" type="slidenum">
              <a:rPr lang="en-GB" smtClean="0"/>
              <a:pPr/>
              <a:t>5</a:t>
            </a:fld>
            <a:endParaRPr lang="en-GB"/>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A3474BDE-2469-438A-9428-A69966B1A86E}" type="slidenum">
              <a:rPr lang="en-GB" smtClean="0"/>
              <a:pPr/>
              <a:t>6</a:t>
            </a:fld>
            <a:endParaRPr lang="en-GB"/>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A3474BDE-2469-438A-9428-A69966B1A86E}" type="slidenum">
              <a:rPr lang="en-GB" smtClean="0"/>
              <a:pPr/>
              <a:t>7</a:t>
            </a:fld>
            <a:endParaRPr lang="en-GB"/>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A3474BDE-2469-438A-9428-A69966B1A86E}" type="slidenum">
              <a:rPr lang="en-GB" smtClean="0"/>
              <a:pPr/>
              <a:t>8</a:t>
            </a:fld>
            <a:endParaRPr lang="en-GB"/>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A3474BDE-2469-438A-9428-A69966B1A86E}" type="slidenum">
              <a:rPr lang="en-GB" smtClean="0"/>
              <a:pPr/>
              <a:t>9</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smtClean="0"/>
              <a:t>Click to edit Master title style</a:t>
            </a:r>
            <a:endParaRPr kumimoji="0"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fld id="{A3F3A2F4-4CBB-4FBE-B53A-FBBF332EAC04}" type="datetime1">
              <a:rPr lang="en-US" smtClean="0"/>
              <a:pPr/>
              <a:t>7/19/2013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12D0C9C-3183-47B1-82F2-6D9AFAC26188}" type="datetime1">
              <a:rPr lang="en-US" smtClean="0"/>
              <a:pPr/>
              <a:t>7/19/2013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Vertical Title 1"/>
          <p:cNvSpPr>
            <a:spLocks noGrp="1"/>
          </p:cNvSpPr>
          <p:nvPr>
            <p:ph type="title" orient="vert"/>
          </p:nvPr>
        </p:nvSpPr>
        <p:spPr>
          <a:xfrm>
            <a:off x="6781800" y="274640"/>
            <a:ext cx="19050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04800"/>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2175FAF-18E1-4DC7-86A9-EB78FFFAFA73}" type="datetime1">
              <a:rPr lang="en-US" smtClean="0"/>
              <a:pPr/>
              <a:t>7/19/2013</a:t>
            </a:fld>
            <a:endParaRPr lang="en-US"/>
          </a:p>
        </p:txBody>
      </p:sp>
      <p:sp>
        <p:nvSpPr>
          <p:cNvPr id="5" name="Footer Placeholder 4"/>
          <p:cNvSpPr>
            <a:spLocks noGrp="1"/>
          </p:cNvSpPr>
          <p:nvPr>
            <p:ph type="ftr" sz="quarter" idx="11"/>
          </p:nvPr>
        </p:nvSpPr>
        <p:spPr>
          <a:xfrm>
            <a:off x="2640597" y="6377459"/>
            <a:ext cx="3836404" cy="365125"/>
          </a:xfrm>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1F65194-ABA0-4F50-B7EA-05A82F827BF1}" type="datetime1">
              <a:rPr lang="en-US" smtClean="0"/>
              <a:pPr/>
              <a:t>7/19/2013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6C108568-7F2D-46EE-8A59-6CA2C18E01B2}" type="datetime1">
              <a:rPr lang="en-US" smtClean="0"/>
              <a:pPr/>
              <a:t>7/19/2013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6DC97BE9-032D-464E-B0AB-8D2A7B60085A}" type="datetime1">
              <a:rPr lang="en-US" smtClean="0"/>
              <a:pPr/>
              <a:t>7/19/2013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F0ECA090-6DB2-4C07-9EBD-4ACD57B59C15}" type="datetime1">
              <a:rPr lang="en-US" smtClean="0"/>
              <a:pPr/>
              <a:t>7/19/2013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2AE8E8C5-F923-4B05-B070-8F4FF163ED53}" type="datetime1">
              <a:rPr lang="en-US" smtClean="0"/>
              <a:pPr/>
              <a:t>7/19/2013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24D1C86-6725-46A2-BDDA-BCC716D4E211}" type="datetime1">
              <a:rPr lang="en-US" smtClean="0"/>
              <a:pPr/>
              <a:t>7/19/2013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smtClean="0"/>
              <a:t>Click to edit Master title style</a:t>
            </a:r>
            <a:endParaRPr kumimoji="0"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A3F8A916-7BEE-4601-A1E0-69792458FDF4}" type="datetime1">
              <a:rPr lang="en-US" smtClean="0"/>
              <a:pPr/>
              <a:t>7/19/2013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3E706ED4-8651-424A-9C57-FF5C33BC5021}" type="datetime1">
              <a:rPr lang="en-US" smtClean="0"/>
              <a:pPr/>
              <a:t>7/19/2013</a:t>
            </a:fld>
            <a:endParaRPr lang="en-US"/>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en-US"/>
          </a:p>
        </p:txBody>
      </p:sp>
      <p:sp>
        <p:nvSpPr>
          <p:cNvPr id="7" name="Slide Number Placeholder 6"/>
          <p:cNvSpPr>
            <a:spLocks noGrp="1"/>
          </p:cNvSpPr>
          <p:nvPr>
            <p:ph type="sldNum" sz="quarter" idx="12"/>
          </p:nvPr>
        </p:nvSpPr>
        <p:spPr>
          <a:xfrm>
            <a:off x="8339328" y="1170432"/>
            <a:ext cx="733864" cy="201168"/>
          </a:xfrm>
        </p:spPr>
        <p:txBody>
          <a:bodyPr/>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91D74CAA-52D9-43DE-A364-0DC40F8A0D21}" type="datetime1">
              <a:rPr lang="en-US" smtClean="0"/>
              <a:pPr/>
              <a:t>7/19/2013</a:t>
            </a:fld>
            <a:endParaRPr lang="en-US"/>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n-US"/>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8" Type="http://schemas.openxmlformats.org/officeDocument/2006/relationships/hyperlink" Target="https://beta.sketchengine.co.uk/bonito/run.cgi/view?corpname=preloaded/ententen_1;usesubcorp=;q=q%5blc==%22tweeting%22%5d" TargetMode="External"/><Relationship Id="rId13" Type="http://schemas.openxmlformats.org/officeDocument/2006/relationships/hyperlink" Target="https://beta.sketchengine.co.uk/bonito/run.cgi/view?corpname=preloaded/ententen12_1;usesubcorp=;q=q%5blc==%22straighteners%22%5d" TargetMode="External"/><Relationship Id="rId18" Type="http://schemas.openxmlformats.org/officeDocument/2006/relationships/hyperlink" Target="https://beta.sketchengine.co.uk/bonito/run.cgi/view?corpname=preloaded/ententen_1;usesubcorp=;q=q%5blc==%22twitter%22%5d" TargetMode="External"/><Relationship Id="rId3" Type="http://schemas.openxmlformats.org/officeDocument/2006/relationships/hyperlink" Target="https://beta.sketchengine.co.uk/bonito/run.cgi/view?corpname=preloaded/ententen12_1;usesubcorp=;q=q%5blc==%22tweeted%22%5d" TargetMode="External"/><Relationship Id="rId21" Type="http://schemas.openxmlformats.org/officeDocument/2006/relationships/hyperlink" Target="https://beta.sketchengine.co.uk/bonito/run.cgi/view?corpname=preloaded/ententen12_1;usesubcorp=;q=q%5blc==%22colorways%22%5d" TargetMode="External"/><Relationship Id="rId7" Type="http://schemas.openxmlformats.org/officeDocument/2006/relationships/hyperlink" Target="https://beta.sketchengine.co.uk/bonito/run.cgi/view?corpname=preloaded/ententen12_1;usesubcorp=;q=q%5blc==%22tweeting%22%5d" TargetMode="External"/><Relationship Id="rId12" Type="http://schemas.openxmlformats.org/officeDocument/2006/relationships/hyperlink" Target="https://beta.sketchengine.co.uk/bonito/run.cgi/view?corpname=preloaded/ententen_1;usesubcorp=;q=q%5blc==%22hemorrhoid%22%5d" TargetMode="External"/><Relationship Id="rId17" Type="http://schemas.openxmlformats.org/officeDocument/2006/relationships/hyperlink" Target="https://beta.sketchengine.co.uk/bonito/run.cgi/view?corpname=preloaded/ententen12_1;usesubcorp=;q=q%5blc==%22twitter%22%5d" TargetMode="External"/><Relationship Id="rId2" Type="http://schemas.openxmlformats.org/officeDocument/2006/relationships/notesSlide" Target="../notesSlides/notesSlide12.xml"/><Relationship Id="rId16" Type="http://schemas.openxmlformats.org/officeDocument/2006/relationships/hyperlink" Target="https://beta.sketchengine.co.uk/bonito/run.cgi/view?corpname=preloaded/ententen_1;usesubcorp=;q=q%5blc==%22courageousness%22%5d" TargetMode="External"/><Relationship Id="rId20" Type="http://schemas.openxmlformats.org/officeDocument/2006/relationships/hyperlink" Target="https://beta.sketchengine.co.uk/bonito/run.cgi/view?corpname=preloaded/ententen_1;usesubcorp=;q=q%5blc==%22straightener%22%5d" TargetMode="External"/><Relationship Id="rId1" Type="http://schemas.openxmlformats.org/officeDocument/2006/relationships/slideLayout" Target="../slideLayouts/slideLayout2.xml"/><Relationship Id="rId6" Type="http://schemas.openxmlformats.org/officeDocument/2006/relationships/hyperlink" Target="https://beta.sketchengine.co.uk/bonito/run.cgi/view?corpname=preloaded/ententen_1;usesubcorp=;q=q%5blc==%22jewelries%22%5d" TargetMode="External"/><Relationship Id="rId11" Type="http://schemas.openxmlformats.org/officeDocument/2006/relationships/hyperlink" Target="https://beta.sketchengine.co.uk/bonito/run.cgi/view?corpname=preloaded/ententen12_1;usesubcorp=;q=q%5blc==%22hemorrhoid%22%5d" TargetMode="External"/><Relationship Id="rId24" Type="http://schemas.openxmlformats.org/officeDocument/2006/relationships/hyperlink" Target="https://beta.sketchengine.co.uk/bonito/run.cgi/view?corpname=preloaded/ententen_1;usesubcorp=;q=q%5blc==%22anticlimaxes%22%5d" TargetMode="External"/><Relationship Id="rId5" Type="http://schemas.openxmlformats.org/officeDocument/2006/relationships/hyperlink" Target="https://beta.sketchengine.co.uk/bonito/run.cgi/view?corpname=preloaded/ententen12_1;usesubcorp=;q=q%5blc==%22jewelries%22%5d" TargetMode="External"/><Relationship Id="rId15" Type="http://schemas.openxmlformats.org/officeDocument/2006/relationships/hyperlink" Target="https://beta.sketchengine.co.uk/bonito/run.cgi/view?corpname=preloaded/ententen12_1;usesubcorp=;q=q%5blc==%22courageousness%22%5d" TargetMode="External"/><Relationship Id="rId23" Type="http://schemas.openxmlformats.org/officeDocument/2006/relationships/hyperlink" Target="https://beta.sketchengine.co.uk/bonito/run.cgi/view?corpname=preloaded/ententen12_1;usesubcorp=;q=q%5blc==%22anticlimaxes%22%5d" TargetMode="External"/><Relationship Id="rId10" Type="http://schemas.openxmlformats.org/officeDocument/2006/relationships/hyperlink" Target="https://beta.sketchengine.co.uk/bonito/run.cgi/view?corpname=preloaded/ententen_1;usesubcorp=;q=q%5blc==%22colorway%22%5d" TargetMode="External"/><Relationship Id="rId19" Type="http://schemas.openxmlformats.org/officeDocument/2006/relationships/hyperlink" Target="https://beta.sketchengine.co.uk/bonito/run.cgi/view?corpname=preloaded/ententen12_1;usesubcorp=;q=q%5blc==%22straightener%22%5d" TargetMode="External"/><Relationship Id="rId4" Type="http://schemas.openxmlformats.org/officeDocument/2006/relationships/hyperlink" Target="https://beta.sketchengine.co.uk/bonito/run.cgi/view?corpname=preloaded/ententen_1;usesubcorp=;q=q%5blc==%22tweeted%22%5d" TargetMode="External"/><Relationship Id="rId9" Type="http://schemas.openxmlformats.org/officeDocument/2006/relationships/hyperlink" Target="https://beta.sketchengine.co.uk/bonito/run.cgi/view?corpname=preloaded/ententen12_1;usesubcorp=;q=q%5blc==%22colorway%22%5d" TargetMode="External"/><Relationship Id="rId14" Type="http://schemas.openxmlformats.org/officeDocument/2006/relationships/hyperlink" Target="https://beta.sketchengine.co.uk/bonito/run.cgi/view?corpname=preloaded/ententen_1;usesubcorp=;q=q%5blc==%22straighteners%22%5d" TargetMode="External"/><Relationship Id="rId22" Type="http://schemas.openxmlformats.org/officeDocument/2006/relationships/hyperlink" Target="https://beta.sketchengine.co.uk/bonito/run.cgi/view?corpname=preloaded/ententen_1;usesubcorp=;q=q%5blc==%22colorways%22%5d" TargetMode="Externa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8" Type="http://schemas.openxmlformats.org/officeDocument/2006/relationships/hyperlink" Target="https://beta.sketchengine.co.uk/bonito/run.cgi/view?corpname=preloaded/ententen12_1;usesubcorp=;q=q%5Blc%3D%3D%22fuehrer%22%5D" TargetMode="External"/><Relationship Id="rId13" Type="http://schemas.openxmlformats.org/officeDocument/2006/relationships/hyperlink" Target="https://beta.sketchengine.co.uk/bonito/run.cgi/view?corpname=preloaded/ententen_1;usesubcorp=;q=q%5Blc%3D%3D%22indemnifying%22%5D" TargetMode="External"/><Relationship Id="rId18" Type="http://schemas.openxmlformats.org/officeDocument/2006/relationships/hyperlink" Target="https://beta.sketchengine.co.uk/bonito/run.cgi/view?corpname=preloaded/ententen12_1;usesubcorp=;q=q%5Blc%3D%3D%22videocassette%22%5D" TargetMode="External"/><Relationship Id="rId26" Type="http://schemas.openxmlformats.org/officeDocument/2006/relationships/hyperlink" Target="https://beta.sketchengine.co.uk/bonito/run.cgi/view?corpname=preloaded/ententen12_1;usesubcorp=;q=q%5Blc%3D%3D%22reexports%22%5D" TargetMode="External"/><Relationship Id="rId3" Type="http://schemas.openxmlformats.org/officeDocument/2006/relationships/hyperlink" Target="https://beta.sketchengine.co.uk/bonito/run.cgi/view?corpname=preloaded/ententen_1;usesubcorp=;q=q%5Blc%3D%3D%22twelfths%22%5D" TargetMode="External"/><Relationship Id="rId21" Type="http://schemas.openxmlformats.org/officeDocument/2006/relationships/hyperlink" Target="https://beta.sketchengine.co.uk/bonito/run.cgi/view?corpname=preloaded/ententen_1;usesubcorp=;q=q%5Blc%3D%3D%22palatinates%22%5D" TargetMode="External"/><Relationship Id="rId7" Type="http://schemas.openxmlformats.org/officeDocument/2006/relationships/hyperlink" Target="https://beta.sketchengine.co.uk/bonito/run.cgi/view?corpname=preloaded/ententen_1;usesubcorp=;q=q%5Blc%3D%3D%22fuehrer%22%5D" TargetMode="External"/><Relationship Id="rId12" Type="http://schemas.openxmlformats.org/officeDocument/2006/relationships/hyperlink" Target="https://beta.sketchengine.co.uk/bonito/run.cgi/view?corpname=preloaded/ententen12_1;usesubcorp=;q=q%5Blc%3D%3D%22subtenant%22%5D" TargetMode="External"/><Relationship Id="rId17" Type="http://schemas.openxmlformats.org/officeDocument/2006/relationships/hyperlink" Target="https://beta.sketchengine.co.uk/bonito/run.cgi/view?corpname=preloaded/ententen_1;usesubcorp=;q=q%5Blc%3D%3D%22videocassette%22%5D" TargetMode="External"/><Relationship Id="rId25" Type="http://schemas.openxmlformats.org/officeDocument/2006/relationships/hyperlink" Target="https://beta.sketchengine.co.uk/bonito/run.cgi/view?corpname=preloaded/ententen_1;usesubcorp=;q=q%5Blc%3D%3D%22reexports%22%5D" TargetMode="External"/><Relationship Id="rId2" Type="http://schemas.openxmlformats.org/officeDocument/2006/relationships/notesSlide" Target="../notesSlides/notesSlide15.xml"/><Relationship Id="rId16" Type="http://schemas.openxmlformats.org/officeDocument/2006/relationships/hyperlink" Target="https://beta.sketchengine.co.uk/bonito/run.cgi/view?corpname=preloaded/ententen12_1;usesubcorp=;q=q%5Blc%3D%3D%22libeler%22%5D" TargetMode="External"/><Relationship Id="rId20" Type="http://schemas.openxmlformats.org/officeDocument/2006/relationships/hyperlink" Target="https://beta.sketchengine.co.uk/bonito/run.cgi/view?corpname=preloaded/ententen12_1;usesubcorp=;q=q%5Blc%3D%3D%22maunders%22%5D" TargetMode="External"/><Relationship Id="rId1" Type="http://schemas.openxmlformats.org/officeDocument/2006/relationships/slideLayout" Target="../slideLayouts/slideLayout2.xml"/><Relationship Id="rId6" Type="http://schemas.openxmlformats.org/officeDocument/2006/relationships/hyperlink" Target="https://beta.sketchengine.co.uk/bonito/run.cgi/view?corpname=preloaded/ententen12_1;usesubcorp=;q=q%5Blc%3D%3D%22holograph%22%5D" TargetMode="External"/><Relationship Id="rId11" Type="http://schemas.openxmlformats.org/officeDocument/2006/relationships/hyperlink" Target="https://beta.sketchengine.co.uk/bonito/run.cgi/view?corpname=preloaded/ententen_1;usesubcorp=;q=q%5Blc%3D%3D%22subtenant%22%5D" TargetMode="External"/><Relationship Id="rId24" Type="http://schemas.openxmlformats.org/officeDocument/2006/relationships/hyperlink" Target="https://beta.sketchengine.co.uk/bonito/run.cgi/view?corpname=preloaded/ententen12_1;usesubcorp=;q=q%5Blc%3D%3D%22wardresses%22%5D" TargetMode="External"/><Relationship Id="rId5" Type="http://schemas.openxmlformats.org/officeDocument/2006/relationships/hyperlink" Target="https://beta.sketchengine.co.uk/bonito/run.cgi/view?corpname=preloaded/ententen_1;usesubcorp=;q=q%5Blc%3D%3D%22holograph%22%5D" TargetMode="External"/><Relationship Id="rId15" Type="http://schemas.openxmlformats.org/officeDocument/2006/relationships/hyperlink" Target="https://beta.sketchengine.co.uk/bonito/run.cgi/view?corpname=preloaded/ententen_1;usesubcorp=;q=q%5Blc%3D%3D%22libeler%22%5D" TargetMode="External"/><Relationship Id="rId23" Type="http://schemas.openxmlformats.org/officeDocument/2006/relationships/hyperlink" Target="https://beta.sketchengine.co.uk/bonito/run.cgi/view?corpname=preloaded/ententen_1;usesubcorp=;q=q%5Blc%3D%3D%22wardresses%22%5D" TargetMode="External"/><Relationship Id="rId28" Type="http://schemas.openxmlformats.org/officeDocument/2006/relationships/hyperlink" Target="https://beta.sketchengine.co.uk/bonito/run.cgi/view?corpname=preloaded/ententen12_1;usesubcorp=;q=q%5Blc%3D%3D%22videodisc%22%5D" TargetMode="External"/><Relationship Id="rId10" Type="http://schemas.openxmlformats.org/officeDocument/2006/relationships/hyperlink" Target="https://beta.sketchengine.co.uk/bonito/run.cgi/view?corpname=preloaded/ententen12_1;usesubcorp=;q=q%5Blc%3D%3D%22declassification%22%5D" TargetMode="External"/><Relationship Id="rId19" Type="http://schemas.openxmlformats.org/officeDocument/2006/relationships/hyperlink" Target="https://beta.sketchengine.co.uk/bonito/run.cgi/view?corpname=preloaded/ententen_1;usesubcorp=;q=q%5Blc%3D%3D%22maunders%22%5D" TargetMode="External"/><Relationship Id="rId4" Type="http://schemas.openxmlformats.org/officeDocument/2006/relationships/hyperlink" Target="https://beta.sketchengine.co.uk/bonito/run.cgi/view?corpname=preloaded/ententen12_1;usesubcorp=;q=q%5Blc%3D%3D%22twelfths%22%5D" TargetMode="External"/><Relationship Id="rId9" Type="http://schemas.openxmlformats.org/officeDocument/2006/relationships/hyperlink" Target="https://beta.sketchengine.co.uk/bonito/run.cgi/view?corpname=preloaded/ententen_1;usesubcorp=;q=q%5Blc%3D%3D%22declassification%22%5D" TargetMode="External"/><Relationship Id="rId14" Type="http://schemas.openxmlformats.org/officeDocument/2006/relationships/hyperlink" Target="https://beta.sketchengine.co.uk/bonito/run.cgi/view?corpname=preloaded/ententen12_1;usesubcorp=;q=q%5Blc%3D%3D%22indemnifying%22%5D" TargetMode="External"/><Relationship Id="rId22" Type="http://schemas.openxmlformats.org/officeDocument/2006/relationships/hyperlink" Target="https://beta.sketchengine.co.uk/bonito/run.cgi/view?corpname=preloaded/ententen12_1;usesubcorp=;q=q%5Blc%3D%3D%22palatinates%22%5D" TargetMode="External"/><Relationship Id="rId27" Type="http://schemas.openxmlformats.org/officeDocument/2006/relationships/hyperlink" Target="https://beta.sketchengine.co.uk/bonito/run.cgi/view?corpname=preloaded/ententen_1;usesubcorp=;q=q%5Blc%3D%3D%22videodisc%22%5D" TargetMode="External"/></Relationships>
</file>

<file path=ppt/slides/_rels/slide16.xml.rels><?xml version="1.0" encoding="UTF-8" standalone="yes"?>
<Relationships xmlns="http://schemas.openxmlformats.org/package/2006/relationships"><Relationship Id="rId13" Type="http://schemas.openxmlformats.org/officeDocument/2006/relationships/hyperlink" Target="https://beta.sketchengine.co.uk/bonito/run.cgi/view?corpname=preloaded/ententen_1;usesubcorp=;q=q%5Blc%3D%3D%22indemnifying%22%5D" TargetMode="External"/><Relationship Id="rId18" Type="http://schemas.openxmlformats.org/officeDocument/2006/relationships/hyperlink" Target="https://beta.sketchengine.co.uk/bonito/run.cgi/view?corpname=preloaded/ententen12_1;usesubcorp=;q=q%5Blc%3D%3D%22videocassette%22%5D" TargetMode="External"/><Relationship Id="rId26" Type="http://schemas.openxmlformats.org/officeDocument/2006/relationships/hyperlink" Target="https://beta.sketchengine.co.uk/bonito/run.cgi/view?corpname=preloaded/ententen12_1;usesubcorp=;q=q%5Blc%3D%3D%22reexports%22%5D" TargetMode="External"/><Relationship Id="rId39" Type="http://schemas.openxmlformats.org/officeDocument/2006/relationships/hyperlink" Target="https://beta.sketchengine.co.uk/bonito/run.cgi/view?corpname=preloaded/ententen12_1;usesubcorp=;q=q%5blc==%22straighteners%22%5d" TargetMode="External"/><Relationship Id="rId3" Type="http://schemas.openxmlformats.org/officeDocument/2006/relationships/hyperlink" Target="https://beta.sketchengine.co.uk/bonito/run.cgi/view?corpname=preloaded/ententen_1;usesubcorp=;q=q%5Blc%3D%3D%22twelfths%22%5D" TargetMode="External"/><Relationship Id="rId21" Type="http://schemas.openxmlformats.org/officeDocument/2006/relationships/hyperlink" Target="https://beta.sketchengine.co.uk/bonito/run.cgi/view?corpname=preloaded/ententen_1;usesubcorp=;q=q%5Blc%3D%3D%22palatinates%22%5D" TargetMode="External"/><Relationship Id="rId34" Type="http://schemas.openxmlformats.org/officeDocument/2006/relationships/hyperlink" Target="https://beta.sketchengine.co.uk/bonito/run.cgi/view?corpname=preloaded/ententen_1;usesubcorp=;q=q%5blc==%22tweeting%22%5d" TargetMode="External"/><Relationship Id="rId42" Type="http://schemas.openxmlformats.org/officeDocument/2006/relationships/hyperlink" Target="https://beta.sketchengine.co.uk/bonito/run.cgi/view?corpname=preloaded/ententen_1;usesubcorp=;q=q%5blc==%22courageousness%22%5d" TargetMode="External"/><Relationship Id="rId47" Type="http://schemas.openxmlformats.org/officeDocument/2006/relationships/hyperlink" Target="https://beta.sketchengine.co.uk/bonito/run.cgi/view?corpname=preloaded/ententen12_1;usesubcorp=;q=q%5blc==%22colorways%22%5d" TargetMode="External"/><Relationship Id="rId50" Type="http://schemas.openxmlformats.org/officeDocument/2006/relationships/hyperlink" Target="https://beta.sketchengine.co.uk/bonito/run.cgi/view?corpname=preloaded/ententen_1;usesubcorp=;q=q%5blc==%22anticlimaxes%22%5d" TargetMode="External"/><Relationship Id="rId7" Type="http://schemas.openxmlformats.org/officeDocument/2006/relationships/hyperlink" Target="https://beta.sketchengine.co.uk/bonito/run.cgi/view?corpname=preloaded/ententen_1;usesubcorp=;q=q%5Blc%3D%3D%22fuehrer%22%5D" TargetMode="External"/><Relationship Id="rId12" Type="http://schemas.openxmlformats.org/officeDocument/2006/relationships/hyperlink" Target="https://beta.sketchengine.co.uk/bonito/run.cgi/view?corpname=preloaded/ententen12_1;usesubcorp=;q=q%5Blc%3D%3D%22subtenant%22%5D" TargetMode="External"/><Relationship Id="rId17" Type="http://schemas.openxmlformats.org/officeDocument/2006/relationships/hyperlink" Target="https://beta.sketchengine.co.uk/bonito/run.cgi/view?corpname=preloaded/ententen_1;usesubcorp=;q=q%5Blc%3D%3D%22videocassette%22%5D" TargetMode="External"/><Relationship Id="rId25" Type="http://schemas.openxmlformats.org/officeDocument/2006/relationships/hyperlink" Target="https://beta.sketchengine.co.uk/bonito/run.cgi/view?corpname=preloaded/ententen_1;usesubcorp=;q=q%5Blc%3D%3D%22reexports%22%5D" TargetMode="External"/><Relationship Id="rId33" Type="http://schemas.openxmlformats.org/officeDocument/2006/relationships/hyperlink" Target="https://beta.sketchengine.co.uk/bonito/run.cgi/view?corpname=preloaded/ententen12_1;usesubcorp=;q=q%5blc==%22tweeting%22%5d" TargetMode="External"/><Relationship Id="rId38" Type="http://schemas.openxmlformats.org/officeDocument/2006/relationships/hyperlink" Target="https://beta.sketchengine.co.uk/bonito/run.cgi/view?corpname=preloaded/ententen_1;usesubcorp=;q=q%5blc==%22hemorrhoid%22%5d" TargetMode="External"/><Relationship Id="rId46" Type="http://schemas.openxmlformats.org/officeDocument/2006/relationships/hyperlink" Target="https://beta.sketchengine.co.uk/bonito/run.cgi/view?corpname=preloaded/ententen_1;usesubcorp=;q=q%5blc==%22straightener%22%5d" TargetMode="External"/><Relationship Id="rId2" Type="http://schemas.openxmlformats.org/officeDocument/2006/relationships/notesSlide" Target="../notesSlides/notesSlide16.xml"/><Relationship Id="rId16" Type="http://schemas.openxmlformats.org/officeDocument/2006/relationships/hyperlink" Target="https://beta.sketchengine.co.uk/bonito/run.cgi/view?corpname=preloaded/ententen12_1;usesubcorp=;q=q%5Blc%3D%3D%22libeler%22%5D" TargetMode="External"/><Relationship Id="rId20" Type="http://schemas.openxmlformats.org/officeDocument/2006/relationships/hyperlink" Target="https://beta.sketchengine.co.uk/bonito/run.cgi/view?corpname=preloaded/ententen12_1;usesubcorp=;q=q%5Blc%3D%3D%22maunders%22%5D" TargetMode="External"/><Relationship Id="rId29" Type="http://schemas.openxmlformats.org/officeDocument/2006/relationships/hyperlink" Target="https://beta.sketchengine.co.uk/bonito/run.cgi/view?corpname=preloaded/ententen12_1;usesubcorp=;q=q%5blc==%22tweeted%22%5d" TargetMode="External"/><Relationship Id="rId41" Type="http://schemas.openxmlformats.org/officeDocument/2006/relationships/hyperlink" Target="https://beta.sketchengine.co.uk/bonito/run.cgi/view?corpname=preloaded/ententen12_1;usesubcorp=;q=q%5blc==%22courageousness%22%5d" TargetMode="External"/><Relationship Id="rId1" Type="http://schemas.openxmlformats.org/officeDocument/2006/relationships/slideLayout" Target="../slideLayouts/slideLayout2.xml"/><Relationship Id="rId6" Type="http://schemas.openxmlformats.org/officeDocument/2006/relationships/hyperlink" Target="https://beta.sketchengine.co.uk/bonito/run.cgi/view?corpname=preloaded/ententen12_1;usesubcorp=;q=q%5Blc%3D%3D%22holograph%22%5D" TargetMode="External"/><Relationship Id="rId11" Type="http://schemas.openxmlformats.org/officeDocument/2006/relationships/hyperlink" Target="https://beta.sketchengine.co.uk/bonito/run.cgi/view?corpname=preloaded/ententen_1;usesubcorp=;q=q%5Blc%3D%3D%22subtenant%22%5D" TargetMode="External"/><Relationship Id="rId24" Type="http://schemas.openxmlformats.org/officeDocument/2006/relationships/hyperlink" Target="https://beta.sketchengine.co.uk/bonito/run.cgi/view?corpname=preloaded/ententen12_1;usesubcorp=;q=q%5Blc%3D%3D%22wardresses%22%5D" TargetMode="External"/><Relationship Id="rId32" Type="http://schemas.openxmlformats.org/officeDocument/2006/relationships/hyperlink" Target="https://beta.sketchengine.co.uk/bonito/run.cgi/view?corpname=preloaded/ententen_1;usesubcorp=;q=q%5blc==%22jewelries%22%5d" TargetMode="External"/><Relationship Id="rId37" Type="http://schemas.openxmlformats.org/officeDocument/2006/relationships/hyperlink" Target="https://beta.sketchengine.co.uk/bonito/run.cgi/view?corpname=preloaded/ententen12_1;usesubcorp=;q=q%5blc==%22hemorrhoid%22%5d" TargetMode="External"/><Relationship Id="rId40" Type="http://schemas.openxmlformats.org/officeDocument/2006/relationships/hyperlink" Target="https://beta.sketchengine.co.uk/bonito/run.cgi/view?corpname=preloaded/ententen_1;usesubcorp=;q=q%5blc==%22straighteners%22%5d" TargetMode="External"/><Relationship Id="rId45" Type="http://schemas.openxmlformats.org/officeDocument/2006/relationships/hyperlink" Target="https://beta.sketchengine.co.uk/bonito/run.cgi/view?corpname=preloaded/ententen12_1;usesubcorp=;q=q%5blc==%22straightener%22%5d" TargetMode="External"/><Relationship Id="rId5" Type="http://schemas.openxmlformats.org/officeDocument/2006/relationships/hyperlink" Target="https://beta.sketchengine.co.uk/bonito/run.cgi/view?corpname=preloaded/ententen_1;usesubcorp=;q=q%5Blc%3D%3D%22holograph%22%5D" TargetMode="External"/><Relationship Id="rId15" Type="http://schemas.openxmlformats.org/officeDocument/2006/relationships/hyperlink" Target="https://beta.sketchengine.co.uk/bonito/run.cgi/view?corpname=preloaded/ententen_1;usesubcorp=;q=q%5Blc%3D%3D%22libeler%22%5D" TargetMode="External"/><Relationship Id="rId23" Type="http://schemas.openxmlformats.org/officeDocument/2006/relationships/hyperlink" Target="https://beta.sketchengine.co.uk/bonito/run.cgi/view?corpname=preloaded/ententen_1;usesubcorp=;q=q%5Blc%3D%3D%22wardresses%22%5D" TargetMode="External"/><Relationship Id="rId28" Type="http://schemas.openxmlformats.org/officeDocument/2006/relationships/hyperlink" Target="https://beta.sketchengine.co.uk/bonito/run.cgi/view?corpname=preloaded/ententen12_1;usesubcorp=;q=q%5Blc%3D%3D%22videodisc%22%5D" TargetMode="External"/><Relationship Id="rId36" Type="http://schemas.openxmlformats.org/officeDocument/2006/relationships/hyperlink" Target="https://beta.sketchengine.co.uk/bonito/run.cgi/view?corpname=preloaded/ententen_1;usesubcorp=;q=q%5blc==%22colorway%22%5d" TargetMode="External"/><Relationship Id="rId49" Type="http://schemas.openxmlformats.org/officeDocument/2006/relationships/hyperlink" Target="https://beta.sketchengine.co.uk/bonito/run.cgi/view?corpname=preloaded/ententen12_1;usesubcorp=;q=q%5blc==%22anticlimaxes%22%5d" TargetMode="External"/><Relationship Id="rId10" Type="http://schemas.openxmlformats.org/officeDocument/2006/relationships/hyperlink" Target="https://beta.sketchengine.co.uk/bonito/run.cgi/view?corpname=preloaded/ententen12_1;usesubcorp=;q=q%5Blc%3D%3D%22declassification%22%5D" TargetMode="External"/><Relationship Id="rId19" Type="http://schemas.openxmlformats.org/officeDocument/2006/relationships/hyperlink" Target="https://beta.sketchengine.co.uk/bonito/run.cgi/view?corpname=preloaded/ententen_1;usesubcorp=;q=q%5Blc%3D%3D%22maunders%22%5D" TargetMode="External"/><Relationship Id="rId31" Type="http://schemas.openxmlformats.org/officeDocument/2006/relationships/hyperlink" Target="https://beta.sketchengine.co.uk/bonito/run.cgi/view?corpname=preloaded/ententen12_1;usesubcorp=;q=q%5blc==%22jewelries%22%5d" TargetMode="External"/><Relationship Id="rId44" Type="http://schemas.openxmlformats.org/officeDocument/2006/relationships/hyperlink" Target="https://beta.sketchengine.co.uk/bonito/run.cgi/view?corpname=preloaded/ententen_1;usesubcorp=;q=q%5blc==%22twitter%22%5d" TargetMode="External"/><Relationship Id="rId4" Type="http://schemas.openxmlformats.org/officeDocument/2006/relationships/hyperlink" Target="https://beta.sketchengine.co.uk/bonito/run.cgi/view?corpname=preloaded/ententen12_1;usesubcorp=;q=q%5Blc%3D%3D%22twelfths%22%5D" TargetMode="External"/><Relationship Id="rId9" Type="http://schemas.openxmlformats.org/officeDocument/2006/relationships/hyperlink" Target="https://beta.sketchengine.co.uk/bonito/run.cgi/view?corpname=preloaded/ententen_1;usesubcorp=;q=q%5Blc%3D%3D%22declassification%22%5D" TargetMode="External"/><Relationship Id="rId14" Type="http://schemas.openxmlformats.org/officeDocument/2006/relationships/hyperlink" Target="https://beta.sketchengine.co.uk/bonito/run.cgi/view?corpname=preloaded/ententen12_1;usesubcorp=;q=q%5Blc%3D%3D%22indemnifying%22%5D" TargetMode="External"/><Relationship Id="rId22" Type="http://schemas.openxmlformats.org/officeDocument/2006/relationships/hyperlink" Target="https://beta.sketchengine.co.uk/bonito/run.cgi/view?corpname=preloaded/ententen12_1;usesubcorp=;q=q%5Blc%3D%3D%22palatinates%22%5D" TargetMode="External"/><Relationship Id="rId27" Type="http://schemas.openxmlformats.org/officeDocument/2006/relationships/hyperlink" Target="https://beta.sketchengine.co.uk/bonito/run.cgi/view?corpname=preloaded/ententen_1;usesubcorp=;q=q%5Blc%3D%3D%22videodisc%22%5D" TargetMode="External"/><Relationship Id="rId30" Type="http://schemas.openxmlformats.org/officeDocument/2006/relationships/hyperlink" Target="https://beta.sketchengine.co.uk/bonito/run.cgi/view?corpname=preloaded/ententen_1;usesubcorp=;q=q%5blc==%22tweeted%22%5d" TargetMode="External"/><Relationship Id="rId35" Type="http://schemas.openxmlformats.org/officeDocument/2006/relationships/hyperlink" Target="https://beta.sketchengine.co.uk/bonito/run.cgi/view?corpname=preloaded/ententen12_1;usesubcorp=;q=q%5blc==%22colorway%22%5d" TargetMode="External"/><Relationship Id="rId43" Type="http://schemas.openxmlformats.org/officeDocument/2006/relationships/hyperlink" Target="https://beta.sketchengine.co.uk/bonito/run.cgi/view?corpname=preloaded/ententen12_1;usesubcorp=;q=q%5blc==%22twitter%22%5d" TargetMode="External"/><Relationship Id="rId48" Type="http://schemas.openxmlformats.org/officeDocument/2006/relationships/hyperlink" Target="https://beta.sketchengine.co.uk/bonito/run.cgi/view?corpname=preloaded/ententen_1;usesubcorp=;q=q%5blc==%22colorways%22%5d" TargetMode="External"/><Relationship Id="rId8" Type="http://schemas.openxmlformats.org/officeDocument/2006/relationships/hyperlink" Target="https://beta.sketchengine.co.uk/bonito/run.cgi/view?corpname=preloaded/ententen12_1;usesubcorp=;q=q%5Blc%3D%3D%22fuehrer%22%5D" TargetMode="Externa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Web Spam</a:t>
            </a:r>
            <a:br>
              <a:rPr lang="en-GB" dirty="0" smtClean="0"/>
            </a:br>
            <a:r>
              <a:rPr lang="en-GB" sz="2800" dirty="0" smtClean="0"/>
              <a:t>Discussion paper</a:t>
            </a:r>
            <a:endParaRPr lang="en-GB" dirty="0"/>
          </a:p>
        </p:txBody>
      </p:sp>
      <p:sp>
        <p:nvSpPr>
          <p:cNvPr id="3" name="Subtitle 2"/>
          <p:cNvSpPr>
            <a:spLocks noGrp="1"/>
          </p:cNvSpPr>
          <p:nvPr>
            <p:ph type="subTitle" idx="1"/>
          </p:nvPr>
        </p:nvSpPr>
        <p:spPr/>
        <p:txBody>
          <a:bodyPr>
            <a:normAutofit/>
          </a:bodyPr>
          <a:lstStyle/>
          <a:p>
            <a:r>
              <a:rPr lang="en-GB" sz="2800" dirty="0" smtClean="0"/>
              <a:t>Adam Kilgarriff,* </a:t>
            </a:r>
            <a:r>
              <a:rPr lang="en-GB" sz="2800" dirty="0" err="1" smtClean="0"/>
              <a:t>Vit</a:t>
            </a:r>
            <a:r>
              <a:rPr lang="en-GB" sz="2800" dirty="0" smtClean="0"/>
              <a:t> </a:t>
            </a:r>
            <a:r>
              <a:rPr lang="en-GB" sz="2800" dirty="0" err="1" smtClean="0"/>
              <a:t>Suchomel</a:t>
            </a:r>
            <a:r>
              <a:rPr lang="en-GB" sz="2800" dirty="0" smtClean="0"/>
              <a:t>*^</a:t>
            </a:r>
          </a:p>
          <a:p>
            <a:r>
              <a:rPr lang="en-GB" sz="2800" dirty="0" smtClean="0"/>
              <a:t>*Lexical Computing Ltd, UK</a:t>
            </a:r>
          </a:p>
          <a:p>
            <a:r>
              <a:rPr lang="en-GB" sz="2800" dirty="0" smtClean="0"/>
              <a:t>^NLP Laboratory, </a:t>
            </a:r>
            <a:r>
              <a:rPr lang="en-GB" sz="2800" dirty="0" err="1" smtClean="0"/>
              <a:t>Masaryk</a:t>
            </a:r>
            <a:r>
              <a:rPr lang="en-GB" sz="2800" dirty="0" smtClean="0"/>
              <a:t> </a:t>
            </a:r>
            <a:r>
              <a:rPr lang="en-GB" sz="2800" dirty="0" err="1" smtClean="0"/>
              <a:t>Univ</a:t>
            </a:r>
            <a:r>
              <a:rPr lang="en-GB" sz="2800" dirty="0" smtClean="0"/>
              <a:t>, Brno, </a:t>
            </a:r>
            <a:r>
              <a:rPr lang="en-GB" sz="2800" dirty="0" err="1" smtClean="0"/>
              <a:t>Cz</a:t>
            </a:r>
            <a:endParaRPr lang="en-GB" sz="28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a:t>
            </a:fld>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Linguistics of spam</a:t>
            </a:r>
            <a:endParaRPr lang="en-GB" dirty="0"/>
          </a:p>
        </p:txBody>
      </p:sp>
      <p:sp>
        <p:nvSpPr>
          <p:cNvPr id="3" name="Content Placeholder 2"/>
          <p:cNvSpPr>
            <a:spLocks noGrp="1"/>
          </p:cNvSpPr>
          <p:nvPr>
            <p:ph idx="1"/>
          </p:nvPr>
        </p:nvSpPr>
        <p:spPr/>
        <p:txBody>
          <a:bodyPr/>
          <a:lstStyle/>
          <a:p>
            <a:r>
              <a:rPr lang="en-GB" dirty="0" smtClean="0"/>
              <a:t>Level of web page, not host, domain</a:t>
            </a:r>
          </a:p>
          <a:p>
            <a:pPr lvl="1"/>
            <a:r>
              <a:rPr lang="en-GB" dirty="0" smtClean="0"/>
              <a:t>Contra </a:t>
            </a:r>
            <a:r>
              <a:rPr lang="en-GB" dirty="0" err="1" smtClean="0"/>
              <a:t>AirWEB</a:t>
            </a:r>
            <a:endParaRPr lang="en-GB" dirty="0" smtClean="0"/>
          </a:p>
          <a:p>
            <a:r>
              <a:rPr lang="en-GB" dirty="0" smtClean="0"/>
              <a:t>Lacks coherence</a:t>
            </a:r>
          </a:p>
          <a:p>
            <a:r>
              <a:rPr lang="en-GB" dirty="0" smtClean="0"/>
              <a:t>Text with injections or target terms</a:t>
            </a:r>
          </a:p>
          <a:p>
            <a:r>
              <a:rPr lang="en-GB" dirty="0" smtClean="0"/>
              <a:t>Anomalous words</a:t>
            </a:r>
            <a:endParaRPr lang="en-GB"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10</a:t>
            </a:fld>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enTenTen08, enTenTen12</a:t>
            </a:r>
            <a:endParaRPr lang="en-GB" dirty="0"/>
          </a:p>
        </p:txBody>
      </p:sp>
      <p:sp>
        <p:nvSpPr>
          <p:cNvPr id="3" name="Content Placeholder 2"/>
          <p:cNvSpPr>
            <a:spLocks noGrp="1"/>
          </p:cNvSpPr>
          <p:nvPr>
            <p:ph idx="1"/>
          </p:nvPr>
        </p:nvSpPr>
        <p:spPr/>
        <p:txBody>
          <a:bodyPr>
            <a:normAutofit fontScale="92500" lnSpcReduction="20000"/>
          </a:bodyPr>
          <a:lstStyle/>
          <a:p>
            <a:r>
              <a:rPr lang="en-GB" dirty="0" smtClean="0"/>
              <a:t>Hypothesis</a:t>
            </a:r>
          </a:p>
          <a:p>
            <a:pPr lvl="1"/>
            <a:r>
              <a:rPr lang="en-GB" dirty="0" smtClean="0"/>
              <a:t>Biggest difference is web spam</a:t>
            </a:r>
          </a:p>
          <a:p>
            <a:r>
              <a:rPr lang="en-GB" dirty="0" smtClean="0"/>
              <a:t>Keywords method</a:t>
            </a:r>
          </a:p>
          <a:p>
            <a:pPr lvl="1"/>
            <a:r>
              <a:rPr lang="en-GB" dirty="0" smtClean="0"/>
              <a:t>Frequencies in each corpus</a:t>
            </a:r>
          </a:p>
          <a:p>
            <a:pPr lvl="1"/>
            <a:r>
              <a:rPr lang="en-GB" dirty="0" smtClean="0"/>
              <a:t>Normalise to per million</a:t>
            </a:r>
          </a:p>
          <a:p>
            <a:pPr lvl="1"/>
            <a:r>
              <a:rPr lang="en-GB" dirty="0" smtClean="0"/>
              <a:t>Add smoothing parameter 0.001 to each</a:t>
            </a:r>
          </a:p>
          <a:p>
            <a:pPr lvl="1"/>
            <a:r>
              <a:rPr lang="en-GB" dirty="0" smtClean="0"/>
              <a:t>Divide higher number by lower</a:t>
            </a:r>
          </a:p>
          <a:p>
            <a:pPr lvl="1"/>
            <a:r>
              <a:rPr lang="en-GB" dirty="0" smtClean="0"/>
              <a:t>Two keyword lists</a:t>
            </a:r>
          </a:p>
          <a:p>
            <a:pPr lvl="1"/>
            <a:r>
              <a:rPr lang="en-GB" dirty="0" smtClean="0"/>
              <a:t>Dictionary filter </a:t>
            </a:r>
          </a:p>
          <a:p>
            <a:pPr lvl="2"/>
            <a:r>
              <a:rPr lang="en-GB" dirty="0" err="1" smtClean="0"/>
              <a:t>hunspell</a:t>
            </a:r>
            <a:endParaRPr lang="en-GB" dirty="0" smtClean="0"/>
          </a:p>
          <a:p>
            <a:pPr lvl="1"/>
            <a:r>
              <a:rPr lang="en-GB" dirty="0" smtClean="0"/>
              <a:t>Study top 100 of each</a:t>
            </a:r>
            <a:endParaRPr lang="en-GB"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11</a:t>
            </a:fld>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Top items</a:t>
            </a:r>
            <a:endParaRPr lang="en-GB" dirty="0"/>
          </a:p>
        </p:txBody>
      </p:sp>
      <p:graphicFrame>
        <p:nvGraphicFramePr>
          <p:cNvPr id="4" name="Content Placeholder 3"/>
          <p:cNvGraphicFramePr>
            <a:graphicFrameLocks noGrp="1"/>
          </p:cNvGraphicFramePr>
          <p:nvPr>
            <p:ph idx="1"/>
          </p:nvPr>
        </p:nvGraphicFramePr>
        <p:xfrm>
          <a:off x="457200" y="1774825"/>
          <a:ext cx="8229599" cy="4820920"/>
        </p:xfrm>
        <a:graphic>
          <a:graphicData uri="http://schemas.openxmlformats.org/drawingml/2006/table">
            <a:tbl>
              <a:tblPr firstRow="1" bandRow="1">
                <a:tableStyleId>{5C22544A-7EE6-4342-B048-85BDC9FD1C3A}</a:tableStyleId>
              </a:tblPr>
              <a:tblGrid>
                <a:gridCol w="1676400"/>
                <a:gridCol w="1066800"/>
                <a:gridCol w="1219200"/>
                <a:gridCol w="740228"/>
                <a:gridCol w="1175657"/>
                <a:gridCol w="1175657"/>
                <a:gridCol w="1175657"/>
              </a:tblGrid>
              <a:tr h="370840">
                <a:tc>
                  <a:txBody>
                    <a:bodyPr/>
                    <a:lstStyle/>
                    <a:p>
                      <a:endParaRPr lang="en-GB" b="0" i="0" dirty="0">
                        <a:latin typeface="Verdana"/>
                      </a:endParaRPr>
                    </a:p>
                  </a:txBody>
                  <a:tcPr anchor="ctr"/>
                </a:tc>
                <a:tc gridSpan="2">
                  <a:txBody>
                    <a:bodyPr/>
                    <a:lstStyle/>
                    <a:p>
                      <a:r>
                        <a:rPr lang="en-GB" b="0" i="1">
                          <a:latin typeface="Verdana"/>
                        </a:rPr>
                        <a:t>enTenTen12</a:t>
                      </a:r>
                      <a:endParaRPr lang="en-GB" b="0" i="0">
                        <a:latin typeface="Verdana"/>
                      </a:endParaRPr>
                    </a:p>
                  </a:txBody>
                  <a:tcPr anchor="ctr"/>
                </a:tc>
                <a:tc hMerge="1">
                  <a:txBody>
                    <a:bodyPr/>
                    <a:lstStyle/>
                    <a:p>
                      <a:endParaRPr lang="en-GB"/>
                    </a:p>
                  </a:txBody>
                  <a:tcPr/>
                </a:tc>
                <a:tc gridSpan="2">
                  <a:txBody>
                    <a:bodyPr/>
                    <a:lstStyle/>
                    <a:p>
                      <a:r>
                        <a:rPr lang="en-GB" b="0" i="1">
                          <a:latin typeface="Verdana"/>
                        </a:rPr>
                        <a:t>enTenTen08</a:t>
                      </a:r>
                      <a:endParaRPr lang="en-GB" b="0" i="0">
                        <a:latin typeface="Verdana"/>
                      </a:endParaRPr>
                    </a:p>
                  </a:txBody>
                  <a:tcPr anchor="ctr"/>
                </a:tc>
                <a:tc hMerge="1">
                  <a:txBody>
                    <a:bodyPr/>
                    <a:lstStyle/>
                    <a:p>
                      <a:endParaRPr lang="en-GB"/>
                    </a:p>
                  </a:txBody>
                  <a:tcPr/>
                </a:tc>
                <a:tc>
                  <a:txBody>
                    <a:bodyPr/>
                    <a:lstStyle/>
                    <a:p>
                      <a:endParaRPr lang="en-GB" b="0" i="0">
                        <a:latin typeface="Verdana"/>
                      </a:endParaRPr>
                    </a:p>
                  </a:txBody>
                  <a:tcPr anchor="ctr"/>
                </a:tc>
                <a:tc>
                  <a:txBody>
                    <a:bodyPr/>
                    <a:lstStyle/>
                    <a:p>
                      <a:endParaRPr lang="en-GB" b="0" i="0">
                        <a:latin typeface="Verdana"/>
                      </a:endParaRPr>
                    </a:p>
                  </a:txBody>
                  <a:tcPr anchor="ctr"/>
                </a:tc>
              </a:tr>
              <a:tr h="370840">
                <a:tc>
                  <a:txBody>
                    <a:bodyPr/>
                    <a:lstStyle/>
                    <a:p>
                      <a:r>
                        <a:rPr lang="en-GB" sz="1600" b="0" i="0" dirty="0" err="1">
                          <a:latin typeface="Verdana"/>
                        </a:rPr>
                        <a:t>lc</a:t>
                      </a:r>
                      <a:endParaRPr lang="en-GB" sz="1600" b="0" i="0" dirty="0">
                        <a:latin typeface="Verdana"/>
                      </a:endParaRPr>
                    </a:p>
                  </a:txBody>
                  <a:tcPr anchor="ctr"/>
                </a:tc>
                <a:tc>
                  <a:txBody>
                    <a:bodyPr/>
                    <a:lstStyle/>
                    <a:p>
                      <a:r>
                        <a:rPr lang="en-GB" sz="1600" b="0" i="0" dirty="0">
                          <a:latin typeface="Verdana"/>
                        </a:rPr>
                        <a:t>Freq</a:t>
                      </a:r>
                    </a:p>
                  </a:txBody>
                  <a:tcPr anchor="ctr"/>
                </a:tc>
                <a:tc>
                  <a:txBody>
                    <a:bodyPr/>
                    <a:lstStyle/>
                    <a:p>
                      <a:r>
                        <a:rPr lang="en-GB" sz="1600" b="0" i="0" dirty="0">
                          <a:latin typeface="Verdana"/>
                        </a:rPr>
                        <a:t>Freq/mill</a:t>
                      </a:r>
                    </a:p>
                  </a:txBody>
                  <a:tcPr anchor="ctr"/>
                </a:tc>
                <a:tc>
                  <a:txBody>
                    <a:bodyPr/>
                    <a:lstStyle/>
                    <a:p>
                      <a:r>
                        <a:rPr lang="en-GB" sz="1600" b="0" i="0" dirty="0">
                          <a:latin typeface="Verdana"/>
                        </a:rPr>
                        <a:t>Freq</a:t>
                      </a:r>
                    </a:p>
                  </a:txBody>
                  <a:tcPr anchor="ctr"/>
                </a:tc>
                <a:tc>
                  <a:txBody>
                    <a:bodyPr/>
                    <a:lstStyle/>
                    <a:p>
                      <a:r>
                        <a:rPr lang="en-GB" sz="1600" b="0" i="0" dirty="0">
                          <a:latin typeface="Verdana"/>
                        </a:rPr>
                        <a:t>Freq/mill</a:t>
                      </a:r>
                    </a:p>
                  </a:txBody>
                  <a:tcPr anchor="ctr"/>
                </a:tc>
                <a:tc>
                  <a:txBody>
                    <a:bodyPr/>
                    <a:lstStyle/>
                    <a:p>
                      <a:r>
                        <a:rPr lang="en-GB" sz="1600" b="0" i="0" dirty="0">
                          <a:latin typeface="Verdana"/>
                        </a:rPr>
                        <a:t>Score</a:t>
                      </a:r>
                    </a:p>
                  </a:txBody>
                  <a:tcPr anchor="ctr"/>
                </a:tc>
                <a:tc>
                  <a:txBody>
                    <a:bodyPr/>
                    <a:lstStyle/>
                    <a:p>
                      <a:r>
                        <a:rPr lang="en-GB" sz="1600" b="0" i="0" dirty="0">
                          <a:latin typeface="Verdana"/>
                        </a:rPr>
                        <a:t>Rank</a:t>
                      </a:r>
                    </a:p>
                  </a:txBody>
                  <a:tcPr anchor="ctr"/>
                </a:tc>
              </a:tr>
              <a:tr h="370840">
                <a:tc>
                  <a:txBody>
                    <a:bodyPr/>
                    <a:lstStyle/>
                    <a:p>
                      <a:r>
                        <a:rPr lang="en-GB" sz="1600" dirty="0" smtClean="0"/>
                        <a:t>tweeted</a:t>
                      </a:r>
                      <a:endParaRPr lang="en-GB" sz="1600" dirty="0"/>
                    </a:p>
                  </a:txBody>
                  <a:tcPr anchor="ctr"/>
                </a:tc>
                <a:tc>
                  <a:txBody>
                    <a:bodyPr/>
                    <a:lstStyle/>
                    <a:p>
                      <a:r>
                        <a:rPr lang="en-GB" sz="1600" u="none" strike="noStrike">
                          <a:solidFill>
                            <a:srgbClr val="BB0000"/>
                          </a:solidFill>
                          <a:hlinkClick r:id="rId3"/>
                        </a:rPr>
                        <a:t>28711</a:t>
                      </a:r>
                      <a:endParaRPr lang="en-GB" sz="1600"/>
                    </a:p>
                  </a:txBody>
                  <a:tcPr anchor="ctr"/>
                </a:tc>
                <a:tc>
                  <a:txBody>
                    <a:bodyPr/>
                    <a:lstStyle/>
                    <a:p>
                      <a:r>
                        <a:rPr lang="en-GB" sz="1600"/>
                        <a:t>2.2</a:t>
                      </a:r>
                    </a:p>
                  </a:txBody>
                  <a:tcPr anchor="ctr"/>
                </a:tc>
                <a:tc>
                  <a:txBody>
                    <a:bodyPr/>
                    <a:lstStyle/>
                    <a:p>
                      <a:r>
                        <a:rPr lang="en-GB" sz="1600" u="none" strike="noStrike">
                          <a:solidFill>
                            <a:srgbClr val="BB0000"/>
                          </a:solidFill>
                          <a:hlinkClick r:id="rId4"/>
                        </a:rPr>
                        <a:t>11</a:t>
                      </a:r>
                      <a:endParaRPr lang="en-GB" sz="1600"/>
                    </a:p>
                  </a:txBody>
                  <a:tcPr anchor="ctr"/>
                </a:tc>
                <a:tc>
                  <a:txBody>
                    <a:bodyPr/>
                    <a:lstStyle/>
                    <a:p>
                      <a:r>
                        <a:rPr lang="en-GB" sz="1600"/>
                        <a:t>0.0</a:t>
                      </a:r>
                    </a:p>
                  </a:txBody>
                  <a:tcPr anchor="ctr"/>
                </a:tc>
                <a:tc>
                  <a:txBody>
                    <a:bodyPr/>
                    <a:lstStyle/>
                    <a:p>
                      <a:r>
                        <a:rPr lang="en-GB" sz="1600"/>
                        <a:t>507.41</a:t>
                      </a:r>
                    </a:p>
                  </a:txBody>
                  <a:tcPr anchor="ctr"/>
                </a:tc>
                <a:tc>
                  <a:txBody>
                    <a:bodyPr/>
                    <a:lstStyle/>
                    <a:p>
                      <a:r>
                        <a:rPr lang="en-GB" sz="1600"/>
                        <a:t>1</a:t>
                      </a:r>
                    </a:p>
                  </a:txBody>
                  <a:tcPr anchor="ctr"/>
                </a:tc>
              </a:tr>
              <a:tr h="370840">
                <a:tc>
                  <a:txBody>
                    <a:bodyPr/>
                    <a:lstStyle/>
                    <a:p>
                      <a:r>
                        <a:rPr lang="en-GB" sz="1600" dirty="0" err="1"/>
                        <a:t>jewelries</a:t>
                      </a:r>
                      <a:endParaRPr lang="en-GB" sz="1600" dirty="0"/>
                    </a:p>
                  </a:txBody>
                  <a:tcPr anchor="ctr"/>
                </a:tc>
                <a:tc>
                  <a:txBody>
                    <a:bodyPr/>
                    <a:lstStyle/>
                    <a:p>
                      <a:r>
                        <a:rPr lang="en-GB" sz="1600" u="none" strike="noStrike">
                          <a:solidFill>
                            <a:srgbClr val="BB0000"/>
                          </a:solidFill>
                          <a:hlinkClick r:id="rId5"/>
                        </a:rPr>
                        <a:t>18012</a:t>
                      </a:r>
                      <a:endParaRPr lang="en-GB" sz="1600"/>
                    </a:p>
                  </a:txBody>
                  <a:tcPr anchor="ctr"/>
                </a:tc>
                <a:tc>
                  <a:txBody>
                    <a:bodyPr/>
                    <a:lstStyle/>
                    <a:p>
                      <a:r>
                        <a:rPr lang="en-GB" sz="1600"/>
                        <a:t>1.4</a:t>
                      </a:r>
                    </a:p>
                  </a:txBody>
                  <a:tcPr anchor="ctr"/>
                </a:tc>
                <a:tc>
                  <a:txBody>
                    <a:bodyPr/>
                    <a:lstStyle/>
                    <a:p>
                      <a:r>
                        <a:rPr lang="en-GB" sz="1600" u="none" strike="noStrike">
                          <a:solidFill>
                            <a:srgbClr val="BB0000"/>
                          </a:solidFill>
                          <a:hlinkClick r:id="rId6"/>
                        </a:rPr>
                        <a:t>35</a:t>
                      </a:r>
                      <a:endParaRPr lang="en-GB" sz="1600"/>
                    </a:p>
                  </a:txBody>
                  <a:tcPr anchor="ctr"/>
                </a:tc>
                <a:tc>
                  <a:txBody>
                    <a:bodyPr/>
                    <a:lstStyle/>
                    <a:p>
                      <a:r>
                        <a:rPr lang="en-GB" sz="1600"/>
                        <a:t>0.0</a:t>
                      </a:r>
                    </a:p>
                  </a:txBody>
                  <a:tcPr anchor="ctr"/>
                </a:tc>
                <a:tc>
                  <a:txBody>
                    <a:bodyPr/>
                    <a:lstStyle/>
                    <a:p>
                      <a:r>
                        <a:rPr lang="en-GB" sz="1600"/>
                        <a:t>118.72</a:t>
                      </a:r>
                    </a:p>
                  </a:txBody>
                  <a:tcPr anchor="ctr"/>
                </a:tc>
                <a:tc>
                  <a:txBody>
                    <a:bodyPr/>
                    <a:lstStyle/>
                    <a:p>
                      <a:r>
                        <a:rPr lang="en-GB" sz="1600"/>
                        <a:t>2</a:t>
                      </a:r>
                    </a:p>
                  </a:txBody>
                  <a:tcPr anchor="ctr"/>
                </a:tc>
              </a:tr>
              <a:tr h="370840">
                <a:tc>
                  <a:txBody>
                    <a:bodyPr/>
                    <a:lstStyle/>
                    <a:p>
                      <a:r>
                        <a:rPr lang="en-GB" sz="1600" dirty="0"/>
                        <a:t>tweeting</a:t>
                      </a:r>
                    </a:p>
                  </a:txBody>
                  <a:tcPr anchor="ctr"/>
                </a:tc>
                <a:tc>
                  <a:txBody>
                    <a:bodyPr/>
                    <a:lstStyle/>
                    <a:p>
                      <a:r>
                        <a:rPr lang="en-GB" sz="1600" u="none" strike="noStrike" dirty="0">
                          <a:solidFill>
                            <a:srgbClr val="BB0000"/>
                          </a:solidFill>
                          <a:hlinkClick r:id="rId7"/>
                        </a:rPr>
                        <a:t>26024</a:t>
                      </a:r>
                      <a:endParaRPr lang="en-GB" sz="1600" dirty="0"/>
                    </a:p>
                  </a:txBody>
                  <a:tcPr anchor="ctr"/>
                </a:tc>
                <a:tc>
                  <a:txBody>
                    <a:bodyPr/>
                    <a:lstStyle/>
                    <a:p>
                      <a:r>
                        <a:rPr lang="en-GB" sz="1600"/>
                        <a:t>2.0</a:t>
                      </a:r>
                    </a:p>
                  </a:txBody>
                  <a:tcPr anchor="ctr"/>
                </a:tc>
                <a:tc>
                  <a:txBody>
                    <a:bodyPr/>
                    <a:lstStyle/>
                    <a:p>
                      <a:r>
                        <a:rPr lang="en-GB" sz="1600" u="none" strike="noStrike">
                          <a:solidFill>
                            <a:srgbClr val="BB0000"/>
                          </a:solidFill>
                          <a:hlinkClick r:id="rId8"/>
                        </a:rPr>
                        <a:t>67</a:t>
                      </a:r>
                      <a:endParaRPr lang="en-GB" sz="1600"/>
                    </a:p>
                  </a:txBody>
                  <a:tcPr anchor="ctr"/>
                </a:tc>
                <a:tc>
                  <a:txBody>
                    <a:bodyPr/>
                    <a:lstStyle/>
                    <a:p>
                      <a:r>
                        <a:rPr lang="en-GB" sz="1600"/>
                        <a:t>0.0</a:t>
                      </a:r>
                    </a:p>
                  </a:txBody>
                  <a:tcPr anchor="ctr"/>
                </a:tc>
                <a:tc>
                  <a:txBody>
                    <a:bodyPr/>
                    <a:lstStyle/>
                    <a:p>
                      <a:r>
                        <a:rPr lang="en-GB" sz="1600"/>
                        <a:t>93.40</a:t>
                      </a:r>
                    </a:p>
                  </a:txBody>
                  <a:tcPr anchor="ctr"/>
                </a:tc>
                <a:tc>
                  <a:txBody>
                    <a:bodyPr/>
                    <a:lstStyle/>
                    <a:p>
                      <a:r>
                        <a:rPr lang="en-GB" sz="1600"/>
                        <a:t>3</a:t>
                      </a:r>
                    </a:p>
                  </a:txBody>
                  <a:tcPr anchor="ctr"/>
                </a:tc>
              </a:tr>
              <a:tr h="370840">
                <a:tc>
                  <a:txBody>
                    <a:bodyPr/>
                    <a:lstStyle/>
                    <a:p>
                      <a:r>
                        <a:rPr lang="en-GB" sz="1600"/>
                        <a:t>colorway</a:t>
                      </a:r>
                    </a:p>
                  </a:txBody>
                  <a:tcPr anchor="ctr"/>
                </a:tc>
                <a:tc>
                  <a:txBody>
                    <a:bodyPr/>
                    <a:lstStyle/>
                    <a:p>
                      <a:r>
                        <a:rPr lang="en-GB" sz="1600" u="none" strike="noStrike" dirty="0">
                          <a:solidFill>
                            <a:srgbClr val="BB0000"/>
                          </a:solidFill>
                          <a:hlinkClick r:id="rId9"/>
                        </a:rPr>
                        <a:t>6395</a:t>
                      </a:r>
                      <a:endParaRPr lang="en-GB" sz="1600" dirty="0"/>
                    </a:p>
                  </a:txBody>
                  <a:tcPr anchor="ctr"/>
                </a:tc>
                <a:tc>
                  <a:txBody>
                    <a:bodyPr/>
                    <a:lstStyle/>
                    <a:p>
                      <a:r>
                        <a:rPr lang="en-GB" sz="1600" dirty="0" smtClean="0"/>
                        <a:t>0.5</a:t>
                      </a:r>
                      <a:endParaRPr lang="en-GB" sz="1600" dirty="0"/>
                    </a:p>
                  </a:txBody>
                  <a:tcPr anchor="ctr"/>
                </a:tc>
                <a:tc>
                  <a:txBody>
                    <a:bodyPr/>
                    <a:lstStyle/>
                    <a:p>
                      <a:r>
                        <a:rPr lang="en-GB" sz="1600" u="none" strike="noStrike">
                          <a:solidFill>
                            <a:srgbClr val="BB0000"/>
                          </a:solidFill>
                          <a:hlinkClick r:id="rId10"/>
                        </a:rPr>
                        <a:t>17</a:t>
                      </a:r>
                      <a:endParaRPr lang="en-GB" sz="1600"/>
                    </a:p>
                  </a:txBody>
                  <a:tcPr anchor="ctr"/>
                </a:tc>
                <a:tc>
                  <a:txBody>
                    <a:bodyPr/>
                    <a:lstStyle/>
                    <a:p>
                      <a:r>
                        <a:rPr lang="en-GB" sz="1600"/>
                        <a:t>0.0</a:t>
                      </a:r>
                    </a:p>
                  </a:txBody>
                  <a:tcPr anchor="ctr"/>
                </a:tc>
                <a:tc>
                  <a:txBody>
                    <a:bodyPr/>
                    <a:lstStyle/>
                    <a:p>
                      <a:r>
                        <a:rPr lang="en-GB" sz="1600"/>
                        <a:t>79.69</a:t>
                      </a:r>
                    </a:p>
                  </a:txBody>
                  <a:tcPr anchor="ctr"/>
                </a:tc>
                <a:tc>
                  <a:txBody>
                    <a:bodyPr/>
                    <a:lstStyle/>
                    <a:p>
                      <a:r>
                        <a:rPr lang="en-GB" sz="1600"/>
                        <a:t>4</a:t>
                      </a:r>
                    </a:p>
                  </a:txBody>
                  <a:tcPr anchor="ctr"/>
                </a:tc>
              </a:tr>
              <a:tr h="370840">
                <a:tc>
                  <a:txBody>
                    <a:bodyPr/>
                    <a:lstStyle/>
                    <a:p>
                      <a:r>
                        <a:rPr lang="en-GB" sz="1600"/>
                        <a:t>hemorrhoid</a:t>
                      </a:r>
                    </a:p>
                  </a:txBody>
                  <a:tcPr anchor="ctr"/>
                </a:tc>
                <a:tc>
                  <a:txBody>
                    <a:bodyPr/>
                    <a:lstStyle/>
                    <a:p>
                      <a:r>
                        <a:rPr lang="en-GB" sz="1600" u="none" strike="noStrike" dirty="0">
                          <a:solidFill>
                            <a:srgbClr val="BB0000"/>
                          </a:solidFill>
                          <a:hlinkClick r:id="rId11"/>
                        </a:rPr>
                        <a:t>57951</a:t>
                      </a:r>
                      <a:endParaRPr lang="en-GB" sz="1600" dirty="0"/>
                    </a:p>
                  </a:txBody>
                  <a:tcPr anchor="ctr"/>
                </a:tc>
                <a:tc>
                  <a:txBody>
                    <a:bodyPr/>
                    <a:lstStyle/>
                    <a:p>
                      <a:r>
                        <a:rPr lang="en-GB" sz="1600" dirty="0"/>
                        <a:t>4.5</a:t>
                      </a:r>
                    </a:p>
                  </a:txBody>
                  <a:tcPr anchor="ctr"/>
                </a:tc>
                <a:tc>
                  <a:txBody>
                    <a:bodyPr/>
                    <a:lstStyle/>
                    <a:p>
                      <a:r>
                        <a:rPr lang="en-GB" sz="1600" u="none" strike="noStrike">
                          <a:solidFill>
                            <a:srgbClr val="BB0000"/>
                          </a:solidFill>
                          <a:hlinkClick r:id="rId12"/>
                        </a:rPr>
                        <a:t>181</a:t>
                      </a:r>
                      <a:endParaRPr lang="en-GB" sz="1600"/>
                    </a:p>
                  </a:txBody>
                  <a:tcPr anchor="ctr"/>
                </a:tc>
                <a:tc>
                  <a:txBody>
                    <a:bodyPr/>
                    <a:lstStyle/>
                    <a:p>
                      <a:r>
                        <a:rPr lang="en-GB" sz="1600"/>
                        <a:t>0.1</a:t>
                      </a:r>
                    </a:p>
                  </a:txBody>
                  <a:tcPr anchor="ctr"/>
                </a:tc>
                <a:tc>
                  <a:txBody>
                    <a:bodyPr/>
                    <a:lstStyle/>
                    <a:p>
                      <a:r>
                        <a:rPr lang="en-GB" sz="1600"/>
                        <a:t>79.29</a:t>
                      </a:r>
                    </a:p>
                  </a:txBody>
                  <a:tcPr anchor="ctr"/>
                </a:tc>
                <a:tc>
                  <a:txBody>
                    <a:bodyPr/>
                    <a:lstStyle/>
                    <a:p>
                      <a:r>
                        <a:rPr lang="en-GB" sz="1600"/>
                        <a:t>5</a:t>
                      </a:r>
                    </a:p>
                  </a:txBody>
                  <a:tcPr anchor="ctr"/>
                </a:tc>
              </a:tr>
              <a:tr h="370840">
                <a:tc>
                  <a:txBody>
                    <a:bodyPr/>
                    <a:lstStyle/>
                    <a:p>
                      <a:r>
                        <a:rPr lang="en-GB" sz="1600"/>
                        <a:t>straighteners</a:t>
                      </a:r>
                    </a:p>
                  </a:txBody>
                  <a:tcPr anchor="ctr"/>
                </a:tc>
                <a:tc>
                  <a:txBody>
                    <a:bodyPr/>
                    <a:lstStyle/>
                    <a:p>
                      <a:r>
                        <a:rPr lang="en-GB" sz="1600" u="none" strike="noStrike">
                          <a:solidFill>
                            <a:srgbClr val="BB0000"/>
                          </a:solidFill>
                          <a:hlinkClick r:id="rId13"/>
                        </a:rPr>
                        <a:t>28206</a:t>
                      </a:r>
                      <a:endParaRPr lang="en-GB" sz="1600"/>
                    </a:p>
                  </a:txBody>
                  <a:tcPr anchor="ctr"/>
                </a:tc>
                <a:tc>
                  <a:txBody>
                    <a:bodyPr/>
                    <a:lstStyle/>
                    <a:p>
                      <a:r>
                        <a:rPr lang="en-GB" sz="1600" dirty="0"/>
                        <a:t>2.2</a:t>
                      </a:r>
                    </a:p>
                  </a:txBody>
                  <a:tcPr anchor="ctr"/>
                </a:tc>
                <a:tc>
                  <a:txBody>
                    <a:bodyPr/>
                    <a:lstStyle/>
                    <a:p>
                      <a:r>
                        <a:rPr lang="en-GB" sz="1600" u="none" strike="noStrike">
                          <a:solidFill>
                            <a:srgbClr val="BB0000"/>
                          </a:solidFill>
                          <a:hlinkClick r:id="rId14"/>
                        </a:rPr>
                        <a:t>133</a:t>
                      </a:r>
                      <a:endParaRPr lang="en-GB" sz="1600"/>
                    </a:p>
                  </a:txBody>
                  <a:tcPr anchor="ctr"/>
                </a:tc>
                <a:tc>
                  <a:txBody>
                    <a:bodyPr/>
                    <a:lstStyle/>
                    <a:p>
                      <a:r>
                        <a:rPr lang="en-GB" sz="1600"/>
                        <a:t>0.0</a:t>
                      </a:r>
                    </a:p>
                  </a:txBody>
                  <a:tcPr anchor="ctr"/>
                </a:tc>
                <a:tc>
                  <a:txBody>
                    <a:bodyPr/>
                    <a:lstStyle/>
                    <a:p>
                      <a:r>
                        <a:rPr lang="en-GB" sz="1600"/>
                        <a:t>52.20</a:t>
                      </a:r>
                    </a:p>
                  </a:txBody>
                  <a:tcPr anchor="ctr"/>
                </a:tc>
                <a:tc>
                  <a:txBody>
                    <a:bodyPr/>
                    <a:lstStyle/>
                    <a:p>
                      <a:r>
                        <a:rPr lang="en-GB" sz="1600"/>
                        <a:t>6</a:t>
                      </a:r>
                    </a:p>
                  </a:txBody>
                  <a:tcPr anchor="ctr"/>
                </a:tc>
              </a:tr>
              <a:tr h="370840">
                <a:tc>
                  <a:txBody>
                    <a:bodyPr/>
                    <a:lstStyle/>
                    <a:p>
                      <a:r>
                        <a:rPr lang="en-GB" sz="1600"/>
                        <a:t>courageousness</a:t>
                      </a:r>
                    </a:p>
                  </a:txBody>
                  <a:tcPr anchor="ctr"/>
                </a:tc>
                <a:tc>
                  <a:txBody>
                    <a:bodyPr/>
                    <a:lstStyle/>
                    <a:p>
                      <a:r>
                        <a:rPr lang="en-GB" sz="1600" u="none" strike="noStrike">
                          <a:solidFill>
                            <a:srgbClr val="BB0000"/>
                          </a:solidFill>
                          <a:hlinkClick r:id="rId15"/>
                        </a:rPr>
                        <a:t>8717</a:t>
                      </a:r>
                      <a:endParaRPr lang="en-GB" sz="1600"/>
                    </a:p>
                  </a:txBody>
                  <a:tcPr anchor="ctr"/>
                </a:tc>
                <a:tc>
                  <a:txBody>
                    <a:bodyPr/>
                    <a:lstStyle/>
                    <a:p>
                      <a:r>
                        <a:rPr lang="en-GB" sz="1600" dirty="0"/>
                        <a:t>0.7</a:t>
                      </a:r>
                    </a:p>
                  </a:txBody>
                  <a:tcPr anchor="ctr"/>
                </a:tc>
                <a:tc>
                  <a:txBody>
                    <a:bodyPr/>
                    <a:lstStyle/>
                    <a:p>
                      <a:r>
                        <a:rPr lang="en-GB" sz="1600" u="none" strike="noStrike" dirty="0">
                          <a:solidFill>
                            <a:srgbClr val="BB0000"/>
                          </a:solidFill>
                          <a:hlinkClick r:id="rId16"/>
                        </a:rPr>
                        <a:t>40</a:t>
                      </a:r>
                      <a:endParaRPr lang="en-GB" sz="1600" dirty="0"/>
                    </a:p>
                  </a:txBody>
                  <a:tcPr anchor="ctr"/>
                </a:tc>
                <a:tc>
                  <a:txBody>
                    <a:bodyPr/>
                    <a:lstStyle/>
                    <a:p>
                      <a:r>
                        <a:rPr lang="en-GB" sz="1600"/>
                        <a:t>0.0</a:t>
                      </a:r>
                    </a:p>
                  </a:txBody>
                  <a:tcPr anchor="ctr"/>
                </a:tc>
                <a:tc>
                  <a:txBody>
                    <a:bodyPr/>
                    <a:lstStyle/>
                    <a:p>
                      <a:r>
                        <a:rPr lang="en-GB" sz="1600"/>
                        <a:t>50.86</a:t>
                      </a:r>
                    </a:p>
                  </a:txBody>
                  <a:tcPr anchor="ctr"/>
                </a:tc>
                <a:tc>
                  <a:txBody>
                    <a:bodyPr/>
                    <a:lstStyle/>
                    <a:p>
                      <a:r>
                        <a:rPr lang="en-GB" sz="1600"/>
                        <a:t>7</a:t>
                      </a:r>
                    </a:p>
                  </a:txBody>
                  <a:tcPr anchor="ctr"/>
                </a:tc>
              </a:tr>
              <a:tr h="370840">
                <a:tc>
                  <a:txBody>
                    <a:bodyPr/>
                    <a:lstStyle/>
                    <a:p>
                      <a:r>
                        <a:rPr lang="en-GB" sz="1600"/>
                        <a:t>twitter</a:t>
                      </a:r>
                    </a:p>
                  </a:txBody>
                  <a:tcPr anchor="ctr"/>
                </a:tc>
                <a:tc>
                  <a:txBody>
                    <a:bodyPr/>
                    <a:lstStyle/>
                    <a:p>
                      <a:r>
                        <a:rPr lang="en-GB" sz="1600" u="none" strike="noStrike">
                          <a:solidFill>
                            <a:srgbClr val="BB0000"/>
                          </a:solidFill>
                          <a:hlinkClick r:id="rId17"/>
                        </a:rPr>
                        <a:t>712447</a:t>
                      </a:r>
                      <a:endParaRPr lang="en-GB" sz="1600"/>
                    </a:p>
                  </a:txBody>
                  <a:tcPr anchor="ctr"/>
                </a:tc>
                <a:tc>
                  <a:txBody>
                    <a:bodyPr/>
                    <a:lstStyle/>
                    <a:p>
                      <a:r>
                        <a:rPr lang="en-GB" sz="1600"/>
                        <a:t>54.9</a:t>
                      </a:r>
                    </a:p>
                  </a:txBody>
                  <a:tcPr anchor="ctr"/>
                </a:tc>
                <a:tc>
                  <a:txBody>
                    <a:bodyPr/>
                    <a:lstStyle/>
                    <a:p>
                      <a:r>
                        <a:rPr lang="en-GB" sz="1600" u="none" strike="noStrike" dirty="0">
                          <a:solidFill>
                            <a:srgbClr val="BB0000"/>
                          </a:solidFill>
                          <a:hlinkClick r:id="rId18"/>
                        </a:rPr>
                        <a:t>3602</a:t>
                      </a:r>
                      <a:endParaRPr lang="en-GB" sz="1600" dirty="0"/>
                    </a:p>
                  </a:txBody>
                  <a:tcPr anchor="ctr"/>
                </a:tc>
                <a:tc>
                  <a:txBody>
                    <a:bodyPr/>
                    <a:lstStyle/>
                    <a:p>
                      <a:r>
                        <a:rPr lang="en-GB" sz="1600"/>
                        <a:t>1.1</a:t>
                      </a:r>
                    </a:p>
                  </a:txBody>
                  <a:tcPr anchor="ctr"/>
                </a:tc>
                <a:tc>
                  <a:txBody>
                    <a:bodyPr/>
                    <a:lstStyle/>
                    <a:p>
                      <a:r>
                        <a:rPr lang="en-GB" sz="1600"/>
                        <a:t>49.81</a:t>
                      </a:r>
                    </a:p>
                  </a:txBody>
                  <a:tcPr anchor="ctr"/>
                </a:tc>
                <a:tc>
                  <a:txBody>
                    <a:bodyPr/>
                    <a:lstStyle/>
                    <a:p>
                      <a:r>
                        <a:rPr lang="en-GB" sz="1600"/>
                        <a:t>8</a:t>
                      </a:r>
                    </a:p>
                  </a:txBody>
                  <a:tcPr anchor="ctr"/>
                </a:tc>
              </a:tr>
              <a:tr h="370840">
                <a:tc>
                  <a:txBody>
                    <a:bodyPr/>
                    <a:lstStyle/>
                    <a:p>
                      <a:r>
                        <a:rPr lang="en-GB" sz="1600"/>
                        <a:t>straightener</a:t>
                      </a:r>
                    </a:p>
                  </a:txBody>
                  <a:tcPr anchor="ctr"/>
                </a:tc>
                <a:tc>
                  <a:txBody>
                    <a:bodyPr/>
                    <a:lstStyle/>
                    <a:p>
                      <a:r>
                        <a:rPr lang="en-GB" sz="1600" u="none" strike="noStrike">
                          <a:solidFill>
                            <a:srgbClr val="BB0000"/>
                          </a:solidFill>
                          <a:hlinkClick r:id="rId19"/>
                        </a:rPr>
                        <a:t>23324</a:t>
                      </a:r>
                      <a:endParaRPr lang="en-GB" sz="1600"/>
                    </a:p>
                  </a:txBody>
                  <a:tcPr anchor="ctr"/>
                </a:tc>
                <a:tc>
                  <a:txBody>
                    <a:bodyPr/>
                    <a:lstStyle/>
                    <a:p>
                      <a:r>
                        <a:rPr lang="en-GB" sz="1600"/>
                        <a:t>1.8</a:t>
                      </a:r>
                    </a:p>
                  </a:txBody>
                  <a:tcPr anchor="ctr"/>
                </a:tc>
                <a:tc>
                  <a:txBody>
                    <a:bodyPr/>
                    <a:lstStyle/>
                    <a:p>
                      <a:r>
                        <a:rPr lang="en-GB" sz="1600" u="none" strike="noStrike" dirty="0">
                          <a:solidFill>
                            <a:srgbClr val="BB0000"/>
                          </a:solidFill>
                          <a:hlinkClick r:id="rId20"/>
                        </a:rPr>
                        <a:t>137</a:t>
                      </a:r>
                      <a:endParaRPr lang="en-GB" sz="1600" dirty="0"/>
                    </a:p>
                  </a:txBody>
                  <a:tcPr anchor="ctr"/>
                </a:tc>
                <a:tc>
                  <a:txBody>
                    <a:bodyPr/>
                    <a:lstStyle/>
                    <a:p>
                      <a:r>
                        <a:rPr lang="en-GB" sz="1600" dirty="0"/>
                        <a:t>0.0</a:t>
                      </a:r>
                    </a:p>
                  </a:txBody>
                  <a:tcPr anchor="ctr"/>
                </a:tc>
                <a:tc>
                  <a:txBody>
                    <a:bodyPr/>
                    <a:lstStyle/>
                    <a:p>
                      <a:r>
                        <a:rPr lang="en-GB" sz="1600"/>
                        <a:t>41.94</a:t>
                      </a:r>
                    </a:p>
                  </a:txBody>
                  <a:tcPr anchor="ctr"/>
                </a:tc>
                <a:tc>
                  <a:txBody>
                    <a:bodyPr/>
                    <a:lstStyle/>
                    <a:p>
                      <a:r>
                        <a:rPr lang="en-GB" sz="1600" dirty="0"/>
                        <a:t>9</a:t>
                      </a:r>
                    </a:p>
                  </a:txBody>
                  <a:tcPr anchor="ctr"/>
                </a:tc>
              </a:tr>
              <a:tr h="370840">
                <a:tc>
                  <a:txBody>
                    <a:bodyPr/>
                    <a:lstStyle/>
                    <a:p>
                      <a:r>
                        <a:rPr lang="en-GB" sz="1600"/>
                        <a:t>colorways</a:t>
                      </a:r>
                    </a:p>
                  </a:txBody>
                  <a:tcPr anchor="ctr"/>
                </a:tc>
                <a:tc>
                  <a:txBody>
                    <a:bodyPr/>
                    <a:lstStyle/>
                    <a:p>
                      <a:r>
                        <a:rPr lang="en-GB" sz="1600" u="none" strike="noStrike">
                          <a:solidFill>
                            <a:srgbClr val="BB0000"/>
                          </a:solidFill>
                          <a:hlinkClick r:id="rId21"/>
                        </a:rPr>
                        <a:t>4242</a:t>
                      </a:r>
                      <a:endParaRPr lang="en-GB" sz="1600"/>
                    </a:p>
                  </a:txBody>
                  <a:tcPr anchor="ctr"/>
                </a:tc>
                <a:tc>
                  <a:txBody>
                    <a:bodyPr/>
                    <a:lstStyle/>
                    <a:p>
                      <a:r>
                        <a:rPr lang="en-GB" sz="1600"/>
                        <a:t>0.3</a:t>
                      </a:r>
                    </a:p>
                  </a:txBody>
                  <a:tcPr anchor="ctr"/>
                </a:tc>
                <a:tc>
                  <a:txBody>
                    <a:bodyPr/>
                    <a:lstStyle/>
                    <a:p>
                      <a:r>
                        <a:rPr lang="en-GB" sz="1600" u="none" strike="noStrike">
                          <a:solidFill>
                            <a:srgbClr val="BB0000"/>
                          </a:solidFill>
                          <a:hlinkClick r:id="rId22"/>
                        </a:rPr>
                        <a:t>23</a:t>
                      </a:r>
                      <a:endParaRPr lang="en-GB" sz="1600"/>
                    </a:p>
                  </a:txBody>
                  <a:tcPr anchor="ctr"/>
                </a:tc>
                <a:tc>
                  <a:txBody>
                    <a:bodyPr/>
                    <a:lstStyle/>
                    <a:p>
                      <a:r>
                        <a:rPr lang="en-GB" sz="1600" dirty="0"/>
                        <a:t>0.0</a:t>
                      </a:r>
                    </a:p>
                  </a:txBody>
                  <a:tcPr anchor="ctr"/>
                </a:tc>
                <a:tc>
                  <a:txBody>
                    <a:bodyPr/>
                    <a:lstStyle/>
                    <a:p>
                      <a:r>
                        <a:rPr lang="en-GB" sz="1600"/>
                        <a:t>40.83</a:t>
                      </a:r>
                    </a:p>
                  </a:txBody>
                  <a:tcPr anchor="ctr"/>
                </a:tc>
                <a:tc>
                  <a:txBody>
                    <a:bodyPr/>
                    <a:lstStyle/>
                    <a:p>
                      <a:r>
                        <a:rPr lang="en-GB" sz="1600" dirty="0"/>
                        <a:t>10</a:t>
                      </a:r>
                    </a:p>
                  </a:txBody>
                  <a:tcPr anchor="ctr"/>
                </a:tc>
              </a:tr>
              <a:tr h="370840">
                <a:tc>
                  <a:txBody>
                    <a:bodyPr/>
                    <a:lstStyle/>
                    <a:p>
                      <a:r>
                        <a:rPr lang="en-GB" sz="1600"/>
                        <a:t>anticlimaxes</a:t>
                      </a:r>
                    </a:p>
                  </a:txBody>
                  <a:tcPr anchor="ctr"/>
                </a:tc>
                <a:tc>
                  <a:txBody>
                    <a:bodyPr/>
                    <a:lstStyle/>
                    <a:p>
                      <a:r>
                        <a:rPr lang="en-GB" sz="1600" u="none" strike="noStrike">
                          <a:solidFill>
                            <a:srgbClr val="BB0000"/>
                          </a:solidFill>
                          <a:hlinkClick r:id="rId23"/>
                        </a:rPr>
                        <a:t>2584</a:t>
                      </a:r>
                      <a:endParaRPr lang="en-GB" sz="1600"/>
                    </a:p>
                  </a:txBody>
                  <a:tcPr anchor="ctr"/>
                </a:tc>
                <a:tc>
                  <a:txBody>
                    <a:bodyPr/>
                    <a:lstStyle/>
                    <a:p>
                      <a:r>
                        <a:rPr lang="en-GB" sz="1600"/>
                        <a:t>0.2</a:t>
                      </a:r>
                    </a:p>
                  </a:txBody>
                  <a:tcPr anchor="ctr"/>
                </a:tc>
                <a:tc>
                  <a:txBody>
                    <a:bodyPr/>
                    <a:lstStyle/>
                    <a:p>
                      <a:r>
                        <a:rPr lang="en-GB" sz="1600" u="none" strike="noStrike">
                          <a:solidFill>
                            <a:srgbClr val="BB0000"/>
                          </a:solidFill>
                          <a:hlinkClick r:id="rId24"/>
                        </a:rPr>
                        <a:t>14</a:t>
                      </a:r>
                      <a:endParaRPr lang="en-GB" sz="1600"/>
                    </a:p>
                  </a:txBody>
                  <a:tcPr anchor="ctr"/>
                </a:tc>
                <a:tc>
                  <a:txBody>
                    <a:bodyPr/>
                    <a:lstStyle/>
                    <a:p>
                      <a:r>
                        <a:rPr lang="en-GB" sz="1600"/>
                        <a:t>0.0</a:t>
                      </a:r>
                    </a:p>
                  </a:txBody>
                  <a:tcPr anchor="ctr"/>
                </a:tc>
                <a:tc>
                  <a:txBody>
                    <a:bodyPr/>
                    <a:lstStyle/>
                    <a:p>
                      <a:r>
                        <a:rPr lang="en-GB" sz="1600"/>
                        <a:t>37.91</a:t>
                      </a:r>
                    </a:p>
                  </a:txBody>
                  <a:tcPr anchor="ctr"/>
                </a:tc>
                <a:tc>
                  <a:txBody>
                    <a:bodyPr/>
                    <a:lstStyle/>
                    <a:p>
                      <a:r>
                        <a:rPr lang="en-GB" sz="1600" dirty="0"/>
                        <a:t>11</a:t>
                      </a:r>
                    </a:p>
                  </a:txBody>
                  <a:tcPr anchor="ctr"/>
                </a:tc>
              </a:tr>
            </a:tbl>
          </a:graphicData>
        </a:graphic>
      </p:graphicFrame>
      <p:sp>
        <p:nvSpPr>
          <p:cNvPr id="5" name="Slide Number Placeholder 4"/>
          <p:cNvSpPr>
            <a:spLocks noGrp="1"/>
          </p:cNvSpPr>
          <p:nvPr>
            <p:ph type="sldNum" sz="quarter" idx="12"/>
          </p:nvPr>
        </p:nvSpPr>
        <p:spPr/>
        <p:txBody>
          <a:bodyPr/>
          <a:lstStyle/>
          <a:p>
            <a:fld id="{B6F15528-21DE-4FAA-801E-634DDDAF4B2B}" type="slidenum">
              <a:rPr lang="en-US" smtClean="0"/>
              <a:pPr/>
              <a:t>12</a:t>
            </a:fld>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Classification</a:t>
            </a:r>
            <a:r>
              <a:rPr lang="en-GB" dirty="0" smtClean="0"/>
              <a:t> </a:t>
            </a:r>
            <a:r>
              <a:rPr lang="en-GB" dirty="0" smtClean="0"/>
              <a:t>(part 1)</a:t>
            </a:r>
            <a:endParaRPr lang="en-GB" dirty="0"/>
          </a:p>
        </p:txBody>
      </p:sp>
      <p:sp>
        <p:nvSpPr>
          <p:cNvPr id="3" name="Content Placeholder 2"/>
          <p:cNvSpPr>
            <a:spLocks noGrp="1"/>
          </p:cNvSpPr>
          <p:nvPr>
            <p:ph idx="1"/>
          </p:nvPr>
        </p:nvSpPr>
        <p:spPr>
          <a:xfrm>
            <a:off x="457200" y="1524001"/>
            <a:ext cx="8229600" cy="5181600"/>
          </a:xfrm>
        </p:spPr>
        <p:txBody>
          <a:bodyPr>
            <a:normAutofit fontScale="32500" lnSpcReduction="20000"/>
          </a:bodyPr>
          <a:lstStyle/>
          <a:p>
            <a:pPr>
              <a:buNone/>
            </a:pPr>
            <a:r>
              <a:rPr lang="en-GB" sz="4600" b="1" dirty="0" smtClean="0"/>
              <a:t>NEW THINGS</a:t>
            </a:r>
          </a:p>
          <a:p>
            <a:pPr>
              <a:buNone/>
            </a:pPr>
            <a:r>
              <a:rPr lang="en-GB" sz="4600" b="1" dirty="0" smtClean="0"/>
              <a:t>  tweeting tweeted twitter</a:t>
            </a:r>
          </a:p>
          <a:p>
            <a:pPr>
              <a:buNone/>
            </a:pPr>
            <a:r>
              <a:rPr lang="en-GB" sz="4600" b="1" dirty="0" smtClean="0"/>
              <a:t>  (photo) voltaic (cells)</a:t>
            </a:r>
          </a:p>
          <a:p>
            <a:pPr>
              <a:buNone/>
            </a:pPr>
            <a:r>
              <a:rPr lang="en-GB" sz="4600" b="1" dirty="0" smtClean="0"/>
              <a:t>  atomizer (as part of apparatus for giving up smoking)</a:t>
            </a:r>
          </a:p>
          <a:p>
            <a:pPr>
              <a:buNone/>
            </a:pPr>
            <a:r>
              <a:rPr lang="en-GB" sz="4600" b="1" dirty="0" smtClean="0"/>
              <a:t>  jailbreak (verb: remove limitations on an Apple device) </a:t>
            </a:r>
          </a:p>
          <a:p>
            <a:pPr>
              <a:buNone/>
            </a:pPr>
            <a:endParaRPr lang="en-GB" sz="4600" b="1" dirty="0" smtClean="0"/>
          </a:p>
          <a:p>
            <a:pPr>
              <a:buNone/>
            </a:pPr>
            <a:r>
              <a:rPr lang="en-GB" sz="4600" b="1" dirty="0" smtClean="0"/>
              <a:t>NEW WORDS</a:t>
            </a:r>
          </a:p>
          <a:p>
            <a:pPr>
              <a:buNone/>
            </a:pPr>
            <a:r>
              <a:rPr lang="en-GB" sz="4600" b="1" dirty="0" smtClean="0"/>
              <a:t>  </a:t>
            </a:r>
            <a:r>
              <a:rPr lang="en-GB" sz="4600" b="1" dirty="0" err="1" smtClean="0"/>
              <a:t>colorway</a:t>
            </a:r>
            <a:r>
              <a:rPr lang="en-GB" sz="4600" b="1" dirty="0" smtClean="0"/>
              <a:t> </a:t>
            </a:r>
            <a:r>
              <a:rPr lang="en-GB" sz="4600" b="1" dirty="0" err="1" smtClean="0"/>
              <a:t>colorways</a:t>
            </a:r>
            <a:r>
              <a:rPr lang="en-GB" sz="4600" b="1" dirty="0" smtClean="0"/>
              <a:t> </a:t>
            </a:r>
            <a:r>
              <a:rPr lang="en-GB" sz="4600" b="1" dirty="0" err="1" smtClean="0"/>
              <a:t>aftereffect</a:t>
            </a:r>
            <a:r>
              <a:rPr lang="en-GB" sz="4600" b="1" dirty="0" smtClean="0"/>
              <a:t> (increasingly spelt as one word)</a:t>
            </a:r>
          </a:p>
          <a:p>
            <a:pPr>
              <a:buNone/>
            </a:pPr>
            <a:endParaRPr lang="en-GB" sz="4600" b="1" dirty="0" smtClean="0"/>
          </a:p>
          <a:p>
            <a:pPr>
              <a:buNone/>
            </a:pPr>
            <a:r>
              <a:rPr lang="en-GB" sz="4600" b="1" dirty="0" smtClean="0"/>
              <a:t>SHOPPING</a:t>
            </a:r>
          </a:p>
          <a:p>
            <a:pPr>
              <a:buNone/>
            </a:pPr>
            <a:r>
              <a:rPr lang="en-GB" sz="4600" b="1" dirty="0" smtClean="0"/>
              <a:t>  footwear espadrille sneaker </a:t>
            </a:r>
            <a:r>
              <a:rPr lang="en-GB" sz="4600" b="1" dirty="0" err="1" smtClean="0"/>
              <a:t>slingback</a:t>
            </a:r>
            <a:r>
              <a:rPr lang="en-GB" sz="4600" b="1" dirty="0" smtClean="0"/>
              <a:t> huarache</a:t>
            </a:r>
          </a:p>
          <a:p>
            <a:pPr>
              <a:buNone/>
            </a:pPr>
            <a:r>
              <a:rPr lang="en-GB" sz="4600" b="1" dirty="0" smtClean="0"/>
              <a:t>  handbags holdalls</a:t>
            </a:r>
          </a:p>
          <a:p>
            <a:pPr>
              <a:buNone/>
            </a:pPr>
            <a:r>
              <a:rPr lang="en-GB" sz="4600" b="1" dirty="0" smtClean="0"/>
              <a:t>  chronograph chronographs timepiece timepieces watchstrap </a:t>
            </a:r>
            <a:r>
              <a:rPr lang="en-GB" sz="4600" b="1" dirty="0" err="1" smtClean="0"/>
              <a:t>watchmaking</a:t>
            </a:r>
            <a:endParaRPr lang="en-GB" sz="4600" b="1" dirty="0" smtClean="0"/>
          </a:p>
          <a:p>
            <a:pPr>
              <a:buNone/>
            </a:pPr>
            <a:r>
              <a:rPr lang="en-GB" sz="4600" b="1" dirty="0" smtClean="0"/>
              <a:t>  birthstone birthstones</a:t>
            </a:r>
          </a:p>
          <a:p>
            <a:pPr>
              <a:buNone/>
            </a:pPr>
            <a:r>
              <a:rPr lang="en-GB" sz="4600" b="1" dirty="0" smtClean="0"/>
              <a:t>  foodstuff </a:t>
            </a:r>
          </a:p>
          <a:p>
            <a:pPr>
              <a:buNone/>
            </a:pPr>
            <a:r>
              <a:rPr lang="en-GB" sz="4600" b="1" dirty="0" smtClean="0"/>
              <a:t>  headpins (</a:t>
            </a:r>
            <a:r>
              <a:rPr lang="en-GB" sz="4600" b="1" dirty="0" err="1" smtClean="0"/>
              <a:t>jewelry</a:t>
            </a:r>
            <a:r>
              <a:rPr lang="en-GB" sz="4600" b="1" dirty="0" smtClean="0"/>
              <a:t> making)</a:t>
            </a:r>
          </a:p>
          <a:p>
            <a:pPr>
              <a:buNone/>
            </a:pPr>
            <a:r>
              <a:rPr lang="en-GB" sz="4600" b="1" dirty="0" smtClean="0"/>
              <a:t>  </a:t>
            </a:r>
            <a:r>
              <a:rPr lang="en-GB" sz="4600" b="1" dirty="0" err="1" smtClean="0"/>
              <a:t>pantyliner</a:t>
            </a:r>
            <a:r>
              <a:rPr lang="en-GB" sz="4600" b="1" dirty="0" smtClean="0"/>
              <a:t> jerseys</a:t>
            </a:r>
          </a:p>
          <a:p>
            <a:pPr>
              <a:buNone/>
            </a:pPr>
            <a:r>
              <a:rPr lang="en-GB" sz="4600" b="1" dirty="0" smtClean="0"/>
              <a:t> </a:t>
            </a:r>
          </a:p>
          <a:p>
            <a:pPr>
              <a:buNone/>
            </a:pPr>
            <a:r>
              <a:rPr lang="en-GB" sz="4600" b="1" dirty="0" smtClean="0"/>
              <a:t>SERVICES</a:t>
            </a:r>
          </a:p>
          <a:p>
            <a:pPr>
              <a:buNone/>
            </a:pPr>
            <a:r>
              <a:rPr lang="en-GB" sz="4600" b="1" dirty="0" smtClean="0"/>
              <a:t>  locksmith locksmiths </a:t>
            </a:r>
            <a:r>
              <a:rPr lang="en-GB" sz="4600" b="1" dirty="0" err="1" smtClean="0"/>
              <a:t>refacing</a:t>
            </a:r>
            <a:r>
              <a:rPr lang="en-GB" sz="4600" b="1" dirty="0" smtClean="0"/>
              <a:t> (for kitchen cabinets) </a:t>
            </a:r>
          </a:p>
          <a:p>
            <a:pPr>
              <a:buNone/>
            </a:pPr>
            <a:endParaRPr lang="en-GB" sz="4600" b="1" dirty="0" smtClean="0"/>
          </a:p>
          <a:p>
            <a:pPr>
              <a:buNone/>
            </a:pPr>
            <a:r>
              <a:rPr lang="en-GB" sz="4600" b="1" dirty="0" smtClean="0"/>
              <a:t>MONEY</a:t>
            </a:r>
          </a:p>
          <a:p>
            <a:pPr>
              <a:buNone/>
            </a:pPr>
            <a:r>
              <a:rPr lang="en-GB" sz="4600" b="1" dirty="0" smtClean="0"/>
              <a:t>  refinance refinancing </a:t>
            </a:r>
            <a:r>
              <a:rPr lang="en-GB" sz="4600" b="1" dirty="0" err="1" smtClean="0"/>
              <a:t>remortgages</a:t>
            </a:r>
            <a:r>
              <a:rPr lang="en-GB" sz="4600" b="1" dirty="0" smtClean="0"/>
              <a:t> defrayal </a:t>
            </a:r>
            <a:r>
              <a:rPr lang="en-GB" sz="4600" b="1" dirty="0" err="1" smtClean="0"/>
              <a:t>cosigner</a:t>
            </a:r>
            <a:r>
              <a:rPr lang="en-GB" sz="4600" b="1" dirty="0" smtClean="0"/>
              <a:t> loaners</a:t>
            </a:r>
          </a:p>
          <a:p>
            <a:pPr>
              <a:buNone/>
            </a:pPr>
            <a:endParaRPr lang="en-GB" sz="4600" b="1" dirty="0" smtClean="0"/>
          </a:p>
          <a:p>
            <a:pPr>
              <a:buNone/>
            </a:pPr>
            <a:r>
              <a:rPr lang="en-GB" sz="4600" b="1" dirty="0" smtClean="0"/>
              <a:t>WEDDINGS</a:t>
            </a:r>
          </a:p>
          <a:p>
            <a:pPr>
              <a:buNone/>
            </a:pPr>
            <a:r>
              <a:rPr lang="en-GB" sz="4600" b="1" dirty="0" smtClean="0"/>
              <a:t>  bridesmaid boutonnieres honeymoons groomsmen</a:t>
            </a:r>
          </a:p>
          <a:p>
            <a:pPr>
              <a:buNone/>
            </a:pPr>
            <a:endParaRPr lang="en-GB"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13</a:t>
            </a:fld>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Classification</a:t>
            </a:r>
            <a:r>
              <a:rPr lang="en-GB" dirty="0" smtClean="0"/>
              <a:t> </a:t>
            </a:r>
            <a:r>
              <a:rPr lang="en-GB" dirty="0" smtClean="0"/>
              <a:t>(part 2)</a:t>
            </a:r>
            <a:endParaRPr lang="en-GB" dirty="0"/>
          </a:p>
        </p:txBody>
      </p:sp>
      <p:sp>
        <p:nvSpPr>
          <p:cNvPr id="3" name="Content Placeholder 2"/>
          <p:cNvSpPr>
            <a:spLocks noGrp="1"/>
          </p:cNvSpPr>
          <p:nvPr>
            <p:ph idx="1"/>
          </p:nvPr>
        </p:nvSpPr>
        <p:spPr>
          <a:xfrm>
            <a:off x="381000" y="1524001"/>
            <a:ext cx="8229600" cy="5334000"/>
          </a:xfrm>
        </p:spPr>
        <p:txBody>
          <a:bodyPr>
            <a:normAutofit fontScale="32500" lnSpcReduction="20000"/>
          </a:bodyPr>
          <a:lstStyle/>
          <a:p>
            <a:pPr>
              <a:buNone/>
            </a:pPr>
            <a:r>
              <a:rPr lang="en-GB" sz="4900" b="1" dirty="0" smtClean="0"/>
              <a:t>HEALTH AND BEAUTY</a:t>
            </a:r>
          </a:p>
          <a:p>
            <a:pPr>
              <a:buNone/>
            </a:pPr>
            <a:r>
              <a:rPr lang="en-GB" sz="4900" b="1" dirty="0" smtClean="0"/>
              <a:t>  </a:t>
            </a:r>
            <a:r>
              <a:rPr lang="en-GB" sz="4900" b="1" dirty="0" err="1" smtClean="0"/>
              <a:t>periodontist</a:t>
            </a:r>
            <a:r>
              <a:rPr lang="en-GB" sz="4900" b="1" dirty="0" smtClean="0"/>
              <a:t> whitening veneers aligners (both mainly for teeth)</a:t>
            </a:r>
          </a:p>
          <a:p>
            <a:pPr>
              <a:buNone/>
            </a:pPr>
            <a:r>
              <a:rPr lang="en-GB" sz="4900" b="1" dirty="0" smtClean="0"/>
              <a:t>  </a:t>
            </a:r>
            <a:r>
              <a:rPr lang="en-GB" sz="4900" b="1" dirty="0" err="1" smtClean="0"/>
              <a:t>hemorrhoid</a:t>
            </a:r>
            <a:r>
              <a:rPr lang="en-GB" sz="4900" b="1" dirty="0" smtClean="0"/>
              <a:t> </a:t>
            </a:r>
            <a:r>
              <a:rPr lang="en-GB" sz="4900" b="1" dirty="0" err="1" smtClean="0"/>
              <a:t>hemorrhoids</a:t>
            </a:r>
            <a:endParaRPr lang="en-GB" sz="4900" b="1" dirty="0" smtClean="0"/>
          </a:p>
          <a:p>
            <a:pPr>
              <a:buNone/>
            </a:pPr>
            <a:r>
              <a:rPr lang="en-GB" sz="4900" b="1" dirty="0" smtClean="0"/>
              <a:t>  hairstyles </a:t>
            </a:r>
            <a:r>
              <a:rPr lang="en-GB" sz="4900" b="1" dirty="0" err="1" smtClean="0"/>
              <a:t>straightener</a:t>
            </a:r>
            <a:r>
              <a:rPr lang="en-GB" sz="4900" b="1" dirty="0" smtClean="0"/>
              <a:t> </a:t>
            </a:r>
            <a:r>
              <a:rPr lang="en-GB" sz="4900" b="1" dirty="0" err="1" smtClean="0"/>
              <a:t>straighteners</a:t>
            </a:r>
            <a:endParaRPr lang="en-GB" sz="4900" b="1" dirty="0" smtClean="0"/>
          </a:p>
          <a:p>
            <a:pPr>
              <a:buNone/>
            </a:pPr>
            <a:r>
              <a:rPr lang="en-GB" sz="4900" b="1" dirty="0" smtClean="0"/>
              <a:t>  slimming physique cellulite liposuction </a:t>
            </a:r>
            <a:r>
              <a:rPr lang="en-GB" sz="4900" b="1" dirty="0" err="1" smtClean="0"/>
              <a:t>stretchmarks</a:t>
            </a:r>
            <a:r>
              <a:rPr lang="en-GB" sz="4900" b="1" dirty="0" smtClean="0"/>
              <a:t> </a:t>
            </a:r>
            <a:r>
              <a:rPr lang="en-GB" sz="4900" b="1" dirty="0" err="1" smtClean="0"/>
              <a:t>suntanning</a:t>
            </a:r>
            <a:endParaRPr lang="en-GB" sz="4900" b="1" dirty="0" smtClean="0"/>
          </a:p>
          <a:p>
            <a:pPr>
              <a:buNone/>
            </a:pPr>
            <a:r>
              <a:rPr lang="en-GB" sz="4900" b="1" dirty="0" smtClean="0"/>
              <a:t>  moisturize moisturizes moisturized dehydrators </a:t>
            </a:r>
            <a:r>
              <a:rPr lang="en-GB" sz="4900" b="1" dirty="0" err="1" smtClean="0"/>
              <a:t>detoxing</a:t>
            </a:r>
            <a:endParaRPr lang="en-GB" sz="4900" b="1" dirty="0" smtClean="0"/>
          </a:p>
          <a:p>
            <a:pPr>
              <a:buNone/>
            </a:pPr>
            <a:r>
              <a:rPr lang="en-GB" sz="4900" b="1" dirty="0" smtClean="0"/>
              <a:t>  pimples </a:t>
            </a:r>
            <a:r>
              <a:rPr lang="en-GB" sz="4900" b="1" dirty="0" err="1" smtClean="0"/>
              <a:t>whiteheads</a:t>
            </a:r>
            <a:r>
              <a:rPr lang="en-GB" sz="4900" b="1" dirty="0" smtClean="0"/>
              <a:t> blackhead blackheads </a:t>
            </a:r>
          </a:p>
          <a:p>
            <a:pPr>
              <a:buNone/>
            </a:pPr>
            <a:r>
              <a:rPr lang="en-GB" sz="4900" b="1" dirty="0" smtClean="0"/>
              <a:t>    breakouts (of acne etc) </a:t>
            </a:r>
            <a:r>
              <a:rPr lang="en-GB" sz="4900" b="1" dirty="0" err="1" smtClean="0"/>
              <a:t>concealer</a:t>
            </a:r>
            <a:r>
              <a:rPr lang="en-GB" sz="4900" b="1" dirty="0" smtClean="0"/>
              <a:t> </a:t>
            </a:r>
            <a:r>
              <a:rPr lang="en-GB" sz="4900" b="1" dirty="0" err="1" smtClean="0"/>
              <a:t>concealers</a:t>
            </a:r>
            <a:r>
              <a:rPr lang="en-GB" sz="4900" b="1" dirty="0" smtClean="0"/>
              <a:t> (of acne etc)</a:t>
            </a:r>
          </a:p>
          <a:p>
            <a:pPr>
              <a:buNone/>
            </a:pPr>
            <a:r>
              <a:rPr lang="en-GB" sz="4900" b="1" dirty="0" smtClean="0"/>
              <a:t>  tinnitus</a:t>
            </a:r>
          </a:p>
          <a:p>
            <a:pPr>
              <a:buNone/>
            </a:pPr>
            <a:endParaRPr lang="en-GB" sz="4900" b="1" dirty="0" smtClean="0"/>
          </a:p>
          <a:p>
            <a:pPr>
              <a:buNone/>
            </a:pPr>
            <a:r>
              <a:rPr lang="en-GB" sz="4900" b="1" dirty="0" smtClean="0"/>
              <a:t>RARE DICTIONARY WORDS</a:t>
            </a:r>
          </a:p>
          <a:p>
            <a:pPr>
              <a:buNone/>
            </a:pPr>
            <a:r>
              <a:rPr lang="en-GB" sz="4900" b="1" dirty="0" smtClean="0"/>
              <a:t>  </a:t>
            </a:r>
            <a:r>
              <a:rPr lang="en-GB" sz="4900" b="1" dirty="0" err="1" smtClean="0"/>
              <a:t>accouter</a:t>
            </a:r>
            <a:r>
              <a:rPr lang="en-GB" sz="4900" b="1" dirty="0" smtClean="0"/>
              <a:t> osculate</a:t>
            </a:r>
          </a:p>
          <a:p>
            <a:pPr>
              <a:buNone/>
            </a:pPr>
            <a:endParaRPr lang="en-GB" sz="4900" b="1" dirty="0" smtClean="0"/>
          </a:p>
          <a:p>
            <a:pPr>
              <a:buNone/>
            </a:pPr>
            <a:r>
              <a:rPr lang="en-GB" sz="4900" b="1" dirty="0" smtClean="0"/>
              <a:t>MORPHOLOGY</a:t>
            </a:r>
          </a:p>
          <a:p>
            <a:pPr>
              <a:buNone/>
            </a:pPr>
            <a:r>
              <a:rPr lang="en-GB" sz="4900" b="1" dirty="0" smtClean="0"/>
              <a:t>  humorousness </a:t>
            </a:r>
            <a:r>
              <a:rPr lang="en-GB" sz="4900" b="1" dirty="0" err="1" smtClean="0"/>
              <a:t>severeness</a:t>
            </a:r>
            <a:r>
              <a:rPr lang="en-GB" sz="4900" b="1" dirty="0" smtClean="0"/>
              <a:t> sturdiness impecuniousness comfortableness </a:t>
            </a:r>
          </a:p>
          <a:p>
            <a:pPr>
              <a:buNone/>
            </a:pPr>
            <a:r>
              <a:rPr lang="en-GB" sz="4900" b="1" dirty="0" smtClean="0"/>
              <a:t>    anxiousness adorableness courageousness </a:t>
            </a:r>
            <a:r>
              <a:rPr lang="en-GB" sz="4900" b="1" dirty="0" err="1" smtClean="0"/>
              <a:t>neglectfulness</a:t>
            </a:r>
            <a:r>
              <a:rPr lang="en-GB" sz="4900" b="1" dirty="0" smtClean="0"/>
              <a:t> </a:t>
            </a:r>
            <a:r>
              <a:rPr lang="en-GB" sz="4900" b="1" dirty="0" err="1" smtClean="0"/>
              <a:t>moldiness</a:t>
            </a:r>
            <a:r>
              <a:rPr lang="en-GB" sz="4900" b="1" dirty="0" smtClean="0"/>
              <a:t> safeness</a:t>
            </a:r>
          </a:p>
          <a:p>
            <a:pPr>
              <a:buNone/>
            </a:pPr>
            <a:r>
              <a:rPr lang="en-GB" sz="4900" b="1" dirty="0" smtClean="0"/>
              <a:t>  anticlimaxes chitchats attires apparels </a:t>
            </a:r>
            <a:r>
              <a:rPr lang="en-GB" sz="4900" b="1" dirty="0" err="1" smtClean="0"/>
              <a:t>jewelries</a:t>
            </a:r>
            <a:r>
              <a:rPr lang="en-GB" sz="4900" b="1" dirty="0" smtClean="0"/>
              <a:t> jackpots</a:t>
            </a:r>
          </a:p>
          <a:p>
            <a:pPr>
              <a:buNone/>
            </a:pPr>
            <a:r>
              <a:rPr lang="en-GB" sz="4900" b="1" dirty="0" smtClean="0"/>
              <a:t>  </a:t>
            </a:r>
            <a:r>
              <a:rPr lang="en-GB" sz="4900" b="1" dirty="0" err="1" smtClean="0"/>
              <a:t>wagerer</a:t>
            </a:r>
            <a:r>
              <a:rPr lang="en-GB" sz="4900" b="1" dirty="0" smtClean="0"/>
              <a:t> vacationer dandier</a:t>
            </a:r>
          </a:p>
          <a:p>
            <a:pPr>
              <a:buNone/>
            </a:pPr>
            <a:r>
              <a:rPr lang="en-GB" sz="4900" b="1" dirty="0" smtClean="0"/>
              <a:t>  acquirable conveyable </a:t>
            </a:r>
          </a:p>
          <a:p>
            <a:pPr>
              <a:buNone/>
            </a:pPr>
            <a:r>
              <a:rPr lang="en-GB" sz="4900" b="1" dirty="0" smtClean="0"/>
              <a:t>  dejecting unexceptionally</a:t>
            </a:r>
          </a:p>
          <a:p>
            <a:pPr>
              <a:buNone/>
            </a:pPr>
            <a:endParaRPr lang="en-GB" sz="4900" b="1" dirty="0" smtClean="0"/>
          </a:p>
          <a:p>
            <a:pPr>
              <a:buNone/>
            </a:pPr>
            <a:r>
              <a:rPr lang="en-GB" sz="4900" b="1" dirty="0" smtClean="0"/>
              <a:t>NAMES (incorrectly included - most were filtered out) </a:t>
            </a:r>
          </a:p>
          <a:p>
            <a:pPr>
              <a:buNone/>
            </a:pPr>
            <a:r>
              <a:rPr lang="en-GB" sz="4900" b="1" dirty="0" smtClean="0"/>
              <a:t>  spellbinders (a name) circuital (album) android (operating system)</a:t>
            </a:r>
          </a:p>
          <a:p>
            <a:pPr>
              <a:buNone/>
            </a:pPr>
            <a:endParaRPr lang="en-GB" sz="4900" b="1" dirty="0" smtClean="0"/>
          </a:p>
          <a:p>
            <a:pPr>
              <a:buNone/>
            </a:pPr>
            <a:r>
              <a:rPr lang="en-GB" sz="4900" b="1" dirty="0" smtClean="0"/>
              <a:t>OTHER</a:t>
            </a:r>
          </a:p>
          <a:p>
            <a:pPr>
              <a:buNone/>
            </a:pPr>
            <a:r>
              <a:rPr lang="en-GB" sz="4900" b="1" dirty="0" smtClean="0"/>
              <a:t>  frontward proficiently</a:t>
            </a:r>
          </a:p>
          <a:p>
            <a:pPr>
              <a:buNone/>
            </a:pPr>
            <a:endParaRPr lang="en-GB"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14</a:t>
            </a:fld>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converse: 2008 keywords</a:t>
            </a:r>
            <a:endParaRPr lang="en-GB" dirty="0"/>
          </a:p>
        </p:txBody>
      </p:sp>
      <p:graphicFrame>
        <p:nvGraphicFramePr>
          <p:cNvPr id="5" name="Content Placeholder 4"/>
          <p:cNvGraphicFramePr>
            <a:graphicFrameLocks noGrp="1"/>
          </p:cNvGraphicFramePr>
          <p:nvPr>
            <p:ph idx="1"/>
          </p:nvPr>
        </p:nvGraphicFramePr>
        <p:xfrm>
          <a:off x="381000" y="1143000"/>
          <a:ext cx="8229599" cy="5562600"/>
        </p:xfrm>
        <a:graphic>
          <a:graphicData uri="http://schemas.openxmlformats.org/drawingml/2006/table">
            <a:tbl>
              <a:tblPr firstRow="1" bandRow="1">
                <a:tableStyleId>{5C22544A-7EE6-4342-B048-85BDC9FD1C3A}</a:tableStyleId>
              </a:tblPr>
              <a:tblGrid>
                <a:gridCol w="1524000"/>
                <a:gridCol w="827314"/>
                <a:gridCol w="1175657"/>
                <a:gridCol w="1175657"/>
                <a:gridCol w="1175657"/>
                <a:gridCol w="1175657"/>
                <a:gridCol w="1175657"/>
              </a:tblGrid>
              <a:tr h="370840">
                <a:tc>
                  <a:txBody>
                    <a:bodyPr/>
                    <a:lstStyle/>
                    <a:p>
                      <a:endParaRPr lang="en-GB" b="0" i="0" dirty="0">
                        <a:latin typeface="Verdana"/>
                      </a:endParaRPr>
                    </a:p>
                  </a:txBody>
                  <a:tcPr anchor="ctr"/>
                </a:tc>
                <a:tc gridSpan="2">
                  <a:txBody>
                    <a:bodyPr/>
                    <a:lstStyle/>
                    <a:p>
                      <a:r>
                        <a:rPr lang="en-GB" b="0" i="1">
                          <a:latin typeface="Verdana"/>
                        </a:rPr>
                        <a:t>enTenTen08</a:t>
                      </a:r>
                      <a:endParaRPr lang="en-GB" b="0" i="0">
                        <a:latin typeface="Verdana"/>
                      </a:endParaRPr>
                    </a:p>
                  </a:txBody>
                  <a:tcPr anchor="ctr"/>
                </a:tc>
                <a:tc hMerge="1">
                  <a:txBody>
                    <a:bodyPr/>
                    <a:lstStyle/>
                    <a:p>
                      <a:endParaRPr lang="en-GB"/>
                    </a:p>
                  </a:txBody>
                  <a:tcPr/>
                </a:tc>
                <a:tc gridSpan="2">
                  <a:txBody>
                    <a:bodyPr/>
                    <a:lstStyle/>
                    <a:p>
                      <a:r>
                        <a:rPr lang="en-GB" b="0" i="1">
                          <a:latin typeface="Verdana"/>
                        </a:rPr>
                        <a:t>enTenTen12</a:t>
                      </a:r>
                      <a:endParaRPr lang="en-GB" b="0" i="0">
                        <a:latin typeface="Verdana"/>
                      </a:endParaRPr>
                    </a:p>
                  </a:txBody>
                  <a:tcPr anchor="ctr"/>
                </a:tc>
                <a:tc hMerge="1">
                  <a:txBody>
                    <a:bodyPr/>
                    <a:lstStyle/>
                    <a:p>
                      <a:endParaRPr lang="en-GB"/>
                    </a:p>
                  </a:txBody>
                  <a:tcPr/>
                </a:tc>
                <a:tc>
                  <a:txBody>
                    <a:bodyPr/>
                    <a:lstStyle/>
                    <a:p>
                      <a:endParaRPr lang="en-GB" b="0" i="0">
                        <a:latin typeface="Verdana"/>
                      </a:endParaRPr>
                    </a:p>
                  </a:txBody>
                  <a:tcPr anchor="ctr"/>
                </a:tc>
                <a:tc>
                  <a:txBody>
                    <a:bodyPr/>
                    <a:lstStyle/>
                    <a:p>
                      <a:endParaRPr lang="en-GB" b="0" i="0">
                        <a:latin typeface="Verdana"/>
                      </a:endParaRPr>
                    </a:p>
                  </a:txBody>
                  <a:tcPr anchor="ctr"/>
                </a:tc>
              </a:tr>
              <a:tr h="370840">
                <a:tc>
                  <a:txBody>
                    <a:bodyPr/>
                    <a:lstStyle/>
                    <a:p>
                      <a:r>
                        <a:rPr lang="en-GB" sz="1500" b="0" i="0" dirty="0" err="1">
                          <a:latin typeface="Verdana"/>
                        </a:rPr>
                        <a:t>lc</a:t>
                      </a:r>
                      <a:endParaRPr lang="en-GB" sz="1500" b="0" i="0" dirty="0">
                        <a:latin typeface="Verdana"/>
                      </a:endParaRPr>
                    </a:p>
                  </a:txBody>
                  <a:tcPr anchor="ctr"/>
                </a:tc>
                <a:tc>
                  <a:txBody>
                    <a:bodyPr/>
                    <a:lstStyle/>
                    <a:p>
                      <a:r>
                        <a:rPr lang="en-GB" sz="1500" b="0" i="0">
                          <a:latin typeface="Verdana"/>
                        </a:rPr>
                        <a:t>Freq</a:t>
                      </a:r>
                    </a:p>
                  </a:txBody>
                  <a:tcPr anchor="ctr"/>
                </a:tc>
                <a:tc>
                  <a:txBody>
                    <a:bodyPr/>
                    <a:lstStyle/>
                    <a:p>
                      <a:r>
                        <a:rPr lang="en-GB" sz="1500" b="0" i="0">
                          <a:latin typeface="Verdana"/>
                        </a:rPr>
                        <a:t>Freq/mill</a:t>
                      </a:r>
                    </a:p>
                  </a:txBody>
                  <a:tcPr anchor="ctr"/>
                </a:tc>
                <a:tc>
                  <a:txBody>
                    <a:bodyPr/>
                    <a:lstStyle/>
                    <a:p>
                      <a:r>
                        <a:rPr lang="en-GB" sz="1500" b="0" i="0">
                          <a:latin typeface="Verdana"/>
                        </a:rPr>
                        <a:t>Freq</a:t>
                      </a:r>
                    </a:p>
                  </a:txBody>
                  <a:tcPr anchor="ctr"/>
                </a:tc>
                <a:tc>
                  <a:txBody>
                    <a:bodyPr/>
                    <a:lstStyle/>
                    <a:p>
                      <a:r>
                        <a:rPr lang="en-GB" sz="1500" b="0" i="0">
                          <a:latin typeface="Verdana"/>
                        </a:rPr>
                        <a:t>Freq/mill</a:t>
                      </a:r>
                    </a:p>
                  </a:txBody>
                  <a:tcPr anchor="ctr"/>
                </a:tc>
                <a:tc>
                  <a:txBody>
                    <a:bodyPr/>
                    <a:lstStyle/>
                    <a:p>
                      <a:r>
                        <a:rPr lang="en-GB" sz="1500" b="0" i="0">
                          <a:latin typeface="Verdana"/>
                        </a:rPr>
                        <a:t>Score</a:t>
                      </a:r>
                    </a:p>
                  </a:txBody>
                  <a:tcPr anchor="ctr"/>
                </a:tc>
                <a:tc>
                  <a:txBody>
                    <a:bodyPr/>
                    <a:lstStyle/>
                    <a:p>
                      <a:r>
                        <a:rPr lang="en-GB" sz="1500" b="0" i="0">
                          <a:latin typeface="Verdana"/>
                        </a:rPr>
                        <a:t>Rank</a:t>
                      </a:r>
                    </a:p>
                  </a:txBody>
                  <a:tcPr anchor="ctr"/>
                </a:tc>
              </a:tr>
              <a:tr h="370840">
                <a:tc>
                  <a:txBody>
                    <a:bodyPr/>
                    <a:lstStyle/>
                    <a:p>
                      <a:r>
                        <a:rPr lang="en-GB" sz="1500" dirty="0"/>
                        <a:t>twelfths</a:t>
                      </a:r>
                    </a:p>
                  </a:txBody>
                  <a:tcPr anchor="ctr"/>
                </a:tc>
                <a:tc>
                  <a:txBody>
                    <a:bodyPr/>
                    <a:lstStyle/>
                    <a:p>
                      <a:r>
                        <a:rPr lang="en-GB" sz="1500" u="none" strike="noStrike">
                          <a:solidFill>
                            <a:srgbClr val="BB0000"/>
                          </a:solidFill>
                          <a:hlinkClick r:id="rId3"/>
                        </a:rPr>
                        <a:t>2070</a:t>
                      </a:r>
                      <a:endParaRPr lang="en-GB" sz="1500"/>
                    </a:p>
                  </a:txBody>
                  <a:tcPr anchor="ctr"/>
                </a:tc>
                <a:tc>
                  <a:txBody>
                    <a:bodyPr/>
                    <a:lstStyle/>
                    <a:p>
                      <a:r>
                        <a:rPr lang="en-GB" sz="1500"/>
                        <a:t>0.6</a:t>
                      </a:r>
                    </a:p>
                  </a:txBody>
                  <a:tcPr anchor="ctr"/>
                </a:tc>
                <a:tc>
                  <a:txBody>
                    <a:bodyPr/>
                    <a:lstStyle/>
                    <a:p>
                      <a:r>
                        <a:rPr lang="en-GB" sz="1500" u="none" strike="noStrike">
                          <a:solidFill>
                            <a:srgbClr val="BB0000"/>
                          </a:solidFill>
                          <a:hlinkClick r:id="rId4"/>
                        </a:rPr>
                        <a:t>98</a:t>
                      </a:r>
                      <a:endParaRPr lang="en-GB" sz="1500"/>
                    </a:p>
                  </a:txBody>
                  <a:tcPr anchor="ctr"/>
                </a:tc>
                <a:tc>
                  <a:txBody>
                    <a:bodyPr/>
                    <a:lstStyle/>
                    <a:p>
                      <a:r>
                        <a:rPr lang="en-GB" sz="1500"/>
                        <a:t>0.0</a:t>
                      </a:r>
                    </a:p>
                  </a:txBody>
                  <a:tcPr anchor="ctr"/>
                </a:tc>
                <a:tc>
                  <a:txBody>
                    <a:bodyPr/>
                    <a:lstStyle/>
                    <a:p>
                      <a:r>
                        <a:rPr lang="en-GB" sz="1500"/>
                        <a:t>74.1</a:t>
                      </a:r>
                    </a:p>
                  </a:txBody>
                  <a:tcPr anchor="ctr"/>
                </a:tc>
                <a:tc>
                  <a:txBody>
                    <a:bodyPr/>
                    <a:lstStyle/>
                    <a:p>
                      <a:r>
                        <a:rPr lang="en-GB" sz="1500"/>
                        <a:t>1</a:t>
                      </a:r>
                    </a:p>
                  </a:txBody>
                  <a:tcPr anchor="ctr"/>
                </a:tc>
              </a:tr>
              <a:tr h="370840">
                <a:tc>
                  <a:txBody>
                    <a:bodyPr/>
                    <a:lstStyle/>
                    <a:p>
                      <a:r>
                        <a:rPr lang="en-GB" sz="1500" dirty="0"/>
                        <a:t>holograph</a:t>
                      </a:r>
                    </a:p>
                  </a:txBody>
                  <a:tcPr anchor="ctr"/>
                </a:tc>
                <a:tc>
                  <a:txBody>
                    <a:bodyPr/>
                    <a:lstStyle/>
                    <a:p>
                      <a:r>
                        <a:rPr lang="en-GB" sz="1500" u="none" strike="noStrike">
                          <a:solidFill>
                            <a:srgbClr val="BB0000"/>
                          </a:solidFill>
                          <a:hlinkClick r:id="rId5"/>
                        </a:rPr>
                        <a:t>3542</a:t>
                      </a:r>
                      <a:endParaRPr lang="en-GB" sz="1500"/>
                    </a:p>
                  </a:txBody>
                  <a:tcPr anchor="ctr"/>
                </a:tc>
                <a:tc>
                  <a:txBody>
                    <a:bodyPr/>
                    <a:lstStyle/>
                    <a:p>
                      <a:r>
                        <a:rPr lang="en-GB" sz="1500"/>
                        <a:t>1.1</a:t>
                      </a:r>
                    </a:p>
                  </a:txBody>
                  <a:tcPr anchor="ctr"/>
                </a:tc>
                <a:tc>
                  <a:txBody>
                    <a:bodyPr/>
                    <a:lstStyle/>
                    <a:p>
                      <a:r>
                        <a:rPr lang="en-GB" sz="1500" u="none" strike="noStrike">
                          <a:solidFill>
                            <a:srgbClr val="BB0000"/>
                          </a:solidFill>
                          <a:hlinkClick r:id="rId6"/>
                        </a:rPr>
                        <a:t>627</a:t>
                      </a:r>
                      <a:endParaRPr lang="en-GB" sz="1500"/>
                    </a:p>
                  </a:txBody>
                  <a:tcPr anchor="ctr"/>
                </a:tc>
                <a:tc>
                  <a:txBody>
                    <a:bodyPr/>
                    <a:lstStyle/>
                    <a:p>
                      <a:r>
                        <a:rPr lang="en-GB" sz="1500"/>
                        <a:t>0.0</a:t>
                      </a:r>
                    </a:p>
                  </a:txBody>
                  <a:tcPr anchor="ctr"/>
                </a:tc>
                <a:tc>
                  <a:txBody>
                    <a:bodyPr/>
                    <a:lstStyle/>
                    <a:p>
                      <a:r>
                        <a:rPr lang="en-GB" sz="1500"/>
                        <a:t>22.0</a:t>
                      </a:r>
                    </a:p>
                  </a:txBody>
                  <a:tcPr anchor="ctr"/>
                </a:tc>
                <a:tc>
                  <a:txBody>
                    <a:bodyPr/>
                    <a:lstStyle/>
                    <a:p>
                      <a:r>
                        <a:rPr lang="en-GB" sz="1500"/>
                        <a:t>2</a:t>
                      </a:r>
                    </a:p>
                  </a:txBody>
                  <a:tcPr anchor="ctr"/>
                </a:tc>
              </a:tr>
              <a:tr h="370840">
                <a:tc>
                  <a:txBody>
                    <a:bodyPr/>
                    <a:lstStyle/>
                    <a:p>
                      <a:r>
                        <a:rPr lang="en-GB" sz="1500" dirty="0"/>
                        <a:t>fuehrer</a:t>
                      </a:r>
                    </a:p>
                  </a:txBody>
                  <a:tcPr anchor="ctr"/>
                </a:tc>
                <a:tc>
                  <a:txBody>
                    <a:bodyPr/>
                    <a:lstStyle/>
                    <a:p>
                      <a:r>
                        <a:rPr lang="en-GB" sz="1500" u="none" strike="noStrike" dirty="0">
                          <a:solidFill>
                            <a:srgbClr val="BB0000"/>
                          </a:solidFill>
                          <a:hlinkClick r:id="rId7"/>
                        </a:rPr>
                        <a:t>6581</a:t>
                      </a:r>
                      <a:endParaRPr lang="en-GB" sz="1500" dirty="0"/>
                    </a:p>
                  </a:txBody>
                  <a:tcPr anchor="ctr"/>
                </a:tc>
                <a:tc>
                  <a:txBody>
                    <a:bodyPr/>
                    <a:lstStyle/>
                    <a:p>
                      <a:r>
                        <a:rPr lang="en-GB" sz="1500"/>
                        <a:t>2.0</a:t>
                      </a:r>
                    </a:p>
                  </a:txBody>
                  <a:tcPr anchor="ctr"/>
                </a:tc>
                <a:tc>
                  <a:txBody>
                    <a:bodyPr/>
                    <a:lstStyle/>
                    <a:p>
                      <a:r>
                        <a:rPr lang="en-GB" sz="1500" u="none" strike="noStrike">
                          <a:solidFill>
                            <a:srgbClr val="BB0000"/>
                          </a:solidFill>
                          <a:hlinkClick r:id="rId8"/>
                        </a:rPr>
                        <a:t>1220</a:t>
                      </a:r>
                      <a:endParaRPr lang="en-GB" sz="1500"/>
                    </a:p>
                  </a:txBody>
                  <a:tcPr anchor="ctr"/>
                </a:tc>
                <a:tc>
                  <a:txBody>
                    <a:bodyPr/>
                    <a:lstStyle/>
                    <a:p>
                      <a:r>
                        <a:rPr lang="en-GB" sz="1500"/>
                        <a:t>0.1</a:t>
                      </a:r>
                    </a:p>
                  </a:txBody>
                  <a:tcPr anchor="ctr"/>
                </a:tc>
                <a:tc>
                  <a:txBody>
                    <a:bodyPr/>
                    <a:lstStyle/>
                    <a:p>
                      <a:r>
                        <a:rPr lang="en-GB" sz="1500"/>
                        <a:t>21.2</a:t>
                      </a:r>
                    </a:p>
                  </a:txBody>
                  <a:tcPr anchor="ctr"/>
                </a:tc>
                <a:tc>
                  <a:txBody>
                    <a:bodyPr/>
                    <a:lstStyle/>
                    <a:p>
                      <a:r>
                        <a:rPr lang="en-GB" sz="1500"/>
                        <a:t>3</a:t>
                      </a:r>
                    </a:p>
                  </a:txBody>
                  <a:tcPr anchor="ctr"/>
                </a:tc>
              </a:tr>
              <a:tr h="370840">
                <a:tc>
                  <a:txBody>
                    <a:bodyPr/>
                    <a:lstStyle/>
                    <a:p>
                      <a:r>
                        <a:rPr lang="en-GB" sz="1500"/>
                        <a:t>declassification</a:t>
                      </a:r>
                    </a:p>
                  </a:txBody>
                  <a:tcPr anchor="ctr"/>
                </a:tc>
                <a:tc>
                  <a:txBody>
                    <a:bodyPr/>
                    <a:lstStyle/>
                    <a:p>
                      <a:r>
                        <a:rPr lang="en-GB" sz="1500" u="none" strike="noStrike" dirty="0">
                          <a:solidFill>
                            <a:srgbClr val="BB0000"/>
                          </a:solidFill>
                          <a:hlinkClick r:id="rId9"/>
                        </a:rPr>
                        <a:t>5332</a:t>
                      </a:r>
                      <a:endParaRPr lang="en-GB" sz="1500" dirty="0"/>
                    </a:p>
                  </a:txBody>
                  <a:tcPr anchor="ctr"/>
                </a:tc>
                <a:tc>
                  <a:txBody>
                    <a:bodyPr/>
                    <a:lstStyle/>
                    <a:p>
                      <a:r>
                        <a:rPr lang="en-GB" sz="1500" dirty="0"/>
                        <a:t>1.6</a:t>
                      </a:r>
                    </a:p>
                  </a:txBody>
                  <a:tcPr anchor="ctr"/>
                </a:tc>
                <a:tc>
                  <a:txBody>
                    <a:bodyPr/>
                    <a:lstStyle/>
                    <a:p>
                      <a:r>
                        <a:rPr lang="en-GB" sz="1500" u="none" strike="noStrike">
                          <a:solidFill>
                            <a:srgbClr val="BB0000"/>
                          </a:solidFill>
                          <a:hlinkClick r:id="rId10"/>
                        </a:rPr>
                        <a:t>989</a:t>
                      </a:r>
                      <a:endParaRPr lang="en-GB" sz="1500"/>
                    </a:p>
                  </a:txBody>
                  <a:tcPr anchor="ctr"/>
                </a:tc>
                <a:tc>
                  <a:txBody>
                    <a:bodyPr/>
                    <a:lstStyle/>
                    <a:p>
                      <a:r>
                        <a:rPr lang="en-GB" sz="1500"/>
                        <a:t>0.1</a:t>
                      </a:r>
                    </a:p>
                  </a:txBody>
                  <a:tcPr anchor="ctr"/>
                </a:tc>
                <a:tc>
                  <a:txBody>
                    <a:bodyPr/>
                    <a:lstStyle/>
                    <a:p>
                      <a:r>
                        <a:rPr lang="en-GB" sz="1500"/>
                        <a:t>21.1</a:t>
                      </a:r>
                    </a:p>
                  </a:txBody>
                  <a:tcPr anchor="ctr"/>
                </a:tc>
                <a:tc>
                  <a:txBody>
                    <a:bodyPr/>
                    <a:lstStyle/>
                    <a:p>
                      <a:r>
                        <a:rPr lang="en-GB" sz="1500"/>
                        <a:t>4</a:t>
                      </a:r>
                    </a:p>
                  </a:txBody>
                  <a:tcPr anchor="ctr"/>
                </a:tc>
              </a:tr>
              <a:tr h="370840">
                <a:tc>
                  <a:txBody>
                    <a:bodyPr/>
                    <a:lstStyle/>
                    <a:p>
                      <a:r>
                        <a:rPr lang="en-GB" sz="1500"/>
                        <a:t>subtenant</a:t>
                      </a:r>
                    </a:p>
                  </a:txBody>
                  <a:tcPr anchor="ctr"/>
                </a:tc>
                <a:tc>
                  <a:txBody>
                    <a:bodyPr/>
                    <a:lstStyle/>
                    <a:p>
                      <a:r>
                        <a:rPr lang="en-GB" sz="1500" u="none" strike="noStrike">
                          <a:solidFill>
                            <a:srgbClr val="BB0000"/>
                          </a:solidFill>
                          <a:hlinkClick r:id="rId11"/>
                        </a:rPr>
                        <a:t>3283</a:t>
                      </a:r>
                      <a:endParaRPr lang="en-GB" sz="1500"/>
                    </a:p>
                  </a:txBody>
                  <a:tcPr anchor="ctr"/>
                </a:tc>
                <a:tc>
                  <a:txBody>
                    <a:bodyPr/>
                    <a:lstStyle/>
                    <a:p>
                      <a:r>
                        <a:rPr lang="en-GB" sz="1500" dirty="0"/>
                        <a:t>1.0</a:t>
                      </a:r>
                    </a:p>
                  </a:txBody>
                  <a:tcPr anchor="ctr"/>
                </a:tc>
                <a:tc>
                  <a:txBody>
                    <a:bodyPr/>
                    <a:lstStyle/>
                    <a:p>
                      <a:r>
                        <a:rPr lang="en-GB" sz="1500" u="none" strike="noStrike">
                          <a:solidFill>
                            <a:srgbClr val="BB0000"/>
                          </a:solidFill>
                          <a:hlinkClick r:id="rId12"/>
                        </a:rPr>
                        <a:t>619</a:t>
                      </a:r>
                      <a:endParaRPr lang="en-GB" sz="1500"/>
                    </a:p>
                  </a:txBody>
                  <a:tcPr anchor="ctr"/>
                </a:tc>
                <a:tc>
                  <a:txBody>
                    <a:bodyPr/>
                    <a:lstStyle/>
                    <a:p>
                      <a:r>
                        <a:rPr lang="en-GB" sz="1500"/>
                        <a:t>0.0</a:t>
                      </a:r>
                    </a:p>
                  </a:txBody>
                  <a:tcPr anchor="ctr"/>
                </a:tc>
                <a:tc>
                  <a:txBody>
                    <a:bodyPr/>
                    <a:lstStyle/>
                    <a:p>
                      <a:r>
                        <a:rPr lang="en-GB" sz="1500"/>
                        <a:t>20.6</a:t>
                      </a:r>
                    </a:p>
                  </a:txBody>
                  <a:tcPr anchor="ctr"/>
                </a:tc>
                <a:tc>
                  <a:txBody>
                    <a:bodyPr/>
                    <a:lstStyle/>
                    <a:p>
                      <a:r>
                        <a:rPr lang="en-GB" sz="1500"/>
                        <a:t>5</a:t>
                      </a:r>
                    </a:p>
                  </a:txBody>
                  <a:tcPr anchor="ctr"/>
                </a:tc>
              </a:tr>
              <a:tr h="370840">
                <a:tc>
                  <a:txBody>
                    <a:bodyPr/>
                    <a:lstStyle/>
                    <a:p>
                      <a:r>
                        <a:rPr lang="en-GB" sz="1500"/>
                        <a:t>indemnifying</a:t>
                      </a:r>
                    </a:p>
                  </a:txBody>
                  <a:tcPr anchor="ctr"/>
                </a:tc>
                <a:tc>
                  <a:txBody>
                    <a:bodyPr/>
                    <a:lstStyle/>
                    <a:p>
                      <a:r>
                        <a:rPr lang="en-GB" sz="1500" u="none" strike="noStrike">
                          <a:solidFill>
                            <a:srgbClr val="BB0000"/>
                          </a:solidFill>
                          <a:hlinkClick r:id="rId13"/>
                        </a:rPr>
                        <a:t>3654</a:t>
                      </a:r>
                      <a:endParaRPr lang="en-GB" sz="1500"/>
                    </a:p>
                  </a:txBody>
                  <a:tcPr anchor="ctr"/>
                </a:tc>
                <a:tc>
                  <a:txBody>
                    <a:bodyPr/>
                    <a:lstStyle/>
                    <a:p>
                      <a:r>
                        <a:rPr lang="en-GB" sz="1500" dirty="0"/>
                        <a:t>1.1</a:t>
                      </a:r>
                    </a:p>
                  </a:txBody>
                  <a:tcPr anchor="ctr"/>
                </a:tc>
                <a:tc>
                  <a:txBody>
                    <a:bodyPr/>
                    <a:lstStyle/>
                    <a:p>
                      <a:r>
                        <a:rPr lang="en-GB" sz="1500" u="none" strike="noStrike">
                          <a:solidFill>
                            <a:srgbClr val="BB0000"/>
                          </a:solidFill>
                          <a:hlinkClick r:id="rId14"/>
                        </a:rPr>
                        <a:t>772</a:t>
                      </a:r>
                      <a:endParaRPr lang="en-GB" sz="1500"/>
                    </a:p>
                  </a:txBody>
                  <a:tcPr anchor="ctr"/>
                </a:tc>
                <a:tc>
                  <a:txBody>
                    <a:bodyPr/>
                    <a:lstStyle/>
                    <a:p>
                      <a:r>
                        <a:rPr lang="en-GB" sz="1500"/>
                        <a:t>0.1</a:t>
                      </a:r>
                    </a:p>
                  </a:txBody>
                  <a:tcPr anchor="ctr"/>
                </a:tc>
                <a:tc>
                  <a:txBody>
                    <a:bodyPr/>
                    <a:lstStyle/>
                    <a:p>
                      <a:r>
                        <a:rPr lang="en-GB" sz="1500"/>
                        <a:t>18.5</a:t>
                      </a:r>
                    </a:p>
                  </a:txBody>
                  <a:tcPr anchor="ctr"/>
                </a:tc>
                <a:tc>
                  <a:txBody>
                    <a:bodyPr/>
                    <a:lstStyle/>
                    <a:p>
                      <a:r>
                        <a:rPr lang="en-GB" sz="1500"/>
                        <a:t>6</a:t>
                      </a:r>
                    </a:p>
                  </a:txBody>
                  <a:tcPr anchor="ctr"/>
                </a:tc>
              </a:tr>
              <a:tr h="370840">
                <a:tc>
                  <a:txBody>
                    <a:bodyPr/>
                    <a:lstStyle/>
                    <a:p>
                      <a:r>
                        <a:rPr lang="en-GB" sz="1500"/>
                        <a:t>libeler</a:t>
                      </a:r>
                    </a:p>
                  </a:txBody>
                  <a:tcPr anchor="ctr"/>
                </a:tc>
                <a:tc>
                  <a:txBody>
                    <a:bodyPr/>
                    <a:lstStyle/>
                    <a:p>
                      <a:r>
                        <a:rPr lang="en-GB" sz="1500" u="none" strike="noStrike">
                          <a:solidFill>
                            <a:srgbClr val="BB0000"/>
                          </a:solidFill>
                          <a:hlinkClick r:id="rId15"/>
                        </a:rPr>
                        <a:t>160</a:t>
                      </a:r>
                      <a:endParaRPr lang="en-GB" sz="1500"/>
                    </a:p>
                  </a:txBody>
                  <a:tcPr anchor="ctr"/>
                </a:tc>
                <a:tc>
                  <a:txBody>
                    <a:bodyPr/>
                    <a:lstStyle/>
                    <a:p>
                      <a:r>
                        <a:rPr lang="en-GB" sz="1500" dirty="0"/>
                        <a:t>0.0</a:t>
                      </a:r>
                    </a:p>
                  </a:txBody>
                  <a:tcPr anchor="ctr"/>
                </a:tc>
                <a:tc>
                  <a:txBody>
                    <a:bodyPr/>
                    <a:lstStyle/>
                    <a:p>
                      <a:r>
                        <a:rPr lang="en-GB" sz="1500" u="none" strike="noStrike">
                          <a:solidFill>
                            <a:srgbClr val="BB0000"/>
                          </a:solidFill>
                          <a:hlinkClick r:id="rId16"/>
                        </a:rPr>
                        <a:t>29</a:t>
                      </a:r>
                      <a:endParaRPr lang="en-GB" sz="1500"/>
                    </a:p>
                  </a:txBody>
                  <a:tcPr anchor="ctr"/>
                </a:tc>
                <a:tc>
                  <a:txBody>
                    <a:bodyPr/>
                    <a:lstStyle/>
                    <a:p>
                      <a:r>
                        <a:rPr lang="en-GB" sz="1500"/>
                        <a:t>0.0</a:t>
                      </a:r>
                    </a:p>
                  </a:txBody>
                  <a:tcPr anchor="ctr"/>
                </a:tc>
                <a:tc>
                  <a:txBody>
                    <a:bodyPr/>
                    <a:lstStyle/>
                    <a:p>
                      <a:r>
                        <a:rPr lang="en-GB" sz="1500"/>
                        <a:t>15.4</a:t>
                      </a:r>
                    </a:p>
                  </a:txBody>
                  <a:tcPr anchor="ctr"/>
                </a:tc>
                <a:tc>
                  <a:txBody>
                    <a:bodyPr/>
                    <a:lstStyle/>
                    <a:p>
                      <a:r>
                        <a:rPr lang="en-GB" sz="1500"/>
                        <a:t>7</a:t>
                      </a:r>
                    </a:p>
                  </a:txBody>
                  <a:tcPr anchor="ctr"/>
                </a:tc>
              </a:tr>
              <a:tr h="370840">
                <a:tc>
                  <a:txBody>
                    <a:bodyPr/>
                    <a:lstStyle/>
                    <a:p>
                      <a:r>
                        <a:rPr lang="en-GB" sz="1500"/>
                        <a:t>videocassette</a:t>
                      </a:r>
                    </a:p>
                  </a:txBody>
                  <a:tcPr anchor="ctr"/>
                </a:tc>
                <a:tc>
                  <a:txBody>
                    <a:bodyPr/>
                    <a:lstStyle/>
                    <a:p>
                      <a:r>
                        <a:rPr lang="en-GB" sz="1500" u="none" strike="noStrike">
                          <a:solidFill>
                            <a:srgbClr val="BB0000"/>
                          </a:solidFill>
                          <a:hlinkClick r:id="rId17"/>
                        </a:rPr>
                        <a:t>3898</a:t>
                      </a:r>
                      <a:endParaRPr lang="en-GB" sz="1500"/>
                    </a:p>
                  </a:txBody>
                  <a:tcPr anchor="ctr"/>
                </a:tc>
                <a:tc>
                  <a:txBody>
                    <a:bodyPr/>
                    <a:lstStyle/>
                    <a:p>
                      <a:r>
                        <a:rPr lang="en-GB" sz="1500" dirty="0"/>
                        <a:t>1.2</a:t>
                      </a:r>
                    </a:p>
                  </a:txBody>
                  <a:tcPr anchor="ctr"/>
                </a:tc>
                <a:tc>
                  <a:txBody>
                    <a:bodyPr/>
                    <a:lstStyle/>
                    <a:p>
                      <a:r>
                        <a:rPr lang="en-GB" sz="1500" u="none" strike="noStrike" dirty="0">
                          <a:solidFill>
                            <a:srgbClr val="BB0000"/>
                          </a:solidFill>
                          <a:hlinkClick r:id="rId18"/>
                        </a:rPr>
                        <a:t>1033</a:t>
                      </a:r>
                      <a:endParaRPr lang="en-GB" sz="1500" dirty="0"/>
                    </a:p>
                  </a:txBody>
                  <a:tcPr anchor="ctr"/>
                </a:tc>
                <a:tc>
                  <a:txBody>
                    <a:bodyPr/>
                    <a:lstStyle/>
                    <a:p>
                      <a:r>
                        <a:rPr lang="en-GB" sz="1500"/>
                        <a:t>0.1</a:t>
                      </a:r>
                    </a:p>
                  </a:txBody>
                  <a:tcPr anchor="ctr"/>
                </a:tc>
                <a:tc>
                  <a:txBody>
                    <a:bodyPr/>
                    <a:lstStyle/>
                    <a:p>
                      <a:r>
                        <a:rPr lang="en-GB" sz="1500"/>
                        <a:t>14.8</a:t>
                      </a:r>
                    </a:p>
                  </a:txBody>
                  <a:tcPr anchor="ctr"/>
                </a:tc>
                <a:tc>
                  <a:txBody>
                    <a:bodyPr/>
                    <a:lstStyle/>
                    <a:p>
                      <a:r>
                        <a:rPr lang="en-GB" sz="1500"/>
                        <a:t>8</a:t>
                      </a:r>
                    </a:p>
                  </a:txBody>
                  <a:tcPr anchor="ctr"/>
                </a:tc>
              </a:tr>
              <a:tr h="370840">
                <a:tc>
                  <a:txBody>
                    <a:bodyPr/>
                    <a:lstStyle/>
                    <a:p>
                      <a:r>
                        <a:rPr lang="en-GB" sz="1500"/>
                        <a:t>maunders</a:t>
                      </a:r>
                    </a:p>
                  </a:txBody>
                  <a:tcPr anchor="ctr"/>
                </a:tc>
                <a:tc>
                  <a:txBody>
                    <a:bodyPr/>
                    <a:lstStyle/>
                    <a:p>
                      <a:r>
                        <a:rPr lang="en-GB" sz="1500" u="none" strike="noStrike">
                          <a:solidFill>
                            <a:srgbClr val="BB0000"/>
                          </a:solidFill>
                          <a:hlinkClick r:id="rId19"/>
                        </a:rPr>
                        <a:t>188</a:t>
                      </a:r>
                      <a:endParaRPr lang="en-GB" sz="1500"/>
                    </a:p>
                  </a:txBody>
                  <a:tcPr anchor="ctr"/>
                </a:tc>
                <a:tc>
                  <a:txBody>
                    <a:bodyPr/>
                    <a:lstStyle/>
                    <a:p>
                      <a:r>
                        <a:rPr lang="en-GB" sz="1500"/>
                        <a:t>0.1</a:t>
                      </a:r>
                    </a:p>
                  </a:txBody>
                  <a:tcPr anchor="ctr"/>
                </a:tc>
                <a:tc>
                  <a:txBody>
                    <a:bodyPr/>
                    <a:lstStyle/>
                    <a:p>
                      <a:r>
                        <a:rPr lang="en-GB" sz="1500" u="none" strike="noStrike" dirty="0">
                          <a:solidFill>
                            <a:srgbClr val="BB0000"/>
                          </a:solidFill>
                          <a:hlinkClick r:id="rId20"/>
                        </a:rPr>
                        <a:t>39</a:t>
                      </a:r>
                      <a:endParaRPr lang="en-GB" sz="1500" dirty="0"/>
                    </a:p>
                  </a:txBody>
                  <a:tcPr anchor="ctr"/>
                </a:tc>
                <a:tc>
                  <a:txBody>
                    <a:bodyPr/>
                    <a:lstStyle/>
                    <a:p>
                      <a:r>
                        <a:rPr lang="en-GB" sz="1500"/>
                        <a:t>0.0</a:t>
                      </a:r>
                    </a:p>
                  </a:txBody>
                  <a:tcPr anchor="ctr"/>
                </a:tc>
                <a:tc>
                  <a:txBody>
                    <a:bodyPr/>
                    <a:lstStyle/>
                    <a:p>
                      <a:r>
                        <a:rPr lang="en-GB" sz="1500"/>
                        <a:t>14.6</a:t>
                      </a:r>
                    </a:p>
                  </a:txBody>
                  <a:tcPr anchor="ctr"/>
                </a:tc>
                <a:tc>
                  <a:txBody>
                    <a:bodyPr/>
                    <a:lstStyle/>
                    <a:p>
                      <a:r>
                        <a:rPr lang="en-GB" sz="1500"/>
                        <a:t>9</a:t>
                      </a:r>
                    </a:p>
                  </a:txBody>
                  <a:tcPr anchor="ctr"/>
                </a:tc>
              </a:tr>
              <a:tr h="370840">
                <a:tc>
                  <a:txBody>
                    <a:bodyPr/>
                    <a:lstStyle/>
                    <a:p>
                      <a:r>
                        <a:rPr lang="en-GB" sz="1500"/>
                        <a:t>palatinates</a:t>
                      </a:r>
                    </a:p>
                  </a:txBody>
                  <a:tcPr anchor="ctr"/>
                </a:tc>
                <a:tc>
                  <a:txBody>
                    <a:bodyPr/>
                    <a:lstStyle/>
                    <a:p>
                      <a:r>
                        <a:rPr lang="en-GB" sz="1500" u="none" strike="noStrike">
                          <a:solidFill>
                            <a:srgbClr val="BB0000"/>
                          </a:solidFill>
                          <a:hlinkClick r:id="rId21"/>
                        </a:rPr>
                        <a:t>86</a:t>
                      </a:r>
                      <a:endParaRPr lang="en-GB" sz="1500"/>
                    </a:p>
                  </a:txBody>
                  <a:tcPr anchor="ctr"/>
                </a:tc>
                <a:tc>
                  <a:txBody>
                    <a:bodyPr/>
                    <a:lstStyle/>
                    <a:p>
                      <a:r>
                        <a:rPr lang="en-GB" sz="1500"/>
                        <a:t>0.0</a:t>
                      </a:r>
                    </a:p>
                  </a:txBody>
                  <a:tcPr anchor="ctr"/>
                </a:tc>
                <a:tc>
                  <a:txBody>
                    <a:bodyPr/>
                    <a:lstStyle/>
                    <a:p>
                      <a:r>
                        <a:rPr lang="en-GB" sz="1500" u="none" strike="noStrike" dirty="0">
                          <a:solidFill>
                            <a:srgbClr val="BB0000"/>
                          </a:solidFill>
                          <a:hlinkClick r:id="rId22"/>
                        </a:rPr>
                        <a:t>13</a:t>
                      </a:r>
                      <a:endParaRPr lang="en-GB" sz="1500" dirty="0"/>
                    </a:p>
                  </a:txBody>
                  <a:tcPr anchor="ctr"/>
                </a:tc>
                <a:tc>
                  <a:txBody>
                    <a:bodyPr/>
                    <a:lstStyle/>
                    <a:p>
                      <a:r>
                        <a:rPr lang="en-GB" sz="1500" dirty="0"/>
                        <a:t>0.0</a:t>
                      </a:r>
                    </a:p>
                  </a:txBody>
                  <a:tcPr anchor="ctr"/>
                </a:tc>
                <a:tc>
                  <a:txBody>
                    <a:bodyPr/>
                    <a:lstStyle/>
                    <a:p>
                      <a:r>
                        <a:rPr lang="en-GB" sz="1500"/>
                        <a:t>13.6</a:t>
                      </a:r>
                    </a:p>
                  </a:txBody>
                  <a:tcPr anchor="ctr"/>
                </a:tc>
                <a:tc>
                  <a:txBody>
                    <a:bodyPr/>
                    <a:lstStyle/>
                    <a:p>
                      <a:r>
                        <a:rPr lang="en-GB" sz="1500"/>
                        <a:t>10</a:t>
                      </a:r>
                    </a:p>
                  </a:txBody>
                  <a:tcPr anchor="ctr"/>
                </a:tc>
              </a:tr>
              <a:tr h="370840">
                <a:tc>
                  <a:txBody>
                    <a:bodyPr/>
                    <a:lstStyle/>
                    <a:p>
                      <a:r>
                        <a:rPr lang="en-GB" sz="1500"/>
                        <a:t>wardresses</a:t>
                      </a:r>
                    </a:p>
                  </a:txBody>
                  <a:tcPr anchor="ctr"/>
                </a:tc>
                <a:tc>
                  <a:txBody>
                    <a:bodyPr/>
                    <a:lstStyle/>
                    <a:p>
                      <a:r>
                        <a:rPr lang="en-GB" sz="1500" u="none" strike="noStrike">
                          <a:solidFill>
                            <a:srgbClr val="BB0000"/>
                          </a:solidFill>
                          <a:hlinkClick r:id="rId23"/>
                        </a:rPr>
                        <a:t>65</a:t>
                      </a:r>
                      <a:endParaRPr lang="en-GB" sz="1500"/>
                    </a:p>
                  </a:txBody>
                  <a:tcPr anchor="ctr"/>
                </a:tc>
                <a:tc>
                  <a:txBody>
                    <a:bodyPr/>
                    <a:lstStyle/>
                    <a:p>
                      <a:r>
                        <a:rPr lang="en-GB" sz="1500"/>
                        <a:t>0.0</a:t>
                      </a:r>
                    </a:p>
                  </a:txBody>
                  <a:tcPr anchor="ctr"/>
                </a:tc>
                <a:tc>
                  <a:txBody>
                    <a:bodyPr/>
                    <a:lstStyle/>
                    <a:p>
                      <a:r>
                        <a:rPr lang="en-GB" sz="1500" u="none" strike="noStrike">
                          <a:solidFill>
                            <a:srgbClr val="BB0000"/>
                          </a:solidFill>
                          <a:hlinkClick r:id="rId24"/>
                        </a:rPr>
                        <a:t>7</a:t>
                      </a:r>
                      <a:endParaRPr lang="en-GB" sz="1500"/>
                    </a:p>
                  </a:txBody>
                  <a:tcPr anchor="ctr"/>
                </a:tc>
                <a:tc>
                  <a:txBody>
                    <a:bodyPr/>
                    <a:lstStyle/>
                    <a:p>
                      <a:r>
                        <a:rPr lang="en-GB" sz="1500" dirty="0"/>
                        <a:t>0.0</a:t>
                      </a:r>
                    </a:p>
                  </a:txBody>
                  <a:tcPr anchor="ctr"/>
                </a:tc>
                <a:tc>
                  <a:txBody>
                    <a:bodyPr/>
                    <a:lstStyle/>
                    <a:p>
                      <a:r>
                        <a:rPr lang="en-GB" sz="1500"/>
                        <a:t>13.6</a:t>
                      </a:r>
                    </a:p>
                  </a:txBody>
                  <a:tcPr anchor="ctr"/>
                </a:tc>
                <a:tc>
                  <a:txBody>
                    <a:bodyPr/>
                    <a:lstStyle/>
                    <a:p>
                      <a:r>
                        <a:rPr lang="en-GB" sz="1500"/>
                        <a:t>11</a:t>
                      </a:r>
                    </a:p>
                  </a:txBody>
                  <a:tcPr anchor="ctr"/>
                </a:tc>
              </a:tr>
              <a:tr h="370840">
                <a:tc>
                  <a:txBody>
                    <a:bodyPr/>
                    <a:lstStyle/>
                    <a:p>
                      <a:r>
                        <a:rPr lang="en-GB" sz="1500"/>
                        <a:t>reexports</a:t>
                      </a:r>
                    </a:p>
                  </a:txBody>
                  <a:tcPr anchor="ctr"/>
                </a:tc>
                <a:tc>
                  <a:txBody>
                    <a:bodyPr/>
                    <a:lstStyle/>
                    <a:p>
                      <a:r>
                        <a:rPr lang="en-GB" sz="1500" u="none" strike="noStrike">
                          <a:solidFill>
                            <a:srgbClr val="BB0000"/>
                          </a:solidFill>
                          <a:hlinkClick r:id="rId25"/>
                        </a:rPr>
                        <a:t>290</a:t>
                      </a:r>
                      <a:endParaRPr lang="en-GB" sz="1500"/>
                    </a:p>
                  </a:txBody>
                  <a:tcPr anchor="ctr"/>
                </a:tc>
                <a:tc>
                  <a:txBody>
                    <a:bodyPr/>
                    <a:lstStyle/>
                    <a:p>
                      <a:r>
                        <a:rPr lang="en-GB" sz="1500"/>
                        <a:t>0.1</a:t>
                      </a:r>
                    </a:p>
                  </a:txBody>
                  <a:tcPr anchor="ctr"/>
                </a:tc>
                <a:tc>
                  <a:txBody>
                    <a:bodyPr/>
                    <a:lstStyle/>
                    <a:p>
                      <a:r>
                        <a:rPr lang="en-GB" sz="1500" u="none" strike="noStrike">
                          <a:solidFill>
                            <a:srgbClr val="BB0000"/>
                          </a:solidFill>
                          <a:hlinkClick r:id="rId26"/>
                        </a:rPr>
                        <a:t>73</a:t>
                      </a:r>
                      <a:endParaRPr lang="en-GB" sz="1500"/>
                    </a:p>
                  </a:txBody>
                  <a:tcPr anchor="ctr"/>
                </a:tc>
                <a:tc>
                  <a:txBody>
                    <a:bodyPr/>
                    <a:lstStyle/>
                    <a:p>
                      <a:r>
                        <a:rPr lang="en-GB" sz="1500" dirty="0"/>
                        <a:t>0.0</a:t>
                      </a:r>
                    </a:p>
                  </a:txBody>
                  <a:tcPr anchor="ctr"/>
                </a:tc>
                <a:tc>
                  <a:txBody>
                    <a:bodyPr/>
                    <a:lstStyle/>
                    <a:p>
                      <a:r>
                        <a:rPr lang="en-GB" sz="1500" dirty="0"/>
                        <a:t>13.5</a:t>
                      </a:r>
                    </a:p>
                  </a:txBody>
                  <a:tcPr anchor="ctr"/>
                </a:tc>
                <a:tc>
                  <a:txBody>
                    <a:bodyPr/>
                    <a:lstStyle/>
                    <a:p>
                      <a:r>
                        <a:rPr lang="en-GB" sz="1500"/>
                        <a:t>12</a:t>
                      </a:r>
                    </a:p>
                  </a:txBody>
                  <a:tcPr anchor="ctr"/>
                </a:tc>
              </a:tr>
              <a:tr h="370840">
                <a:tc>
                  <a:txBody>
                    <a:bodyPr/>
                    <a:lstStyle/>
                    <a:p>
                      <a:r>
                        <a:rPr lang="en-GB" sz="1500"/>
                        <a:t>videodisc</a:t>
                      </a:r>
                    </a:p>
                  </a:txBody>
                  <a:tcPr anchor="ctr"/>
                </a:tc>
                <a:tc>
                  <a:txBody>
                    <a:bodyPr/>
                    <a:lstStyle/>
                    <a:p>
                      <a:r>
                        <a:rPr lang="en-GB" sz="1500" u="none" strike="noStrike">
                          <a:solidFill>
                            <a:srgbClr val="BB0000"/>
                          </a:solidFill>
                          <a:hlinkClick r:id="rId27"/>
                        </a:rPr>
                        <a:t>1278</a:t>
                      </a:r>
                      <a:endParaRPr lang="en-GB" sz="1500"/>
                    </a:p>
                  </a:txBody>
                  <a:tcPr anchor="ctr"/>
                </a:tc>
                <a:tc>
                  <a:txBody>
                    <a:bodyPr/>
                    <a:lstStyle/>
                    <a:p>
                      <a:r>
                        <a:rPr lang="en-GB" sz="1500"/>
                        <a:t>0.4</a:t>
                      </a:r>
                    </a:p>
                  </a:txBody>
                  <a:tcPr anchor="ctr"/>
                </a:tc>
                <a:tc>
                  <a:txBody>
                    <a:bodyPr/>
                    <a:lstStyle/>
                    <a:p>
                      <a:r>
                        <a:rPr lang="en-GB" sz="1500" u="none" strike="noStrike">
                          <a:solidFill>
                            <a:srgbClr val="BB0000"/>
                          </a:solidFill>
                          <a:hlinkClick r:id="rId28"/>
                        </a:rPr>
                        <a:t>363</a:t>
                      </a:r>
                      <a:endParaRPr lang="en-GB" sz="1500"/>
                    </a:p>
                  </a:txBody>
                  <a:tcPr anchor="ctr"/>
                </a:tc>
                <a:tc>
                  <a:txBody>
                    <a:bodyPr/>
                    <a:lstStyle/>
                    <a:p>
                      <a:r>
                        <a:rPr lang="en-GB" sz="1500"/>
                        <a:t>0.0</a:t>
                      </a:r>
                    </a:p>
                  </a:txBody>
                  <a:tcPr anchor="ctr"/>
                </a:tc>
                <a:tc>
                  <a:txBody>
                    <a:bodyPr/>
                    <a:lstStyle/>
                    <a:p>
                      <a:r>
                        <a:rPr lang="en-GB" sz="1500" dirty="0"/>
                        <a:t>13.5</a:t>
                      </a:r>
                    </a:p>
                  </a:txBody>
                  <a:tcPr anchor="ctr"/>
                </a:tc>
                <a:tc>
                  <a:txBody>
                    <a:bodyPr/>
                    <a:lstStyle/>
                    <a:p>
                      <a:r>
                        <a:rPr lang="en-GB" sz="1500" dirty="0"/>
                        <a:t>13</a:t>
                      </a:r>
                    </a:p>
                  </a:txBody>
                  <a:tcPr anchor="ctr"/>
                </a:tc>
              </a:tr>
            </a:tbl>
          </a:graphicData>
        </a:graphic>
      </p:graphicFrame>
      <p:sp>
        <p:nvSpPr>
          <p:cNvPr id="4" name="Slide Number Placeholder 3"/>
          <p:cNvSpPr>
            <a:spLocks noGrp="1"/>
          </p:cNvSpPr>
          <p:nvPr>
            <p:ph type="sldNum" sz="quarter" idx="12"/>
          </p:nvPr>
        </p:nvSpPr>
        <p:spPr/>
        <p:txBody>
          <a:bodyPr/>
          <a:lstStyle/>
          <a:p>
            <a:fld id="{B6F15528-21DE-4FAA-801E-634DDDAF4B2B}" type="slidenum">
              <a:rPr lang="en-US" smtClean="0"/>
              <a:pPr/>
              <a:t>15</a:t>
            </a:fld>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converse: 2008 keywords</a:t>
            </a:r>
            <a:endParaRPr lang="en-GB" dirty="0"/>
          </a:p>
        </p:txBody>
      </p:sp>
      <p:graphicFrame>
        <p:nvGraphicFramePr>
          <p:cNvPr id="5" name="Content Placeholder 4"/>
          <p:cNvGraphicFramePr>
            <a:graphicFrameLocks noGrp="1"/>
          </p:cNvGraphicFramePr>
          <p:nvPr>
            <p:ph idx="1"/>
          </p:nvPr>
        </p:nvGraphicFramePr>
        <p:xfrm>
          <a:off x="381000" y="1143000"/>
          <a:ext cx="8229599" cy="5562600"/>
        </p:xfrm>
        <a:graphic>
          <a:graphicData uri="http://schemas.openxmlformats.org/drawingml/2006/table">
            <a:tbl>
              <a:tblPr firstRow="1" bandRow="1">
                <a:tableStyleId>{5C22544A-7EE6-4342-B048-85BDC9FD1C3A}</a:tableStyleId>
              </a:tblPr>
              <a:tblGrid>
                <a:gridCol w="1524000"/>
                <a:gridCol w="827314"/>
                <a:gridCol w="1175657"/>
                <a:gridCol w="1175657"/>
                <a:gridCol w="1175657"/>
                <a:gridCol w="1175657"/>
                <a:gridCol w="1175657"/>
              </a:tblGrid>
              <a:tr h="370840">
                <a:tc>
                  <a:txBody>
                    <a:bodyPr/>
                    <a:lstStyle/>
                    <a:p>
                      <a:endParaRPr lang="en-GB" b="0" i="0" dirty="0">
                        <a:latin typeface="Verdana"/>
                      </a:endParaRPr>
                    </a:p>
                  </a:txBody>
                  <a:tcPr anchor="ctr"/>
                </a:tc>
                <a:tc gridSpan="2">
                  <a:txBody>
                    <a:bodyPr/>
                    <a:lstStyle/>
                    <a:p>
                      <a:r>
                        <a:rPr lang="en-GB" b="0" i="1">
                          <a:latin typeface="Verdana"/>
                        </a:rPr>
                        <a:t>enTenTen08</a:t>
                      </a:r>
                      <a:endParaRPr lang="en-GB" b="0" i="0">
                        <a:latin typeface="Verdana"/>
                      </a:endParaRPr>
                    </a:p>
                  </a:txBody>
                  <a:tcPr anchor="ctr"/>
                </a:tc>
                <a:tc hMerge="1">
                  <a:txBody>
                    <a:bodyPr/>
                    <a:lstStyle/>
                    <a:p>
                      <a:endParaRPr lang="en-GB"/>
                    </a:p>
                  </a:txBody>
                  <a:tcPr/>
                </a:tc>
                <a:tc gridSpan="2">
                  <a:txBody>
                    <a:bodyPr/>
                    <a:lstStyle/>
                    <a:p>
                      <a:r>
                        <a:rPr lang="en-GB" b="0" i="1">
                          <a:latin typeface="Verdana"/>
                        </a:rPr>
                        <a:t>enTenTen12</a:t>
                      </a:r>
                      <a:endParaRPr lang="en-GB" b="0" i="0">
                        <a:latin typeface="Verdana"/>
                      </a:endParaRPr>
                    </a:p>
                  </a:txBody>
                  <a:tcPr anchor="ctr"/>
                </a:tc>
                <a:tc hMerge="1">
                  <a:txBody>
                    <a:bodyPr/>
                    <a:lstStyle/>
                    <a:p>
                      <a:endParaRPr lang="en-GB"/>
                    </a:p>
                  </a:txBody>
                  <a:tcPr/>
                </a:tc>
                <a:tc>
                  <a:txBody>
                    <a:bodyPr/>
                    <a:lstStyle/>
                    <a:p>
                      <a:endParaRPr lang="en-GB" b="0" i="0">
                        <a:latin typeface="Verdana"/>
                      </a:endParaRPr>
                    </a:p>
                  </a:txBody>
                  <a:tcPr anchor="ctr"/>
                </a:tc>
                <a:tc>
                  <a:txBody>
                    <a:bodyPr/>
                    <a:lstStyle/>
                    <a:p>
                      <a:endParaRPr lang="en-GB" b="0" i="0">
                        <a:latin typeface="Verdana"/>
                      </a:endParaRPr>
                    </a:p>
                  </a:txBody>
                  <a:tcPr anchor="ctr"/>
                </a:tc>
              </a:tr>
              <a:tr h="370840">
                <a:tc>
                  <a:txBody>
                    <a:bodyPr/>
                    <a:lstStyle/>
                    <a:p>
                      <a:r>
                        <a:rPr lang="en-GB" sz="1500" b="0" i="0" dirty="0" err="1">
                          <a:latin typeface="Verdana"/>
                        </a:rPr>
                        <a:t>lc</a:t>
                      </a:r>
                      <a:endParaRPr lang="en-GB" sz="1500" b="0" i="0" dirty="0">
                        <a:latin typeface="Verdana"/>
                      </a:endParaRPr>
                    </a:p>
                  </a:txBody>
                  <a:tcPr anchor="ctr"/>
                </a:tc>
                <a:tc>
                  <a:txBody>
                    <a:bodyPr/>
                    <a:lstStyle/>
                    <a:p>
                      <a:r>
                        <a:rPr lang="en-GB" sz="1500" b="0" i="0">
                          <a:latin typeface="Verdana"/>
                        </a:rPr>
                        <a:t>Freq</a:t>
                      </a:r>
                    </a:p>
                  </a:txBody>
                  <a:tcPr anchor="ctr"/>
                </a:tc>
                <a:tc>
                  <a:txBody>
                    <a:bodyPr/>
                    <a:lstStyle/>
                    <a:p>
                      <a:r>
                        <a:rPr lang="en-GB" sz="1500" b="0" i="0">
                          <a:latin typeface="Verdana"/>
                        </a:rPr>
                        <a:t>Freq/mill</a:t>
                      </a:r>
                    </a:p>
                  </a:txBody>
                  <a:tcPr anchor="ctr"/>
                </a:tc>
                <a:tc>
                  <a:txBody>
                    <a:bodyPr/>
                    <a:lstStyle/>
                    <a:p>
                      <a:r>
                        <a:rPr lang="en-GB" sz="1500" b="0" i="0">
                          <a:latin typeface="Verdana"/>
                        </a:rPr>
                        <a:t>Freq</a:t>
                      </a:r>
                    </a:p>
                  </a:txBody>
                  <a:tcPr anchor="ctr"/>
                </a:tc>
                <a:tc>
                  <a:txBody>
                    <a:bodyPr/>
                    <a:lstStyle/>
                    <a:p>
                      <a:r>
                        <a:rPr lang="en-GB" sz="1500" b="0" i="0">
                          <a:latin typeface="Verdana"/>
                        </a:rPr>
                        <a:t>Freq/mill</a:t>
                      </a:r>
                    </a:p>
                  </a:txBody>
                  <a:tcPr anchor="ctr"/>
                </a:tc>
                <a:tc>
                  <a:txBody>
                    <a:bodyPr/>
                    <a:lstStyle/>
                    <a:p>
                      <a:r>
                        <a:rPr lang="en-GB" sz="1500" b="0" i="0">
                          <a:latin typeface="Verdana"/>
                        </a:rPr>
                        <a:t>Score</a:t>
                      </a:r>
                    </a:p>
                  </a:txBody>
                  <a:tcPr anchor="ctr"/>
                </a:tc>
                <a:tc>
                  <a:txBody>
                    <a:bodyPr/>
                    <a:lstStyle/>
                    <a:p>
                      <a:r>
                        <a:rPr lang="en-GB" sz="1500" b="0" i="0">
                          <a:latin typeface="Verdana"/>
                        </a:rPr>
                        <a:t>Rank</a:t>
                      </a:r>
                    </a:p>
                  </a:txBody>
                  <a:tcPr anchor="ctr"/>
                </a:tc>
              </a:tr>
              <a:tr h="370840">
                <a:tc>
                  <a:txBody>
                    <a:bodyPr/>
                    <a:lstStyle/>
                    <a:p>
                      <a:r>
                        <a:rPr lang="en-GB" sz="1500" dirty="0"/>
                        <a:t>twelfths</a:t>
                      </a:r>
                    </a:p>
                  </a:txBody>
                  <a:tcPr anchor="ctr"/>
                </a:tc>
                <a:tc>
                  <a:txBody>
                    <a:bodyPr/>
                    <a:lstStyle/>
                    <a:p>
                      <a:r>
                        <a:rPr lang="en-GB" sz="1500" u="none" strike="noStrike">
                          <a:solidFill>
                            <a:srgbClr val="BB0000"/>
                          </a:solidFill>
                          <a:hlinkClick r:id="rId3"/>
                        </a:rPr>
                        <a:t>2070</a:t>
                      </a:r>
                      <a:endParaRPr lang="en-GB" sz="1500"/>
                    </a:p>
                  </a:txBody>
                  <a:tcPr anchor="ctr"/>
                </a:tc>
                <a:tc>
                  <a:txBody>
                    <a:bodyPr/>
                    <a:lstStyle/>
                    <a:p>
                      <a:r>
                        <a:rPr lang="en-GB" sz="1500"/>
                        <a:t>0.6</a:t>
                      </a:r>
                    </a:p>
                  </a:txBody>
                  <a:tcPr anchor="ctr"/>
                </a:tc>
                <a:tc>
                  <a:txBody>
                    <a:bodyPr/>
                    <a:lstStyle/>
                    <a:p>
                      <a:r>
                        <a:rPr lang="en-GB" sz="1500" u="none" strike="noStrike">
                          <a:solidFill>
                            <a:srgbClr val="BB0000"/>
                          </a:solidFill>
                          <a:hlinkClick r:id="rId4"/>
                        </a:rPr>
                        <a:t>98</a:t>
                      </a:r>
                      <a:endParaRPr lang="en-GB" sz="1500"/>
                    </a:p>
                  </a:txBody>
                  <a:tcPr anchor="ctr"/>
                </a:tc>
                <a:tc>
                  <a:txBody>
                    <a:bodyPr/>
                    <a:lstStyle/>
                    <a:p>
                      <a:r>
                        <a:rPr lang="en-GB" sz="1500"/>
                        <a:t>0.0</a:t>
                      </a:r>
                    </a:p>
                  </a:txBody>
                  <a:tcPr anchor="ctr"/>
                </a:tc>
                <a:tc>
                  <a:txBody>
                    <a:bodyPr/>
                    <a:lstStyle/>
                    <a:p>
                      <a:r>
                        <a:rPr lang="en-GB" sz="1500"/>
                        <a:t>74.1</a:t>
                      </a:r>
                    </a:p>
                  </a:txBody>
                  <a:tcPr anchor="ctr"/>
                </a:tc>
                <a:tc>
                  <a:txBody>
                    <a:bodyPr/>
                    <a:lstStyle/>
                    <a:p>
                      <a:r>
                        <a:rPr lang="en-GB" sz="1500"/>
                        <a:t>1</a:t>
                      </a:r>
                    </a:p>
                  </a:txBody>
                  <a:tcPr anchor="ctr"/>
                </a:tc>
              </a:tr>
              <a:tr h="370840">
                <a:tc>
                  <a:txBody>
                    <a:bodyPr/>
                    <a:lstStyle/>
                    <a:p>
                      <a:r>
                        <a:rPr lang="en-GB" sz="1500" dirty="0"/>
                        <a:t>holograph</a:t>
                      </a:r>
                    </a:p>
                  </a:txBody>
                  <a:tcPr anchor="ctr"/>
                </a:tc>
                <a:tc>
                  <a:txBody>
                    <a:bodyPr/>
                    <a:lstStyle/>
                    <a:p>
                      <a:r>
                        <a:rPr lang="en-GB" sz="1500" u="none" strike="noStrike">
                          <a:solidFill>
                            <a:srgbClr val="BB0000"/>
                          </a:solidFill>
                          <a:hlinkClick r:id="rId5"/>
                        </a:rPr>
                        <a:t>3542</a:t>
                      </a:r>
                      <a:endParaRPr lang="en-GB" sz="1500"/>
                    </a:p>
                  </a:txBody>
                  <a:tcPr anchor="ctr"/>
                </a:tc>
                <a:tc>
                  <a:txBody>
                    <a:bodyPr/>
                    <a:lstStyle/>
                    <a:p>
                      <a:r>
                        <a:rPr lang="en-GB" sz="1500"/>
                        <a:t>1.1</a:t>
                      </a:r>
                    </a:p>
                  </a:txBody>
                  <a:tcPr anchor="ctr"/>
                </a:tc>
                <a:tc>
                  <a:txBody>
                    <a:bodyPr/>
                    <a:lstStyle/>
                    <a:p>
                      <a:r>
                        <a:rPr lang="en-GB" sz="1500" u="none" strike="noStrike">
                          <a:solidFill>
                            <a:srgbClr val="BB0000"/>
                          </a:solidFill>
                          <a:hlinkClick r:id="rId6"/>
                        </a:rPr>
                        <a:t>627</a:t>
                      </a:r>
                      <a:endParaRPr lang="en-GB" sz="1500"/>
                    </a:p>
                  </a:txBody>
                  <a:tcPr anchor="ctr"/>
                </a:tc>
                <a:tc>
                  <a:txBody>
                    <a:bodyPr/>
                    <a:lstStyle/>
                    <a:p>
                      <a:r>
                        <a:rPr lang="en-GB" sz="1500"/>
                        <a:t>0.0</a:t>
                      </a:r>
                    </a:p>
                  </a:txBody>
                  <a:tcPr anchor="ctr"/>
                </a:tc>
                <a:tc>
                  <a:txBody>
                    <a:bodyPr/>
                    <a:lstStyle/>
                    <a:p>
                      <a:r>
                        <a:rPr lang="en-GB" sz="1500"/>
                        <a:t>22.0</a:t>
                      </a:r>
                    </a:p>
                  </a:txBody>
                  <a:tcPr anchor="ctr"/>
                </a:tc>
                <a:tc>
                  <a:txBody>
                    <a:bodyPr/>
                    <a:lstStyle/>
                    <a:p>
                      <a:r>
                        <a:rPr lang="en-GB" sz="1500"/>
                        <a:t>2</a:t>
                      </a:r>
                    </a:p>
                  </a:txBody>
                  <a:tcPr anchor="ctr"/>
                </a:tc>
              </a:tr>
              <a:tr h="370840">
                <a:tc>
                  <a:txBody>
                    <a:bodyPr/>
                    <a:lstStyle/>
                    <a:p>
                      <a:r>
                        <a:rPr lang="en-GB" sz="1500" dirty="0"/>
                        <a:t>fuehrer</a:t>
                      </a:r>
                    </a:p>
                  </a:txBody>
                  <a:tcPr anchor="ctr"/>
                </a:tc>
                <a:tc>
                  <a:txBody>
                    <a:bodyPr/>
                    <a:lstStyle/>
                    <a:p>
                      <a:r>
                        <a:rPr lang="en-GB" sz="1500" u="none" strike="noStrike" dirty="0">
                          <a:solidFill>
                            <a:srgbClr val="BB0000"/>
                          </a:solidFill>
                          <a:hlinkClick r:id="rId7"/>
                        </a:rPr>
                        <a:t>6581</a:t>
                      </a:r>
                      <a:endParaRPr lang="en-GB" sz="1500" dirty="0"/>
                    </a:p>
                  </a:txBody>
                  <a:tcPr anchor="ctr"/>
                </a:tc>
                <a:tc>
                  <a:txBody>
                    <a:bodyPr/>
                    <a:lstStyle/>
                    <a:p>
                      <a:r>
                        <a:rPr lang="en-GB" sz="1500"/>
                        <a:t>2.0</a:t>
                      </a:r>
                    </a:p>
                  </a:txBody>
                  <a:tcPr anchor="ctr"/>
                </a:tc>
                <a:tc>
                  <a:txBody>
                    <a:bodyPr/>
                    <a:lstStyle/>
                    <a:p>
                      <a:r>
                        <a:rPr lang="en-GB" sz="1500" u="none" strike="noStrike">
                          <a:solidFill>
                            <a:srgbClr val="BB0000"/>
                          </a:solidFill>
                          <a:hlinkClick r:id="rId8"/>
                        </a:rPr>
                        <a:t>1220</a:t>
                      </a:r>
                      <a:endParaRPr lang="en-GB" sz="1500"/>
                    </a:p>
                  </a:txBody>
                  <a:tcPr anchor="ctr"/>
                </a:tc>
                <a:tc>
                  <a:txBody>
                    <a:bodyPr/>
                    <a:lstStyle/>
                    <a:p>
                      <a:r>
                        <a:rPr lang="en-GB" sz="1500"/>
                        <a:t>0.1</a:t>
                      </a:r>
                    </a:p>
                  </a:txBody>
                  <a:tcPr anchor="ctr"/>
                </a:tc>
                <a:tc>
                  <a:txBody>
                    <a:bodyPr/>
                    <a:lstStyle/>
                    <a:p>
                      <a:r>
                        <a:rPr lang="en-GB" sz="1500"/>
                        <a:t>21.2</a:t>
                      </a:r>
                    </a:p>
                  </a:txBody>
                  <a:tcPr anchor="ctr"/>
                </a:tc>
                <a:tc>
                  <a:txBody>
                    <a:bodyPr/>
                    <a:lstStyle/>
                    <a:p>
                      <a:r>
                        <a:rPr lang="en-GB" sz="1500"/>
                        <a:t>3</a:t>
                      </a:r>
                    </a:p>
                  </a:txBody>
                  <a:tcPr anchor="ctr"/>
                </a:tc>
              </a:tr>
              <a:tr h="370840">
                <a:tc>
                  <a:txBody>
                    <a:bodyPr/>
                    <a:lstStyle/>
                    <a:p>
                      <a:r>
                        <a:rPr lang="en-GB" sz="1500"/>
                        <a:t>declassification</a:t>
                      </a:r>
                    </a:p>
                  </a:txBody>
                  <a:tcPr anchor="ctr"/>
                </a:tc>
                <a:tc>
                  <a:txBody>
                    <a:bodyPr/>
                    <a:lstStyle/>
                    <a:p>
                      <a:r>
                        <a:rPr lang="en-GB" sz="1500" u="none" strike="noStrike" dirty="0">
                          <a:solidFill>
                            <a:srgbClr val="BB0000"/>
                          </a:solidFill>
                          <a:hlinkClick r:id="rId9"/>
                        </a:rPr>
                        <a:t>5332</a:t>
                      </a:r>
                      <a:endParaRPr lang="en-GB" sz="1500" dirty="0"/>
                    </a:p>
                  </a:txBody>
                  <a:tcPr anchor="ctr"/>
                </a:tc>
                <a:tc>
                  <a:txBody>
                    <a:bodyPr/>
                    <a:lstStyle/>
                    <a:p>
                      <a:r>
                        <a:rPr lang="en-GB" sz="1500" dirty="0"/>
                        <a:t>1.6</a:t>
                      </a:r>
                    </a:p>
                  </a:txBody>
                  <a:tcPr anchor="ctr"/>
                </a:tc>
                <a:tc>
                  <a:txBody>
                    <a:bodyPr/>
                    <a:lstStyle/>
                    <a:p>
                      <a:r>
                        <a:rPr lang="en-GB" sz="1500" u="none" strike="noStrike">
                          <a:solidFill>
                            <a:srgbClr val="BB0000"/>
                          </a:solidFill>
                          <a:hlinkClick r:id="rId10"/>
                        </a:rPr>
                        <a:t>989</a:t>
                      </a:r>
                      <a:endParaRPr lang="en-GB" sz="1500"/>
                    </a:p>
                  </a:txBody>
                  <a:tcPr anchor="ctr"/>
                </a:tc>
                <a:tc>
                  <a:txBody>
                    <a:bodyPr/>
                    <a:lstStyle/>
                    <a:p>
                      <a:r>
                        <a:rPr lang="en-GB" sz="1500"/>
                        <a:t>0.1</a:t>
                      </a:r>
                    </a:p>
                  </a:txBody>
                  <a:tcPr anchor="ctr"/>
                </a:tc>
                <a:tc>
                  <a:txBody>
                    <a:bodyPr/>
                    <a:lstStyle/>
                    <a:p>
                      <a:r>
                        <a:rPr lang="en-GB" sz="1500"/>
                        <a:t>21.1</a:t>
                      </a:r>
                    </a:p>
                  </a:txBody>
                  <a:tcPr anchor="ctr"/>
                </a:tc>
                <a:tc>
                  <a:txBody>
                    <a:bodyPr/>
                    <a:lstStyle/>
                    <a:p>
                      <a:r>
                        <a:rPr lang="en-GB" sz="1500"/>
                        <a:t>4</a:t>
                      </a:r>
                    </a:p>
                  </a:txBody>
                  <a:tcPr anchor="ctr"/>
                </a:tc>
              </a:tr>
              <a:tr h="370840">
                <a:tc>
                  <a:txBody>
                    <a:bodyPr/>
                    <a:lstStyle/>
                    <a:p>
                      <a:r>
                        <a:rPr lang="en-GB" sz="1500"/>
                        <a:t>subtenant</a:t>
                      </a:r>
                    </a:p>
                  </a:txBody>
                  <a:tcPr anchor="ctr"/>
                </a:tc>
                <a:tc>
                  <a:txBody>
                    <a:bodyPr/>
                    <a:lstStyle/>
                    <a:p>
                      <a:r>
                        <a:rPr lang="en-GB" sz="1500" u="none" strike="noStrike">
                          <a:solidFill>
                            <a:srgbClr val="BB0000"/>
                          </a:solidFill>
                          <a:hlinkClick r:id="rId11"/>
                        </a:rPr>
                        <a:t>3283</a:t>
                      </a:r>
                      <a:endParaRPr lang="en-GB" sz="1500"/>
                    </a:p>
                  </a:txBody>
                  <a:tcPr anchor="ctr"/>
                </a:tc>
                <a:tc>
                  <a:txBody>
                    <a:bodyPr/>
                    <a:lstStyle/>
                    <a:p>
                      <a:r>
                        <a:rPr lang="en-GB" sz="1500" dirty="0"/>
                        <a:t>1.0</a:t>
                      </a:r>
                    </a:p>
                  </a:txBody>
                  <a:tcPr anchor="ctr"/>
                </a:tc>
                <a:tc>
                  <a:txBody>
                    <a:bodyPr/>
                    <a:lstStyle/>
                    <a:p>
                      <a:r>
                        <a:rPr lang="en-GB" sz="1500" u="none" strike="noStrike">
                          <a:solidFill>
                            <a:srgbClr val="BB0000"/>
                          </a:solidFill>
                          <a:hlinkClick r:id="rId12"/>
                        </a:rPr>
                        <a:t>619</a:t>
                      </a:r>
                      <a:endParaRPr lang="en-GB" sz="1500"/>
                    </a:p>
                  </a:txBody>
                  <a:tcPr anchor="ctr"/>
                </a:tc>
                <a:tc>
                  <a:txBody>
                    <a:bodyPr/>
                    <a:lstStyle/>
                    <a:p>
                      <a:r>
                        <a:rPr lang="en-GB" sz="1500"/>
                        <a:t>0.0</a:t>
                      </a:r>
                    </a:p>
                  </a:txBody>
                  <a:tcPr anchor="ctr"/>
                </a:tc>
                <a:tc>
                  <a:txBody>
                    <a:bodyPr/>
                    <a:lstStyle/>
                    <a:p>
                      <a:r>
                        <a:rPr lang="en-GB" sz="1500"/>
                        <a:t>20.6</a:t>
                      </a:r>
                    </a:p>
                  </a:txBody>
                  <a:tcPr anchor="ctr"/>
                </a:tc>
                <a:tc>
                  <a:txBody>
                    <a:bodyPr/>
                    <a:lstStyle/>
                    <a:p>
                      <a:r>
                        <a:rPr lang="en-GB" sz="1500"/>
                        <a:t>5</a:t>
                      </a:r>
                    </a:p>
                  </a:txBody>
                  <a:tcPr anchor="ctr"/>
                </a:tc>
              </a:tr>
              <a:tr h="370840">
                <a:tc>
                  <a:txBody>
                    <a:bodyPr/>
                    <a:lstStyle/>
                    <a:p>
                      <a:r>
                        <a:rPr lang="en-GB" sz="1500"/>
                        <a:t>indemnifying</a:t>
                      </a:r>
                    </a:p>
                  </a:txBody>
                  <a:tcPr anchor="ctr"/>
                </a:tc>
                <a:tc>
                  <a:txBody>
                    <a:bodyPr/>
                    <a:lstStyle/>
                    <a:p>
                      <a:r>
                        <a:rPr lang="en-GB" sz="1500" u="none" strike="noStrike">
                          <a:solidFill>
                            <a:srgbClr val="BB0000"/>
                          </a:solidFill>
                          <a:hlinkClick r:id="rId13"/>
                        </a:rPr>
                        <a:t>3654</a:t>
                      </a:r>
                      <a:endParaRPr lang="en-GB" sz="1500"/>
                    </a:p>
                  </a:txBody>
                  <a:tcPr anchor="ctr"/>
                </a:tc>
                <a:tc>
                  <a:txBody>
                    <a:bodyPr/>
                    <a:lstStyle/>
                    <a:p>
                      <a:r>
                        <a:rPr lang="en-GB" sz="1500" dirty="0"/>
                        <a:t>1.1</a:t>
                      </a:r>
                    </a:p>
                  </a:txBody>
                  <a:tcPr anchor="ctr"/>
                </a:tc>
                <a:tc>
                  <a:txBody>
                    <a:bodyPr/>
                    <a:lstStyle/>
                    <a:p>
                      <a:r>
                        <a:rPr lang="en-GB" sz="1500" u="none" strike="noStrike">
                          <a:solidFill>
                            <a:srgbClr val="BB0000"/>
                          </a:solidFill>
                          <a:hlinkClick r:id="rId14"/>
                        </a:rPr>
                        <a:t>772</a:t>
                      </a:r>
                      <a:endParaRPr lang="en-GB" sz="1500"/>
                    </a:p>
                  </a:txBody>
                  <a:tcPr anchor="ctr"/>
                </a:tc>
                <a:tc>
                  <a:txBody>
                    <a:bodyPr/>
                    <a:lstStyle/>
                    <a:p>
                      <a:r>
                        <a:rPr lang="en-GB" sz="1500"/>
                        <a:t>0.1</a:t>
                      </a:r>
                    </a:p>
                  </a:txBody>
                  <a:tcPr anchor="ctr"/>
                </a:tc>
                <a:tc>
                  <a:txBody>
                    <a:bodyPr/>
                    <a:lstStyle/>
                    <a:p>
                      <a:r>
                        <a:rPr lang="en-GB" sz="1500"/>
                        <a:t>18.5</a:t>
                      </a:r>
                    </a:p>
                  </a:txBody>
                  <a:tcPr anchor="ctr"/>
                </a:tc>
                <a:tc>
                  <a:txBody>
                    <a:bodyPr/>
                    <a:lstStyle/>
                    <a:p>
                      <a:r>
                        <a:rPr lang="en-GB" sz="1500"/>
                        <a:t>6</a:t>
                      </a:r>
                    </a:p>
                  </a:txBody>
                  <a:tcPr anchor="ctr"/>
                </a:tc>
              </a:tr>
              <a:tr h="370840">
                <a:tc>
                  <a:txBody>
                    <a:bodyPr/>
                    <a:lstStyle/>
                    <a:p>
                      <a:r>
                        <a:rPr lang="en-GB" sz="1500"/>
                        <a:t>libeler</a:t>
                      </a:r>
                    </a:p>
                  </a:txBody>
                  <a:tcPr anchor="ctr"/>
                </a:tc>
                <a:tc>
                  <a:txBody>
                    <a:bodyPr/>
                    <a:lstStyle/>
                    <a:p>
                      <a:r>
                        <a:rPr lang="en-GB" sz="1500" u="none" strike="noStrike">
                          <a:solidFill>
                            <a:srgbClr val="BB0000"/>
                          </a:solidFill>
                          <a:hlinkClick r:id="rId15"/>
                        </a:rPr>
                        <a:t>160</a:t>
                      </a:r>
                      <a:endParaRPr lang="en-GB" sz="1500"/>
                    </a:p>
                  </a:txBody>
                  <a:tcPr anchor="ctr"/>
                </a:tc>
                <a:tc>
                  <a:txBody>
                    <a:bodyPr/>
                    <a:lstStyle/>
                    <a:p>
                      <a:r>
                        <a:rPr lang="en-GB" sz="1500" dirty="0"/>
                        <a:t>0.0</a:t>
                      </a:r>
                    </a:p>
                  </a:txBody>
                  <a:tcPr anchor="ctr"/>
                </a:tc>
                <a:tc>
                  <a:txBody>
                    <a:bodyPr/>
                    <a:lstStyle/>
                    <a:p>
                      <a:r>
                        <a:rPr lang="en-GB" sz="1500" u="none" strike="noStrike">
                          <a:solidFill>
                            <a:srgbClr val="BB0000"/>
                          </a:solidFill>
                          <a:hlinkClick r:id="rId16"/>
                        </a:rPr>
                        <a:t>29</a:t>
                      </a:r>
                      <a:endParaRPr lang="en-GB" sz="1500"/>
                    </a:p>
                  </a:txBody>
                  <a:tcPr anchor="ctr"/>
                </a:tc>
                <a:tc>
                  <a:txBody>
                    <a:bodyPr/>
                    <a:lstStyle/>
                    <a:p>
                      <a:r>
                        <a:rPr lang="en-GB" sz="1500"/>
                        <a:t>0.0</a:t>
                      </a:r>
                    </a:p>
                  </a:txBody>
                  <a:tcPr anchor="ctr"/>
                </a:tc>
                <a:tc>
                  <a:txBody>
                    <a:bodyPr/>
                    <a:lstStyle/>
                    <a:p>
                      <a:r>
                        <a:rPr lang="en-GB" sz="1500"/>
                        <a:t>15.4</a:t>
                      </a:r>
                    </a:p>
                  </a:txBody>
                  <a:tcPr anchor="ctr"/>
                </a:tc>
                <a:tc>
                  <a:txBody>
                    <a:bodyPr/>
                    <a:lstStyle/>
                    <a:p>
                      <a:r>
                        <a:rPr lang="en-GB" sz="1500"/>
                        <a:t>7</a:t>
                      </a:r>
                    </a:p>
                  </a:txBody>
                  <a:tcPr anchor="ctr"/>
                </a:tc>
              </a:tr>
              <a:tr h="370840">
                <a:tc>
                  <a:txBody>
                    <a:bodyPr/>
                    <a:lstStyle/>
                    <a:p>
                      <a:r>
                        <a:rPr lang="en-GB" sz="1500"/>
                        <a:t>videocassette</a:t>
                      </a:r>
                    </a:p>
                  </a:txBody>
                  <a:tcPr anchor="ctr"/>
                </a:tc>
                <a:tc>
                  <a:txBody>
                    <a:bodyPr/>
                    <a:lstStyle/>
                    <a:p>
                      <a:r>
                        <a:rPr lang="en-GB" sz="1500" u="none" strike="noStrike">
                          <a:solidFill>
                            <a:srgbClr val="BB0000"/>
                          </a:solidFill>
                          <a:hlinkClick r:id="rId17"/>
                        </a:rPr>
                        <a:t>3898</a:t>
                      </a:r>
                      <a:endParaRPr lang="en-GB" sz="1500"/>
                    </a:p>
                  </a:txBody>
                  <a:tcPr anchor="ctr"/>
                </a:tc>
                <a:tc>
                  <a:txBody>
                    <a:bodyPr/>
                    <a:lstStyle/>
                    <a:p>
                      <a:r>
                        <a:rPr lang="en-GB" sz="1500" dirty="0"/>
                        <a:t>1.2</a:t>
                      </a:r>
                    </a:p>
                  </a:txBody>
                  <a:tcPr anchor="ctr"/>
                </a:tc>
                <a:tc>
                  <a:txBody>
                    <a:bodyPr/>
                    <a:lstStyle/>
                    <a:p>
                      <a:r>
                        <a:rPr lang="en-GB" sz="1500" u="none" strike="noStrike" dirty="0">
                          <a:solidFill>
                            <a:srgbClr val="BB0000"/>
                          </a:solidFill>
                          <a:hlinkClick r:id="rId18"/>
                        </a:rPr>
                        <a:t>1033</a:t>
                      </a:r>
                      <a:endParaRPr lang="en-GB" sz="1500" dirty="0"/>
                    </a:p>
                  </a:txBody>
                  <a:tcPr anchor="ctr"/>
                </a:tc>
                <a:tc>
                  <a:txBody>
                    <a:bodyPr/>
                    <a:lstStyle/>
                    <a:p>
                      <a:r>
                        <a:rPr lang="en-GB" sz="1500"/>
                        <a:t>0.1</a:t>
                      </a:r>
                    </a:p>
                  </a:txBody>
                  <a:tcPr anchor="ctr"/>
                </a:tc>
                <a:tc>
                  <a:txBody>
                    <a:bodyPr/>
                    <a:lstStyle/>
                    <a:p>
                      <a:r>
                        <a:rPr lang="en-GB" sz="1500"/>
                        <a:t>14.8</a:t>
                      </a:r>
                    </a:p>
                  </a:txBody>
                  <a:tcPr anchor="ctr"/>
                </a:tc>
                <a:tc>
                  <a:txBody>
                    <a:bodyPr/>
                    <a:lstStyle/>
                    <a:p>
                      <a:r>
                        <a:rPr lang="en-GB" sz="1500"/>
                        <a:t>8</a:t>
                      </a:r>
                    </a:p>
                  </a:txBody>
                  <a:tcPr anchor="ctr"/>
                </a:tc>
              </a:tr>
              <a:tr h="370840">
                <a:tc>
                  <a:txBody>
                    <a:bodyPr/>
                    <a:lstStyle/>
                    <a:p>
                      <a:r>
                        <a:rPr lang="en-GB" sz="1500"/>
                        <a:t>maunders</a:t>
                      </a:r>
                    </a:p>
                  </a:txBody>
                  <a:tcPr anchor="ctr"/>
                </a:tc>
                <a:tc>
                  <a:txBody>
                    <a:bodyPr/>
                    <a:lstStyle/>
                    <a:p>
                      <a:r>
                        <a:rPr lang="en-GB" sz="1500" u="none" strike="noStrike">
                          <a:solidFill>
                            <a:srgbClr val="BB0000"/>
                          </a:solidFill>
                          <a:hlinkClick r:id="rId19"/>
                        </a:rPr>
                        <a:t>188</a:t>
                      </a:r>
                      <a:endParaRPr lang="en-GB" sz="1500"/>
                    </a:p>
                  </a:txBody>
                  <a:tcPr anchor="ctr"/>
                </a:tc>
                <a:tc>
                  <a:txBody>
                    <a:bodyPr/>
                    <a:lstStyle/>
                    <a:p>
                      <a:r>
                        <a:rPr lang="en-GB" sz="1500"/>
                        <a:t>0.1</a:t>
                      </a:r>
                    </a:p>
                  </a:txBody>
                  <a:tcPr anchor="ctr"/>
                </a:tc>
                <a:tc>
                  <a:txBody>
                    <a:bodyPr/>
                    <a:lstStyle/>
                    <a:p>
                      <a:r>
                        <a:rPr lang="en-GB" sz="1500" u="none" strike="noStrike" dirty="0">
                          <a:solidFill>
                            <a:srgbClr val="BB0000"/>
                          </a:solidFill>
                          <a:hlinkClick r:id="rId20"/>
                        </a:rPr>
                        <a:t>39</a:t>
                      </a:r>
                      <a:endParaRPr lang="en-GB" sz="1500" dirty="0"/>
                    </a:p>
                  </a:txBody>
                  <a:tcPr anchor="ctr"/>
                </a:tc>
                <a:tc>
                  <a:txBody>
                    <a:bodyPr/>
                    <a:lstStyle/>
                    <a:p>
                      <a:r>
                        <a:rPr lang="en-GB" sz="1500"/>
                        <a:t>0.0</a:t>
                      </a:r>
                    </a:p>
                  </a:txBody>
                  <a:tcPr anchor="ctr"/>
                </a:tc>
                <a:tc>
                  <a:txBody>
                    <a:bodyPr/>
                    <a:lstStyle/>
                    <a:p>
                      <a:r>
                        <a:rPr lang="en-GB" sz="1500"/>
                        <a:t>14.6</a:t>
                      </a:r>
                    </a:p>
                  </a:txBody>
                  <a:tcPr anchor="ctr"/>
                </a:tc>
                <a:tc>
                  <a:txBody>
                    <a:bodyPr/>
                    <a:lstStyle/>
                    <a:p>
                      <a:r>
                        <a:rPr lang="en-GB" sz="1500"/>
                        <a:t>9</a:t>
                      </a:r>
                    </a:p>
                  </a:txBody>
                  <a:tcPr anchor="ctr"/>
                </a:tc>
              </a:tr>
              <a:tr h="370840">
                <a:tc>
                  <a:txBody>
                    <a:bodyPr/>
                    <a:lstStyle/>
                    <a:p>
                      <a:r>
                        <a:rPr lang="en-GB" sz="1500"/>
                        <a:t>palatinates</a:t>
                      </a:r>
                    </a:p>
                  </a:txBody>
                  <a:tcPr anchor="ctr"/>
                </a:tc>
                <a:tc>
                  <a:txBody>
                    <a:bodyPr/>
                    <a:lstStyle/>
                    <a:p>
                      <a:r>
                        <a:rPr lang="en-GB" sz="1500" u="none" strike="noStrike">
                          <a:solidFill>
                            <a:srgbClr val="BB0000"/>
                          </a:solidFill>
                          <a:hlinkClick r:id="rId21"/>
                        </a:rPr>
                        <a:t>86</a:t>
                      </a:r>
                      <a:endParaRPr lang="en-GB" sz="1500"/>
                    </a:p>
                  </a:txBody>
                  <a:tcPr anchor="ctr"/>
                </a:tc>
                <a:tc>
                  <a:txBody>
                    <a:bodyPr/>
                    <a:lstStyle/>
                    <a:p>
                      <a:r>
                        <a:rPr lang="en-GB" sz="1500"/>
                        <a:t>0.0</a:t>
                      </a:r>
                    </a:p>
                  </a:txBody>
                  <a:tcPr anchor="ctr"/>
                </a:tc>
                <a:tc>
                  <a:txBody>
                    <a:bodyPr/>
                    <a:lstStyle/>
                    <a:p>
                      <a:r>
                        <a:rPr lang="en-GB" sz="1500" u="none" strike="noStrike" dirty="0">
                          <a:solidFill>
                            <a:srgbClr val="BB0000"/>
                          </a:solidFill>
                          <a:hlinkClick r:id="rId22"/>
                        </a:rPr>
                        <a:t>13</a:t>
                      </a:r>
                      <a:endParaRPr lang="en-GB" sz="1500" dirty="0"/>
                    </a:p>
                  </a:txBody>
                  <a:tcPr anchor="ctr"/>
                </a:tc>
                <a:tc>
                  <a:txBody>
                    <a:bodyPr/>
                    <a:lstStyle/>
                    <a:p>
                      <a:r>
                        <a:rPr lang="en-GB" sz="1500" dirty="0"/>
                        <a:t>0.0</a:t>
                      </a:r>
                    </a:p>
                  </a:txBody>
                  <a:tcPr anchor="ctr"/>
                </a:tc>
                <a:tc>
                  <a:txBody>
                    <a:bodyPr/>
                    <a:lstStyle/>
                    <a:p>
                      <a:r>
                        <a:rPr lang="en-GB" sz="1500"/>
                        <a:t>13.6</a:t>
                      </a:r>
                    </a:p>
                  </a:txBody>
                  <a:tcPr anchor="ctr"/>
                </a:tc>
                <a:tc>
                  <a:txBody>
                    <a:bodyPr/>
                    <a:lstStyle/>
                    <a:p>
                      <a:r>
                        <a:rPr lang="en-GB" sz="1500"/>
                        <a:t>10</a:t>
                      </a:r>
                    </a:p>
                  </a:txBody>
                  <a:tcPr anchor="ctr"/>
                </a:tc>
              </a:tr>
              <a:tr h="370840">
                <a:tc>
                  <a:txBody>
                    <a:bodyPr/>
                    <a:lstStyle/>
                    <a:p>
                      <a:r>
                        <a:rPr lang="en-GB" sz="1500"/>
                        <a:t>wardresses</a:t>
                      </a:r>
                    </a:p>
                  </a:txBody>
                  <a:tcPr anchor="ctr"/>
                </a:tc>
                <a:tc>
                  <a:txBody>
                    <a:bodyPr/>
                    <a:lstStyle/>
                    <a:p>
                      <a:r>
                        <a:rPr lang="en-GB" sz="1500" u="none" strike="noStrike">
                          <a:solidFill>
                            <a:srgbClr val="BB0000"/>
                          </a:solidFill>
                          <a:hlinkClick r:id="rId23"/>
                        </a:rPr>
                        <a:t>65</a:t>
                      </a:r>
                      <a:endParaRPr lang="en-GB" sz="1500"/>
                    </a:p>
                  </a:txBody>
                  <a:tcPr anchor="ctr"/>
                </a:tc>
                <a:tc>
                  <a:txBody>
                    <a:bodyPr/>
                    <a:lstStyle/>
                    <a:p>
                      <a:r>
                        <a:rPr lang="en-GB" sz="1500"/>
                        <a:t>0.0</a:t>
                      </a:r>
                    </a:p>
                  </a:txBody>
                  <a:tcPr anchor="ctr"/>
                </a:tc>
                <a:tc>
                  <a:txBody>
                    <a:bodyPr/>
                    <a:lstStyle/>
                    <a:p>
                      <a:r>
                        <a:rPr lang="en-GB" sz="1500" u="none" strike="noStrike">
                          <a:solidFill>
                            <a:srgbClr val="BB0000"/>
                          </a:solidFill>
                          <a:hlinkClick r:id="rId24"/>
                        </a:rPr>
                        <a:t>7</a:t>
                      </a:r>
                      <a:endParaRPr lang="en-GB" sz="1500"/>
                    </a:p>
                  </a:txBody>
                  <a:tcPr anchor="ctr"/>
                </a:tc>
                <a:tc>
                  <a:txBody>
                    <a:bodyPr/>
                    <a:lstStyle/>
                    <a:p>
                      <a:r>
                        <a:rPr lang="en-GB" sz="1500" dirty="0"/>
                        <a:t>0.0</a:t>
                      </a:r>
                    </a:p>
                  </a:txBody>
                  <a:tcPr anchor="ctr"/>
                </a:tc>
                <a:tc>
                  <a:txBody>
                    <a:bodyPr/>
                    <a:lstStyle/>
                    <a:p>
                      <a:r>
                        <a:rPr lang="en-GB" sz="1500"/>
                        <a:t>13.6</a:t>
                      </a:r>
                    </a:p>
                  </a:txBody>
                  <a:tcPr anchor="ctr"/>
                </a:tc>
                <a:tc>
                  <a:txBody>
                    <a:bodyPr/>
                    <a:lstStyle/>
                    <a:p>
                      <a:r>
                        <a:rPr lang="en-GB" sz="1500"/>
                        <a:t>11</a:t>
                      </a:r>
                    </a:p>
                  </a:txBody>
                  <a:tcPr anchor="ctr"/>
                </a:tc>
              </a:tr>
              <a:tr h="370840">
                <a:tc>
                  <a:txBody>
                    <a:bodyPr/>
                    <a:lstStyle/>
                    <a:p>
                      <a:r>
                        <a:rPr lang="en-GB" sz="1500"/>
                        <a:t>reexports</a:t>
                      </a:r>
                    </a:p>
                  </a:txBody>
                  <a:tcPr anchor="ctr"/>
                </a:tc>
                <a:tc>
                  <a:txBody>
                    <a:bodyPr/>
                    <a:lstStyle/>
                    <a:p>
                      <a:r>
                        <a:rPr lang="en-GB" sz="1500" u="none" strike="noStrike">
                          <a:solidFill>
                            <a:srgbClr val="BB0000"/>
                          </a:solidFill>
                          <a:hlinkClick r:id="rId25"/>
                        </a:rPr>
                        <a:t>290</a:t>
                      </a:r>
                      <a:endParaRPr lang="en-GB" sz="1500"/>
                    </a:p>
                  </a:txBody>
                  <a:tcPr anchor="ctr"/>
                </a:tc>
                <a:tc>
                  <a:txBody>
                    <a:bodyPr/>
                    <a:lstStyle/>
                    <a:p>
                      <a:r>
                        <a:rPr lang="en-GB" sz="1500"/>
                        <a:t>0.1</a:t>
                      </a:r>
                    </a:p>
                  </a:txBody>
                  <a:tcPr anchor="ctr"/>
                </a:tc>
                <a:tc>
                  <a:txBody>
                    <a:bodyPr/>
                    <a:lstStyle/>
                    <a:p>
                      <a:r>
                        <a:rPr lang="en-GB" sz="1500" u="none" strike="noStrike">
                          <a:solidFill>
                            <a:srgbClr val="BB0000"/>
                          </a:solidFill>
                          <a:hlinkClick r:id="rId26"/>
                        </a:rPr>
                        <a:t>73</a:t>
                      </a:r>
                      <a:endParaRPr lang="en-GB" sz="1500"/>
                    </a:p>
                  </a:txBody>
                  <a:tcPr anchor="ctr"/>
                </a:tc>
                <a:tc>
                  <a:txBody>
                    <a:bodyPr/>
                    <a:lstStyle/>
                    <a:p>
                      <a:r>
                        <a:rPr lang="en-GB" sz="1500" dirty="0"/>
                        <a:t>0.0</a:t>
                      </a:r>
                    </a:p>
                  </a:txBody>
                  <a:tcPr anchor="ctr"/>
                </a:tc>
                <a:tc>
                  <a:txBody>
                    <a:bodyPr/>
                    <a:lstStyle/>
                    <a:p>
                      <a:r>
                        <a:rPr lang="en-GB" sz="1500" dirty="0"/>
                        <a:t>13.5</a:t>
                      </a:r>
                    </a:p>
                  </a:txBody>
                  <a:tcPr anchor="ctr"/>
                </a:tc>
                <a:tc>
                  <a:txBody>
                    <a:bodyPr/>
                    <a:lstStyle/>
                    <a:p>
                      <a:r>
                        <a:rPr lang="en-GB" sz="1500"/>
                        <a:t>12</a:t>
                      </a:r>
                    </a:p>
                  </a:txBody>
                  <a:tcPr anchor="ctr"/>
                </a:tc>
              </a:tr>
              <a:tr h="370840">
                <a:tc>
                  <a:txBody>
                    <a:bodyPr/>
                    <a:lstStyle/>
                    <a:p>
                      <a:r>
                        <a:rPr lang="en-GB" sz="1500"/>
                        <a:t>videodisc</a:t>
                      </a:r>
                    </a:p>
                  </a:txBody>
                  <a:tcPr anchor="ctr"/>
                </a:tc>
                <a:tc>
                  <a:txBody>
                    <a:bodyPr/>
                    <a:lstStyle/>
                    <a:p>
                      <a:r>
                        <a:rPr lang="en-GB" sz="1500" u="none" strike="noStrike">
                          <a:solidFill>
                            <a:srgbClr val="BB0000"/>
                          </a:solidFill>
                          <a:hlinkClick r:id="rId27"/>
                        </a:rPr>
                        <a:t>1278</a:t>
                      </a:r>
                      <a:endParaRPr lang="en-GB" sz="1500"/>
                    </a:p>
                  </a:txBody>
                  <a:tcPr anchor="ctr"/>
                </a:tc>
                <a:tc>
                  <a:txBody>
                    <a:bodyPr/>
                    <a:lstStyle/>
                    <a:p>
                      <a:r>
                        <a:rPr lang="en-GB" sz="1500"/>
                        <a:t>0.4</a:t>
                      </a:r>
                    </a:p>
                  </a:txBody>
                  <a:tcPr anchor="ctr"/>
                </a:tc>
                <a:tc>
                  <a:txBody>
                    <a:bodyPr/>
                    <a:lstStyle/>
                    <a:p>
                      <a:r>
                        <a:rPr lang="en-GB" sz="1500" u="none" strike="noStrike">
                          <a:solidFill>
                            <a:srgbClr val="BB0000"/>
                          </a:solidFill>
                          <a:hlinkClick r:id="rId28"/>
                        </a:rPr>
                        <a:t>363</a:t>
                      </a:r>
                      <a:endParaRPr lang="en-GB" sz="1500"/>
                    </a:p>
                  </a:txBody>
                  <a:tcPr anchor="ctr"/>
                </a:tc>
                <a:tc>
                  <a:txBody>
                    <a:bodyPr/>
                    <a:lstStyle/>
                    <a:p>
                      <a:r>
                        <a:rPr lang="en-GB" sz="1500"/>
                        <a:t>0.0</a:t>
                      </a:r>
                    </a:p>
                  </a:txBody>
                  <a:tcPr anchor="ctr"/>
                </a:tc>
                <a:tc>
                  <a:txBody>
                    <a:bodyPr/>
                    <a:lstStyle/>
                    <a:p>
                      <a:r>
                        <a:rPr lang="en-GB" sz="1500" dirty="0"/>
                        <a:t>13.5</a:t>
                      </a:r>
                    </a:p>
                  </a:txBody>
                  <a:tcPr anchor="ctr"/>
                </a:tc>
                <a:tc>
                  <a:txBody>
                    <a:bodyPr/>
                    <a:lstStyle/>
                    <a:p>
                      <a:r>
                        <a:rPr lang="en-GB" sz="1500" dirty="0"/>
                        <a:t>13</a:t>
                      </a:r>
                    </a:p>
                  </a:txBody>
                  <a:tcPr anchor="ctr"/>
                </a:tc>
              </a:tr>
            </a:tbl>
          </a:graphicData>
        </a:graphic>
      </p:graphicFrame>
      <p:sp>
        <p:nvSpPr>
          <p:cNvPr id="4" name="Slide Number Placeholder 3"/>
          <p:cNvSpPr>
            <a:spLocks noGrp="1"/>
          </p:cNvSpPr>
          <p:nvPr>
            <p:ph type="sldNum" sz="quarter" idx="12"/>
          </p:nvPr>
        </p:nvSpPr>
        <p:spPr/>
        <p:txBody>
          <a:bodyPr/>
          <a:lstStyle/>
          <a:p>
            <a:fld id="{B6F15528-21DE-4FAA-801E-634DDDAF4B2B}" type="slidenum">
              <a:rPr lang="en-US" smtClean="0"/>
              <a:pPr/>
              <a:t>16</a:t>
            </a:fld>
            <a:endParaRPr lang="en-US"/>
          </a:p>
        </p:txBody>
      </p:sp>
      <p:graphicFrame>
        <p:nvGraphicFramePr>
          <p:cNvPr id="6" name="Content Placeholder 3"/>
          <p:cNvGraphicFramePr>
            <a:graphicFrameLocks/>
          </p:cNvGraphicFramePr>
          <p:nvPr/>
        </p:nvGraphicFramePr>
        <p:xfrm>
          <a:off x="-1981200" y="1295400"/>
          <a:ext cx="8229599" cy="4820920"/>
        </p:xfrm>
        <a:graphic>
          <a:graphicData uri="http://schemas.openxmlformats.org/drawingml/2006/table">
            <a:tbl>
              <a:tblPr firstRow="1" bandRow="1">
                <a:tableStyleId>{5C22544A-7EE6-4342-B048-85BDC9FD1C3A}</a:tableStyleId>
              </a:tblPr>
              <a:tblGrid>
                <a:gridCol w="1676400"/>
                <a:gridCol w="1066800"/>
                <a:gridCol w="1219200"/>
                <a:gridCol w="740228"/>
                <a:gridCol w="1175657"/>
                <a:gridCol w="1175657"/>
                <a:gridCol w="1175657"/>
              </a:tblGrid>
              <a:tr h="370840">
                <a:tc>
                  <a:txBody>
                    <a:bodyPr/>
                    <a:lstStyle/>
                    <a:p>
                      <a:endParaRPr lang="en-GB" b="0" i="0" dirty="0">
                        <a:latin typeface="Verdana"/>
                      </a:endParaRPr>
                    </a:p>
                  </a:txBody>
                  <a:tcPr anchor="ctr"/>
                </a:tc>
                <a:tc gridSpan="2">
                  <a:txBody>
                    <a:bodyPr/>
                    <a:lstStyle/>
                    <a:p>
                      <a:r>
                        <a:rPr lang="en-GB" b="0" i="1" dirty="0">
                          <a:latin typeface="Verdana"/>
                        </a:rPr>
                        <a:t>enTenTen12</a:t>
                      </a:r>
                      <a:endParaRPr lang="en-GB" b="0" i="0" dirty="0">
                        <a:latin typeface="Verdana"/>
                      </a:endParaRPr>
                    </a:p>
                  </a:txBody>
                  <a:tcPr anchor="ctr"/>
                </a:tc>
                <a:tc hMerge="1">
                  <a:txBody>
                    <a:bodyPr/>
                    <a:lstStyle/>
                    <a:p>
                      <a:endParaRPr lang="en-GB"/>
                    </a:p>
                  </a:txBody>
                  <a:tcPr/>
                </a:tc>
                <a:tc gridSpan="2">
                  <a:txBody>
                    <a:bodyPr/>
                    <a:lstStyle/>
                    <a:p>
                      <a:r>
                        <a:rPr lang="en-GB" b="0" i="1">
                          <a:latin typeface="Verdana"/>
                        </a:rPr>
                        <a:t>enTenTen08</a:t>
                      </a:r>
                      <a:endParaRPr lang="en-GB" b="0" i="0">
                        <a:latin typeface="Verdana"/>
                      </a:endParaRPr>
                    </a:p>
                  </a:txBody>
                  <a:tcPr anchor="ctr"/>
                </a:tc>
                <a:tc hMerge="1">
                  <a:txBody>
                    <a:bodyPr/>
                    <a:lstStyle/>
                    <a:p>
                      <a:endParaRPr lang="en-GB"/>
                    </a:p>
                  </a:txBody>
                  <a:tcPr/>
                </a:tc>
                <a:tc>
                  <a:txBody>
                    <a:bodyPr/>
                    <a:lstStyle/>
                    <a:p>
                      <a:endParaRPr lang="en-GB" b="0" i="0">
                        <a:latin typeface="Verdana"/>
                      </a:endParaRPr>
                    </a:p>
                  </a:txBody>
                  <a:tcPr anchor="ctr"/>
                </a:tc>
                <a:tc>
                  <a:txBody>
                    <a:bodyPr/>
                    <a:lstStyle/>
                    <a:p>
                      <a:endParaRPr lang="en-GB" b="0" i="0">
                        <a:latin typeface="Verdana"/>
                      </a:endParaRPr>
                    </a:p>
                  </a:txBody>
                  <a:tcPr anchor="ctr"/>
                </a:tc>
              </a:tr>
              <a:tr h="370840">
                <a:tc>
                  <a:txBody>
                    <a:bodyPr/>
                    <a:lstStyle/>
                    <a:p>
                      <a:r>
                        <a:rPr lang="en-GB" sz="1600" b="0" i="0" dirty="0" err="1">
                          <a:latin typeface="Verdana"/>
                        </a:rPr>
                        <a:t>lc</a:t>
                      </a:r>
                      <a:endParaRPr lang="en-GB" sz="1600" b="0" i="0" dirty="0">
                        <a:latin typeface="Verdana"/>
                      </a:endParaRPr>
                    </a:p>
                  </a:txBody>
                  <a:tcPr anchor="ctr"/>
                </a:tc>
                <a:tc>
                  <a:txBody>
                    <a:bodyPr/>
                    <a:lstStyle/>
                    <a:p>
                      <a:r>
                        <a:rPr lang="en-GB" sz="1600" b="0" i="0" dirty="0">
                          <a:latin typeface="Verdana"/>
                        </a:rPr>
                        <a:t>Freq</a:t>
                      </a:r>
                    </a:p>
                  </a:txBody>
                  <a:tcPr anchor="ctr"/>
                </a:tc>
                <a:tc>
                  <a:txBody>
                    <a:bodyPr/>
                    <a:lstStyle/>
                    <a:p>
                      <a:r>
                        <a:rPr lang="en-GB" sz="1600" b="0" i="0" dirty="0">
                          <a:latin typeface="Verdana"/>
                        </a:rPr>
                        <a:t>Freq/mill</a:t>
                      </a:r>
                    </a:p>
                  </a:txBody>
                  <a:tcPr anchor="ctr"/>
                </a:tc>
                <a:tc>
                  <a:txBody>
                    <a:bodyPr/>
                    <a:lstStyle/>
                    <a:p>
                      <a:r>
                        <a:rPr lang="en-GB" sz="1600" b="0" i="0" dirty="0">
                          <a:latin typeface="Verdana"/>
                        </a:rPr>
                        <a:t>Freq</a:t>
                      </a:r>
                    </a:p>
                  </a:txBody>
                  <a:tcPr anchor="ctr"/>
                </a:tc>
                <a:tc>
                  <a:txBody>
                    <a:bodyPr/>
                    <a:lstStyle/>
                    <a:p>
                      <a:r>
                        <a:rPr lang="en-GB" sz="1600" b="0" i="0" dirty="0">
                          <a:latin typeface="Verdana"/>
                        </a:rPr>
                        <a:t>Freq/mill</a:t>
                      </a:r>
                    </a:p>
                  </a:txBody>
                  <a:tcPr anchor="ctr"/>
                </a:tc>
                <a:tc>
                  <a:txBody>
                    <a:bodyPr/>
                    <a:lstStyle/>
                    <a:p>
                      <a:r>
                        <a:rPr lang="en-GB" sz="1600" b="0" i="0" dirty="0">
                          <a:latin typeface="Verdana"/>
                        </a:rPr>
                        <a:t>Score</a:t>
                      </a:r>
                    </a:p>
                  </a:txBody>
                  <a:tcPr anchor="ctr"/>
                </a:tc>
                <a:tc>
                  <a:txBody>
                    <a:bodyPr/>
                    <a:lstStyle/>
                    <a:p>
                      <a:r>
                        <a:rPr lang="en-GB" sz="1600" b="0" i="0" dirty="0">
                          <a:latin typeface="Verdana"/>
                        </a:rPr>
                        <a:t>Rank</a:t>
                      </a:r>
                    </a:p>
                  </a:txBody>
                  <a:tcPr anchor="ctr"/>
                </a:tc>
              </a:tr>
              <a:tr h="370840">
                <a:tc>
                  <a:txBody>
                    <a:bodyPr/>
                    <a:lstStyle/>
                    <a:p>
                      <a:r>
                        <a:rPr lang="en-GB" sz="1600" dirty="0" smtClean="0"/>
                        <a:t>tweeted</a:t>
                      </a:r>
                      <a:endParaRPr lang="en-GB" sz="1600" dirty="0"/>
                    </a:p>
                  </a:txBody>
                  <a:tcPr anchor="ctr"/>
                </a:tc>
                <a:tc>
                  <a:txBody>
                    <a:bodyPr/>
                    <a:lstStyle/>
                    <a:p>
                      <a:r>
                        <a:rPr lang="en-GB" sz="1600" u="none" strike="noStrike">
                          <a:solidFill>
                            <a:srgbClr val="BB0000"/>
                          </a:solidFill>
                          <a:hlinkClick r:id="rId29"/>
                        </a:rPr>
                        <a:t>28711</a:t>
                      </a:r>
                      <a:endParaRPr lang="en-GB" sz="1600"/>
                    </a:p>
                  </a:txBody>
                  <a:tcPr anchor="ctr"/>
                </a:tc>
                <a:tc>
                  <a:txBody>
                    <a:bodyPr/>
                    <a:lstStyle/>
                    <a:p>
                      <a:r>
                        <a:rPr lang="en-GB" sz="1600"/>
                        <a:t>2.2</a:t>
                      </a:r>
                    </a:p>
                  </a:txBody>
                  <a:tcPr anchor="ctr"/>
                </a:tc>
                <a:tc>
                  <a:txBody>
                    <a:bodyPr/>
                    <a:lstStyle/>
                    <a:p>
                      <a:r>
                        <a:rPr lang="en-GB" sz="1600" u="none" strike="noStrike">
                          <a:solidFill>
                            <a:srgbClr val="BB0000"/>
                          </a:solidFill>
                          <a:hlinkClick r:id="rId30"/>
                        </a:rPr>
                        <a:t>11</a:t>
                      </a:r>
                      <a:endParaRPr lang="en-GB" sz="1600"/>
                    </a:p>
                  </a:txBody>
                  <a:tcPr anchor="ctr"/>
                </a:tc>
                <a:tc>
                  <a:txBody>
                    <a:bodyPr/>
                    <a:lstStyle/>
                    <a:p>
                      <a:r>
                        <a:rPr lang="en-GB" sz="1600"/>
                        <a:t>0.0</a:t>
                      </a:r>
                    </a:p>
                  </a:txBody>
                  <a:tcPr anchor="ctr"/>
                </a:tc>
                <a:tc>
                  <a:txBody>
                    <a:bodyPr/>
                    <a:lstStyle/>
                    <a:p>
                      <a:r>
                        <a:rPr lang="en-GB" sz="1600"/>
                        <a:t>507.41</a:t>
                      </a:r>
                    </a:p>
                  </a:txBody>
                  <a:tcPr anchor="ctr"/>
                </a:tc>
                <a:tc>
                  <a:txBody>
                    <a:bodyPr/>
                    <a:lstStyle/>
                    <a:p>
                      <a:r>
                        <a:rPr lang="en-GB" sz="1600"/>
                        <a:t>1</a:t>
                      </a:r>
                    </a:p>
                  </a:txBody>
                  <a:tcPr anchor="ctr"/>
                </a:tc>
              </a:tr>
              <a:tr h="370840">
                <a:tc>
                  <a:txBody>
                    <a:bodyPr/>
                    <a:lstStyle/>
                    <a:p>
                      <a:r>
                        <a:rPr lang="en-GB" sz="1600" dirty="0" err="1"/>
                        <a:t>jewelries</a:t>
                      </a:r>
                      <a:endParaRPr lang="en-GB" sz="1600" dirty="0"/>
                    </a:p>
                  </a:txBody>
                  <a:tcPr anchor="ctr"/>
                </a:tc>
                <a:tc>
                  <a:txBody>
                    <a:bodyPr/>
                    <a:lstStyle/>
                    <a:p>
                      <a:r>
                        <a:rPr lang="en-GB" sz="1600" u="none" strike="noStrike">
                          <a:solidFill>
                            <a:srgbClr val="BB0000"/>
                          </a:solidFill>
                          <a:hlinkClick r:id="rId31"/>
                        </a:rPr>
                        <a:t>18012</a:t>
                      </a:r>
                      <a:endParaRPr lang="en-GB" sz="1600"/>
                    </a:p>
                  </a:txBody>
                  <a:tcPr anchor="ctr"/>
                </a:tc>
                <a:tc>
                  <a:txBody>
                    <a:bodyPr/>
                    <a:lstStyle/>
                    <a:p>
                      <a:r>
                        <a:rPr lang="en-GB" sz="1600"/>
                        <a:t>1.4</a:t>
                      </a:r>
                    </a:p>
                  </a:txBody>
                  <a:tcPr anchor="ctr"/>
                </a:tc>
                <a:tc>
                  <a:txBody>
                    <a:bodyPr/>
                    <a:lstStyle/>
                    <a:p>
                      <a:r>
                        <a:rPr lang="en-GB" sz="1600" u="none" strike="noStrike">
                          <a:solidFill>
                            <a:srgbClr val="BB0000"/>
                          </a:solidFill>
                          <a:hlinkClick r:id="rId32"/>
                        </a:rPr>
                        <a:t>35</a:t>
                      </a:r>
                      <a:endParaRPr lang="en-GB" sz="1600"/>
                    </a:p>
                  </a:txBody>
                  <a:tcPr anchor="ctr"/>
                </a:tc>
                <a:tc>
                  <a:txBody>
                    <a:bodyPr/>
                    <a:lstStyle/>
                    <a:p>
                      <a:r>
                        <a:rPr lang="en-GB" sz="1600"/>
                        <a:t>0.0</a:t>
                      </a:r>
                    </a:p>
                  </a:txBody>
                  <a:tcPr anchor="ctr"/>
                </a:tc>
                <a:tc>
                  <a:txBody>
                    <a:bodyPr/>
                    <a:lstStyle/>
                    <a:p>
                      <a:r>
                        <a:rPr lang="en-GB" sz="1600"/>
                        <a:t>118.72</a:t>
                      </a:r>
                    </a:p>
                  </a:txBody>
                  <a:tcPr anchor="ctr"/>
                </a:tc>
                <a:tc>
                  <a:txBody>
                    <a:bodyPr/>
                    <a:lstStyle/>
                    <a:p>
                      <a:r>
                        <a:rPr lang="en-GB" sz="1600"/>
                        <a:t>2</a:t>
                      </a:r>
                    </a:p>
                  </a:txBody>
                  <a:tcPr anchor="ctr"/>
                </a:tc>
              </a:tr>
              <a:tr h="370840">
                <a:tc>
                  <a:txBody>
                    <a:bodyPr/>
                    <a:lstStyle/>
                    <a:p>
                      <a:r>
                        <a:rPr lang="en-GB" sz="1600" dirty="0"/>
                        <a:t>tweeting</a:t>
                      </a:r>
                    </a:p>
                  </a:txBody>
                  <a:tcPr anchor="ctr"/>
                </a:tc>
                <a:tc>
                  <a:txBody>
                    <a:bodyPr/>
                    <a:lstStyle/>
                    <a:p>
                      <a:r>
                        <a:rPr lang="en-GB" sz="1600" u="none" strike="noStrike" dirty="0">
                          <a:solidFill>
                            <a:srgbClr val="BB0000"/>
                          </a:solidFill>
                          <a:hlinkClick r:id="rId33"/>
                        </a:rPr>
                        <a:t>26024</a:t>
                      </a:r>
                      <a:endParaRPr lang="en-GB" sz="1600" dirty="0"/>
                    </a:p>
                  </a:txBody>
                  <a:tcPr anchor="ctr"/>
                </a:tc>
                <a:tc>
                  <a:txBody>
                    <a:bodyPr/>
                    <a:lstStyle/>
                    <a:p>
                      <a:r>
                        <a:rPr lang="en-GB" sz="1600"/>
                        <a:t>2.0</a:t>
                      </a:r>
                    </a:p>
                  </a:txBody>
                  <a:tcPr anchor="ctr"/>
                </a:tc>
                <a:tc>
                  <a:txBody>
                    <a:bodyPr/>
                    <a:lstStyle/>
                    <a:p>
                      <a:r>
                        <a:rPr lang="en-GB" sz="1600" u="none" strike="noStrike">
                          <a:solidFill>
                            <a:srgbClr val="BB0000"/>
                          </a:solidFill>
                          <a:hlinkClick r:id="rId34"/>
                        </a:rPr>
                        <a:t>67</a:t>
                      </a:r>
                      <a:endParaRPr lang="en-GB" sz="1600"/>
                    </a:p>
                  </a:txBody>
                  <a:tcPr anchor="ctr"/>
                </a:tc>
                <a:tc>
                  <a:txBody>
                    <a:bodyPr/>
                    <a:lstStyle/>
                    <a:p>
                      <a:r>
                        <a:rPr lang="en-GB" sz="1600"/>
                        <a:t>0.0</a:t>
                      </a:r>
                    </a:p>
                  </a:txBody>
                  <a:tcPr anchor="ctr"/>
                </a:tc>
                <a:tc>
                  <a:txBody>
                    <a:bodyPr/>
                    <a:lstStyle/>
                    <a:p>
                      <a:r>
                        <a:rPr lang="en-GB" sz="1600"/>
                        <a:t>93.40</a:t>
                      </a:r>
                    </a:p>
                  </a:txBody>
                  <a:tcPr anchor="ctr"/>
                </a:tc>
                <a:tc>
                  <a:txBody>
                    <a:bodyPr/>
                    <a:lstStyle/>
                    <a:p>
                      <a:r>
                        <a:rPr lang="en-GB" sz="1600"/>
                        <a:t>3</a:t>
                      </a:r>
                    </a:p>
                  </a:txBody>
                  <a:tcPr anchor="ctr"/>
                </a:tc>
              </a:tr>
              <a:tr h="370840">
                <a:tc>
                  <a:txBody>
                    <a:bodyPr/>
                    <a:lstStyle/>
                    <a:p>
                      <a:r>
                        <a:rPr lang="en-GB" sz="1600"/>
                        <a:t>colorway</a:t>
                      </a:r>
                    </a:p>
                  </a:txBody>
                  <a:tcPr anchor="ctr"/>
                </a:tc>
                <a:tc>
                  <a:txBody>
                    <a:bodyPr/>
                    <a:lstStyle/>
                    <a:p>
                      <a:r>
                        <a:rPr lang="en-GB" sz="1600" u="none" strike="noStrike" dirty="0">
                          <a:solidFill>
                            <a:srgbClr val="BB0000"/>
                          </a:solidFill>
                          <a:hlinkClick r:id="rId35"/>
                        </a:rPr>
                        <a:t>6395</a:t>
                      </a:r>
                      <a:endParaRPr lang="en-GB" sz="1600" dirty="0"/>
                    </a:p>
                  </a:txBody>
                  <a:tcPr anchor="ctr"/>
                </a:tc>
                <a:tc>
                  <a:txBody>
                    <a:bodyPr/>
                    <a:lstStyle/>
                    <a:p>
                      <a:r>
                        <a:rPr lang="en-GB" sz="1600" dirty="0" smtClean="0"/>
                        <a:t>0.5</a:t>
                      </a:r>
                      <a:endParaRPr lang="en-GB" sz="1600" dirty="0"/>
                    </a:p>
                  </a:txBody>
                  <a:tcPr anchor="ctr"/>
                </a:tc>
                <a:tc>
                  <a:txBody>
                    <a:bodyPr/>
                    <a:lstStyle/>
                    <a:p>
                      <a:r>
                        <a:rPr lang="en-GB" sz="1600" u="none" strike="noStrike">
                          <a:solidFill>
                            <a:srgbClr val="BB0000"/>
                          </a:solidFill>
                          <a:hlinkClick r:id="rId36"/>
                        </a:rPr>
                        <a:t>17</a:t>
                      </a:r>
                      <a:endParaRPr lang="en-GB" sz="1600"/>
                    </a:p>
                  </a:txBody>
                  <a:tcPr anchor="ctr"/>
                </a:tc>
                <a:tc>
                  <a:txBody>
                    <a:bodyPr/>
                    <a:lstStyle/>
                    <a:p>
                      <a:r>
                        <a:rPr lang="en-GB" sz="1600"/>
                        <a:t>0.0</a:t>
                      </a:r>
                    </a:p>
                  </a:txBody>
                  <a:tcPr anchor="ctr"/>
                </a:tc>
                <a:tc>
                  <a:txBody>
                    <a:bodyPr/>
                    <a:lstStyle/>
                    <a:p>
                      <a:r>
                        <a:rPr lang="en-GB" sz="1600"/>
                        <a:t>79.69</a:t>
                      </a:r>
                    </a:p>
                  </a:txBody>
                  <a:tcPr anchor="ctr"/>
                </a:tc>
                <a:tc>
                  <a:txBody>
                    <a:bodyPr/>
                    <a:lstStyle/>
                    <a:p>
                      <a:r>
                        <a:rPr lang="en-GB" sz="1600"/>
                        <a:t>4</a:t>
                      </a:r>
                    </a:p>
                  </a:txBody>
                  <a:tcPr anchor="ctr"/>
                </a:tc>
              </a:tr>
              <a:tr h="370840">
                <a:tc>
                  <a:txBody>
                    <a:bodyPr/>
                    <a:lstStyle/>
                    <a:p>
                      <a:r>
                        <a:rPr lang="en-GB" sz="1600"/>
                        <a:t>hemorrhoid</a:t>
                      </a:r>
                    </a:p>
                  </a:txBody>
                  <a:tcPr anchor="ctr"/>
                </a:tc>
                <a:tc>
                  <a:txBody>
                    <a:bodyPr/>
                    <a:lstStyle/>
                    <a:p>
                      <a:r>
                        <a:rPr lang="en-GB" sz="1600" u="none" strike="noStrike" dirty="0">
                          <a:solidFill>
                            <a:srgbClr val="BB0000"/>
                          </a:solidFill>
                          <a:hlinkClick r:id="rId37"/>
                        </a:rPr>
                        <a:t>57951</a:t>
                      </a:r>
                      <a:endParaRPr lang="en-GB" sz="1600" dirty="0"/>
                    </a:p>
                  </a:txBody>
                  <a:tcPr anchor="ctr"/>
                </a:tc>
                <a:tc>
                  <a:txBody>
                    <a:bodyPr/>
                    <a:lstStyle/>
                    <a:p>
                      <a:r>
                        <a:rPr lang="en-GB" sz="1600" dirty="0"/>
                        <a:t>4.5</a:t>
                      </a:r>
                    </a:p>
                  </a:txBody>
                  <a:tcPr anchor="ctr"/>
                </a:tc>
                <a:tc>
                  <a:txBody>
                    <a:bodyPr/>
                    <a:lstStyle/>
                    <a:p>
                      <a:r>
                        <a:rPr lang="en-GB" sz="1600" u="none" strike="noStrike">
                          <a:solidFill>
                            <a:srgbClr val="BB0000"/>
                          </a:solidFill>
                          <a:hlinkClick r:id="rId38"/>
                        </a:rPr>
                        <a:t>181</a:t>
                      </a:r>
                      <a:endParaRPr lang="en-GB" sz="1600"/>
                    </a:p>
                  </a:txBody>
                  <a:tcPr anchor="ctr"/>
                </a:tc>
                <a:tc>
                  <a:txBody>
                    <a:bodyPr/>
                    <a:lstStyle/>
                    <a:p>
                      <a:r>
                        <a:rPr lang="en-GB" sz="1600"/>
                        <a:t>0.1</a:t>
                      </a:r>
                    </a:p>
                  </a:txBody>
                  <a:tcPr anchor="ctr"/>
                </a:tc>
                <a:tc>
                  <a:txBody>
                    <a:bodyPr/>
                    <a:lstStyle/>
                    <a:p>
                      <a:r>
                        <a:rPr lang="en-GB" sz="1600"/>
                        <a:t>79.29</a:t>
                      </a:r>
                    </a:p>
                  </a:txBody>
                  <a:tcPr anchor="ctr"/>
                </a:tc>
                <a:tc>
                  <a:txBody>
                    <a:bodyPr/>
                    <a:lstStyle/>
                    <a:p>
                      <a:r>
                        <a:rPr lang="en-GB" sz="1600"/>
                        <a:t>5</a:t>
                      </a:r>
                    </a:p>
                  </a:txBody>
                  <a:tcPr anchor="ctr"/>
                </a:tc>
              </a:tr>
              <a:tr h="370840">
                <a:tc>
                  <a:txBody>
                    <a:bodyPr/>
                    <a:lstStyle/>
                    <a:p>
                      <a:r>
                        <a:rPr lang="en-GB" sz="1600"/>
                        <a:t>straighteners</a:t>
                      </a:r>
                    </a:p>
                  </a:txBody>
                  <a:tcPr anchor="ctr"/>
                </a:tc>
                <a:tc>
                  <a:txBody>
                    <a:bodyPr/>
                    <a:lstStyle/>
                    <a:p>
                      <a:r>
                        <a:rPr lang="en-GB" sz="1600" u="none" strike="noStrike">
                          <a:solidFill>
                            <a:srgbClr val="BB0000"/>
                          </a:solidFill>
                          <a:hlinkClick r:id="rId39"/>
                        </a:rPr>
                        <a:t>28206</a:t>
                      </a:r>
                      <a:endParaRPr lang="en-GB" sz="1600"/>
                    </a:p>
                  </a:txBody>
                  <a:tcPr anchor="ctr"/>
                </a:tc>
                <a:tc>
                  <a:txBody>
                    <a:bodyPr/>
                    <a:lstStyle/>
                    <a:p>
                      <a:r>
                        <a:rPr lang="en-GB" sz="1600" dirty="0"/>
                        <a:t>2.2</a:t>
                      </a:r>
                    </a:p>
                  </a:txBody>
                  <a:tcPr anchor="ctr"/>
                </a:tc>
                <a:tc>
                  <a:txBody>
                    <a:bodyPr/>
                    <a:lstStyle/>
                    <a:p>
                      <a:r>
                        <a:rPr lang="en-GB" sz="1600" u="none" strike="noStrike">
                          <a:solidFill>
                            <a:srgbClr val="BB0000"/>
                          </a:solidFill>
                          <a:hlinkClick r:id="rId40"/>
                        </a:rPr>
                        <a:t>133</a:t>
                      </a:r>
                      <a:endParaRPr lang="en-GB" sz="1600"/>
                    </a:p>
                  </a:txBody>
                  <a:tcPr anchor="ctr"/>
                </a:tc>
                <a:tc>
                  <a:txBody>
                    <a:bodyPr/>
                    <a:lstStyle/>
                    <a:p>
                      <a:r>
                        <a:rPr lang="en-GB" sz="1600"/>
                        <a:t>0.0</a:t>
                      </a:r>
                    </a:p>
                  </a:txBody>
                  <a:tcPr anchor="ctr"/>
                </a:tc>
                <a:tc>
                  <a:txBody>
                    <a:bodyPr/>
                    <a:lstStyle/>
                    <a:p>
                      <a:r>
                        <a:rPr lang="en-GB" sz="1600"/>
                        <a:t>52.20</a:t>
                      </a:r>
                    </a:p>
                  </a:txBody>
                  <a:tcPr anchor="ctr"/>
                </a:tc>
                <a:tc>
                  <a:txBody>
                    <a:bodyPr/>
                    <a:lstStyle/>
                    <a:p>
                      <a:r>
                        <a:rPr lang="en-GB" sz="1600"/>
                        <a:t>6</a:t>
                      </a:r>
                    </a:p>
                  </a:txBody>
                  <a:tcPr anchor="ctr"/>
                </a:tc>
              </a:tr>
              <a:tr h="370840">
                <a:tc>
                  <a:txBody>
                    <a:bodyPr/>
                    <a:lstStyle/>
                    <a:p>
                      <a:r>
                        <a:rPr lang="en-GB" sz="1600"/>
                        <a:t>courageousness</a:t>
                      </a:r>
                    </a:p>
                  </a:txBody>
                  <a:tcPr anchor="ctr"/>
                </a:tc>
                <a:tc>
                  <a:txBody>
                    <a:bodyPr/>
                    <a:lstStyle/>
                    <a:p>
                      <a:r>
                        <a:rPr lang="en-GB" sz="1600" u="none" strike="noStrike">
                          <a:solidFill>
                            <a:srgbClr val="BB0000"/>
                          </a:solidFill>
                          <a:hlinkClick r:id="rId41"/>
                        </a:rPr>
                        <a:t>8717</a:t>
                      </a:r>
                      <a:endParaRPr lang="en-GB" sz="1600"/>
                    </a:p>
                  </a:txBody>
                  <a:tcPr anchor="ctr"/>
                </a:tc>
                <a:tc>
                  <a:txBody>
                    <a:bodyPr/>
                    <a:lstStyle/>
                    <a:p>
                      <a:r>
                        <a:rPr lang="en-GB" sz="1600" dirty="0"/>
                        <a:t>0.7</a:t>
                      </a:r>
                    </a:p>
                  </a:txBody>
                  <a:tcPr anchor="ctr"/>
                </a:tc>
                <a:tc>
                  <a:txBody>
                    <a:bodyPr/>
                    <a:lstStyle/>
                    <a:p>
                      <a:r>
                        <a:rPr lang="en-GB" sz="1600" u="none" strike="noStrike" dirty="0">
                          <a:solidFill>
                            <a:srgbClr val="BB0000"/>
                          </a:solidFill>
                          <a:hlinkClick r:id="rId42"/>
                        </a:rPr>
                        <a:t>40</a:t>
                      </a:r>
                      <a:endParaRPr lang="en-GB" sz="1600" dirty="0"/>
                    </a:p>
                  </a:txBody>
                  <a:tcPr anchor="ctr"/>
                </a:tc>
                <a:tc>
                  <a:txBody>
                    <a:bodyPr/>
                    <a:lstStyle/>
                    <a:p>
                      <a:r>
                        <a:rPr lang="en-GB" sz="1600"/>
                        <a:t>0.0</a:t>
                      </a:r>
                    </a:p>
                  </a:txBody>
                  <a:tcPr anchor="ctr"/>
                </a:tc>
                <a:tc>
                  <a:txBody>
                    <a:bodyPr/>
                    <a:lstStyle/>
                    <a:p>
                      <a:r>
                        <a:rPr lang="en-GB" sz="1600"/>
                        <a:t>50.86</a:t>
                      </a:r>
                    </a:p>
                  </a:txBody>
                  <a:tcPr anchor="ctr"/>
                </a:tc>
                <a:tc>
                  <a:txBody>
                    <a:bodyPr/>
                    <a:lstStyle/>
                    <a:p>
                      <a:r>
                        <a:rPr lang="en-GB" sz="1600"/>
                        <a:t>7</a:t>
                      </a:r>
                    </a:p>
                  </a:txBody>
                  <a:tcPr anchor="ctr"/>
                </a:tc>
              </a:tr>
              <a:tr h="370840">
                <a:tc>
                  <a:txBody>
                    <a:bodyPr/>
                    <a:lstStyle/>
                    <a:p>
                      <a:r>
                        <a:rPr lang="en-GB" sz="1600"/>
                        <a:t>twitter</a:t>
                      </a:r>
                    </a:p>
                  </a:txBody>
                  <a:tcPr anchor="ctr"/>
                </a:tc>
                <a:tc>
                  <a:txBody>
                    <a:bodyPr/>
                    <a:lstStyle/>
                    <a:p>
                      <a:r>
                        <a:rPr lang="en-GB" sz="1600" u="none" strike="noStrike">
                          <a:solidFill>
                            <a:srgbClr val="BB0000"/>
                          </a:solidFill>
                          <a:hlinkClick r:id="rId43"/>
                        </a:rPr>
                        <a:t>712447</a:t>
                      </a:r>
                      <a:endParaRPr lang="en-GB" sz="1600"/>
                    </a:p>
                  </a:txBody>
                  <a:tcPr anchor="ctr"/>
                </a:tc>
                <a:tc>
                  <a:txBody>
                    <a:bodyPr/>
                    <a:lstStyle/>
                    <a:p>
                      <a:r>
                        <a:rPr lang="en-GB" sz="1600"/>
                        <a:t>54.9</a:t>
                      </a:r>
                    </a:p>
                  </a:txBody>
                  <a:tcPr anchor="ctr"/>
                </a:tc>
                <a:tc>
                  <a:txBody>
                    <a:bodyPr/>
                    <a:lstStyle/>
                    <a:p>
                      <a:r>
                        <a:rPr lang="en-GB" sz="1600" u="none" strike="noStrike" dirty="0">
                          <a:solidFill>
                            <a:srgbClr val="BB0000"/>
                          </a:solidFill>
                          <a:hlinkClick r:id="rId44"/>
                        </a:rPr>
                        <a:t>3602</a:t>
                      </a:r>
                      <a:endParaRPr lang="en-GB" sz="1600" dirty="0"/>
                    </a:p>
                  </a:txBody>
                  <a:tcPr anchor="ctr"/>
                </a:tc>
                <a:tc>
                  <a:txBody>
                    <a:bodyPr/>
                    <a:lstStyle/>
                    <a:p>
                      <a:r>
                        <a:rPr lang="en-GB" sz="1600"/>
                        <a:t>1.1</a:t>
                      </a:r>
                    </a:p>
                  </a:txBody>
                  <a:tcPr anchor="ctr"/>
                </a:tc>
                <a:tc>
                  <a:txBody>
                    <a:bodyPr/>
                    <a:lstStyle/>
                    <a:p>
                      <a:r>
                        <a:rPr lang="en-GB" sz="1600"/>
                        <a:t>49.81</a:t>
                      </a:r>
                    </a:p>
                  </a:txBody>
                  <a:tcPr anchor="ctr"/>
                </a:tc>
                <a:tc>
                  <a:txBody>
                    <a:bodyPr/>
                    <a:lstStyle/>
                    <a:p>
                      <a:r>
                        <a:rPr lang="en-GB" sz="1600"/>
                        <a:t>8</a:t>
                      </a:r>
                    </a:p>
                  </a:txBody>
                  <a:tcPr anchor="ctr"/>
                </a:tc>
              </a:tr>
              <a:tr h="370840">
                <a:tc>
                  <a:txBody>
                    <a:bodyPr/>
                    <a:lstStyle/>
                    <a:p>
                      <a:r>
                        <a:rPr lang="en-GB" sz="1600"/>
                        <a:t>straightener</a:t>
                      </a:r>
                    </a:p>
                  </a:txBody>
                  <a:tcPr anchor="ctr"/>
                </a:tc>
                <a:tc>
                  <a:txBody>
                    <a:bodyPr/>
                    <a:lstStyle/>
                    <a:p>
                      <a:r>
                        <a:rPr lang="en-GB" sz="1600" u="none" strike="noStrike">
                          <a:solidFill>
                            <a:srgbClr val="BB0000"/>
                          </a:solidFill>
                          <a:hlinkClick r:id="rId45"/>
                        </a:rPr>
                        <a:t>23324</a:t>
                      </a:r>
                      <a:endParaRPr lang="en-GB" sz="1600"/>
                    </a:p>
                  </a:txBody>
                  <a:tcPr anchor="ctr"/>
                </a:tc>
                <a:tc>
                  <a:txBody>
                    <a:bodyPr/>
                    <a:lstStyle/>
                    <a:p>
                      <a:r>
                        <a:rPr lang="en-GB" sz="1600"/>
                        <a:t>1.8</a:t>
                      </a:r>
                    </a:p>
                  </a:txBody>
                  <a:tcPr anchor="ctr"/>
                </a:tc>
                <a:tc>
                  <a:txBody>
                    <a:bodyPr/>
                    <a:lstStyle/>
                    <a:p>
                      <a:r>
                        <a:rPr lang="en-GB" sz="1600" u="none" strike="noStrike" dirty="0">
                          <a:solidFill>
                            <a:srgbClr val="BB0000"/>
                          </a:solidFill>
                          <a:hlinkClick r:id="rId46"/>
                        </a:rPr>
                        <a:t>137</a:t>
                      </a:r>
                      <a:endParaRPr lang="en-GB" sz="1600" dirty="0"/>
                    </a:p>
                  </a:txBody>
                  <a:tcPr anchor="ctr"/>
                </a:tc>
                <a:tc>
                  <a:txBody>
                    <a:bodyPr/>
                    <a:lstStyle/>
                    <a:p>
                      <a:r>
                        <a:rPr lang="en-GB" sz="1600" dirty="0"/>
                        <a:t>0.0</a:t>
                      </a:r>
                    </a:p>
                  </a:txBody>
                  <a:tcPr anchor="ctr"/>
                </a:tc>
                <a:tc>
                  <a:txBody>
                    <a:bodyPr/>
                    <a:lstStyle/>
                    <a:p>
                      <a:r>
                        <a:rPr lang="en-GB" sz="1600"/>
                        <a:t>41.94</a:t>
                      </a:r>
                    </a:p>
                  </a:txBody>
                  <a:tcPr anchor="ctr"/>
                </a:tc>
                <a:tc>
                  <a:txBody>
                    <a:bodyPr/>
                    <a:lstStyle/>
                    <a:p>
                      <a:r>
                        <a:rPr lang="en-GB" sz="1600" dirty="0"/>
                        <a:t>9</a:t>
                      </a:r>
                    </a:p>
                  </a:txBody>
                  <a:tcPr anchor="ctr"/>
                </a:tc>
              </a:tr>
              <a:tr h="370840">
                <a:tc>
                  <a:txBody>
                    <a:bodyPr/>
                    <a:lstStyle/>
                    <a:p>
                      <a:r>
                        <a:rPr lang="en-GB" sz="1600"/>
                        <a:t>colorways</a:t>
                      </a:r>
                    </a:p>
                  </a:txBody>
                  <a:tcPr anchor="ctr"/>
                </a:tc>
                <a:tc>
                  <a:txBody>
                    <a:bodyPr/>
                    <a:lstStyle/>
                    <a:p>
                      <a:r>
                        <a:rPr lang="en-GB" sz="1600" u="none" strike="noStrike">
                          <a:solidFill>
                            <a:srgbClr val="BB0000"/>
                          </a:solidFill>
                          <a:hlinkClick r:id="rId47"/>
                        </a:rPr>
                        <a:t>4242</a:t>
                      </a:r>
                      <a:endParaRPr lang="en-GB" sz="1600"/>
                    </a:p>
                  </a:txBody>
                  <a:tcPr anchor="ctr"/>
                </a:tc>
                <a:tc>
                  <a:txBody>
                    <a:bodyPr/>
                    <a:lstStyle/>
                    <a:p>
                      <a:r>
                        <a:rPr lang="en-GB" sz="1600"/>
                        <a:t>0.3</a:t>
                      </a:r>
                    </a:p>
                  </a:txBody>
                  <a:tcPr anchor="ctr"/>
                </a:tc>
                <a:tc>
                  <a:txBody>
                    <a:bodyPr/>
                    <a:lstStyle/>
                    <a:p>
                      <a:r>
                        <a:rPr lang="en-GB" sz="1600" u="none" strike="noStrike">
                          <a:solidFill>
                            <a:srgbClr val="BB0000"/>
                          </a:solidFill>
                          <a:hlinkClick r:id="rId48"/>
                        </a:rPr>
                        <a:t>23</a:t>
                      </a:r>
                      <a:endParaRPr lang="en-GB" sz="1600"/>
                    </a:p>
                  </a:txBody>
                  <a:tcPr anchor="ctr"/>
                </a:tc>
                <a:tc>
                  <a:txBody>
                    <a:bodyPr/>
                    <a:lstStyle/>
                    <a:p>
                      <a:r>
                        <a:rPr lang="en-GB" sz="1600" dirty="0"/>
                        <a:t>0.0</a:t>
                      </a:r>
                    </a:p>
                  </a:txBody>
                  <a:tcPr anchor="ctr"/>
                </a:tc>
                <a:tc>
                  <a:txBody>
                    <a:bodyPr/>
                    <a:lstStyle/>
                    <a:p>
                      <a:r>
                        <a:rPr lang="en-GB" sz="1600"/>
                        <a:t>40.83</a:t>
                      </a:r>
                    </a:p>
                  </a:txBody>
                  <a:tcPr anchor="ctr"/>
                </a:tc>
                <a:tc>
                  <a:txBody>
                    <a:bodyPr/>
                    <a:lstStyle/>
                    <a:p>
                      <a:r>
                        <a:rPr lang="en-GB" sz="1600" dirty="0"/>
                        <a:t>10</a:t>
                      </a:r>
                    </a:p>
                  </a:txBody>
                  <a:tcPr anchor="ctr"/>
                </a:tc>
              </a:tr>
              <a:tr h="370840">
                <a:tc>
                  <a:txBody>
                    <a:bodyPr/>
                    <a:lstStyle/>
                    <a:p>
                      <a:r>
                        <a:rPr lang="en-GB" sz="1600"/>
                        <a:t>anticlimaxes</a:t>
                      </a:r>
                    </a:p>
                  </a:txBody>
                  <a:tcPr anchor="ctr"/>
                </a:tc>
                <a:tc>
                  <a:txBody>
                    <a:bodyPr/>
                    <a:lstStyle/>
                    <a:p>
                      <a:r>
                        <a:rPr lang="en-GB" sz="1600" u="none" strike="noStrike">
                          <a:solidFill>
                            <a:srgbClr val="BB0000"/>
                          </a:solidFill>
                          <a:hlinkClick r:id="rId49"/>
                        </a:rPr>
                        <a:t>2584</a:t>
                      </a:r>
                      <a:endParaRPr lang="en-GB" sz="1600"/>
                    </a:p>
                  </a:txBody>
                  <a:tcPr anchor="ctr"/>
                </a:tc>
                <a:tc>
                  <a:txBody>
                    <a:bodyPr/>
                    <a:lstStyle/>
                    <a:p>
                      <a:r>
                        <a:rPr lang="en-GB" sz="1600"/>
                        <a:t>0.2</a:t>
                      </a:r>
                    </a:p>
                  </a:txBody>
                  <a:tcPr anchor="ctr"/>
                </a:tc>
                <a:tc>
                  <a:txBody>
                    <a:bodyPr/>
                    <a:lstStyle/>
                    <a:p>
                      <a:r>
                        <a:rPr lang="en-GB" sz="1600" u="none" strike="noStrike">
                          <a:solidFill>
                            <a:srgbClr val="BB0000"/>
                          </a:solidFill>
                          <a:hlinkClick r:id="rId50"/>
                        </a:rPr>
                        <a:t>14</a:t>
                      </a:r>
                      <a:endParaRPr lang="en-GB" sz="1600"/>
                    </a:p>
                  </a:txBody>
                  <a:tcPr anchor="ctr"/>
                </a:tc>
                <a:tc>
                  <a:txBody>
                    <a:bodyPr/>
                    <a:lstStyle/>
                    <a:p>
                      <a:r>
                        <a:rPr lang="en-GB" sz="1600"/>
                        <a:t>0.0</a:t>
                      </a:r>
                    </a:p>
                  </a:txBody>
                  <a:tcPr anchor="ctr"/>
                </a:tc>
                <a:tc>
                  <a:txBody>
                    <a:bodyPr/>
                    <a:lstStyle/>
                    <a:p>
                      <a:r>
                        <a:rPr lang="en-GB" sz="1600"/>
                        <a:t>37.91</a:t>
                      </a:r>
                    </a:p>
                  </a:txBody>
                  <a:tcPr anchor="ctr"/>
                </a:tc>
                <a:tc>
                  <a:txBody>
                    <a:bodyPr/>
                    <a:lstStyle/>
                    <a:p>
                      <a:r>
                        <a:rPr lang="en-GB" sz="1600" dirty="0"/>
                        <a:t>11</a:t>
                      </a:r>
                    </a:p>
                  </a:txBody>
                  <a:tcPr anchor="ctr"/>
                </a:tc>
              </a:tr>
            </a:tbl>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r>
              <a:rPr lang="en-GB" dirty="0" smtClean="0"/>
              <a:t>New things have arrived on the web, more dramatically than things have left it</a:t>
            </a:r>
            <a:endParaRPr lang="en-GB"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17</a:t>
            </a:fld>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Observations</a:t>
            </a:r>
            <a:endParaRPr lang="en-GB" dirty="0"/>
          </a:p>
        </p:txBody>
      </p:sp>
      <p:sp>
        <p:nvSpPr>
          <p:cNvPr id="3" name="Content Placeholder 2"/>
          <p:cNvSpPr>
            <a:spLocks noGrp="1"/>
          </p:cNvSpPr>
          <p:nvPr>
            <p:ph idx="1"/>
          </p:nvPr>
        </p:nvSpPr>
        <p:spPr/>
        <p:txBody>
          <a:bodyPr/>
          <a:lstStyle/>
          <a:p>
            <a:r>
              <a:rPr lang="en-GB" dirty="0" smtClean="0"/>
              <a:t>All except twitter words, </a:t>
            </a:r>
            <a:r>
              <a:rPr lang="en-GB" i="1" dirty="0" smtClean="0"/>
              <a:t>voltaic, jailbreak</a:t>
            </a:r>
            <a:endParaRPr lang="en-GB" dirty="0" smtClean="0"/>
          </a:p>
          <a:p>
            <a:pPr lvl="1"/>
            <a:r>
              <a:rPr lang="en-GB" dirty="0" smtClean="0"/>
              <a:t>Almost all of sample of concordances</a:t>
            </a:r>
          </a:p>
          <a:p>
            <a:pPr lvl="2"/>
            <a:r>
              <a:rPr lang="en-GB" dirty="0" smtClean="0"/>
              <a:t>spam </a:t>
            </a:r>
          </a:p>
          <a:p>
            <a:pPr lvl="2"/>
            <a:r>
              <a:rPr lang="en-GB" dirty="0" smtClean="0"/>
              <a:t>Marketing</a:t>
            </a:r>
          </a:p>
          <a:p>
            <a:pPr lvl="2"/>
            <a:r>
              <a:rPr lang="en-GB" dirty="0" smtClean="0"/>
              <a:t>In between</a:t>
            </a:r>
          </a:p>
          <a:p>
            <a:r>
              <a:rPr lang="en-GB" i="1" dirty="0" err="1" smtClean="0"/>
              <a:t>Lethiferous</a:t>
            </a:r>
            <a:r>
              <a:rPr lang="en-GB" dirty="0" smtClean="0"/>
              <a:t> words</a:t>
            </a:r>
          </a:p>
          <a:p>
            <a:pPr lvl="1"/>
            <a:r>
              <a:rPr lang="en-GB" i="1" dirty="0" smtClean="0"/>
              <a:t>Osculate</a:t>
            </a:r>
            <a:r>
              <a:rPr lang="en-GB" dirty="0" smtClean="0"/>
              <a:t> (kiss) – porn spam</a:t>
            </a:r>
          </a:p>
          <a:p>
            <a:pPr lvl="1"/>
            <a:r>
              <a:rPr lang="en-GB" i="1" dirty="0" err="1" smtClean="0"/>
              <a:t>Accouter</a:t>
            </a:r>
            <a:r>
              <a:rPr lang="en-GB" i="1" dirty="0" smtClean="0"/>
              <a:t> </a:t>
            </a:r>
            <a:r>
              <a:rPr lang="en-GB" dirty="0" smtClean="0"/>
              <a:t>(dress) – clothing spam</a:t>
            </a:r>
            <a:endParaRPr lang="en-GB" i="1"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18</a:t>
            </a:fld>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Morphology</a:t>
            </a:r>
            <a:endParaRPr lang="en-GB" dirty="0"/>
          </a:p>
        </p:txBody>
      </p:sp>
      <p:sp>
        <p:nvSpPr>
          <p:cNvPr id="3" name="Content Placeholder 2"/>
          <p:cNvSpPr>
            <a:spLocks noGrp="1"/>
          </p:cNvSpPr>
          <p:nvPr>
            <p:ph idx="1"/>
          </p:nvPr>
        </p:nvSpPr>
        <p:spPr/>
        <p:txBody>
          <a:bodyPr/>
          <a:lstStyle/>
          <a:p>
            <a:r>
              <a:rPr lang="en-GB" dirty="0" smtClean="0"/>
              <a:t>11 –ness nouns</a:t>
            </a:r>
          </a:p>
          <a:p>
            <a:pPr lvl="1"/>
            <a:r>
              <a:rPr lang="en-GB" dirty="0" smtClean="0"/>
              <a:t>6 pre-empted</a:t>
            </a:r>
          </a:p>
          <a:p>
            <a:pPr lvl="2"/>
            <a:r>
              <a:rPr lang="en-GB" i="1" dirty="0" smtClean="0"/>
              <a:t>comfortableness /  comfort</a:t>
            </a:r>
          </a:p>
          <a:p>
            <a:r>
              <a:rPr lang="en-GB" dirty="0" smtClean="0"/>
              <a:t>6 plurals</a:t>
            </a:r>
          </a:p>
          <a:p>
            <a:pPr lvl="1"/>
            <a:r>
              <a:rPr lang="en-GB" dirty="0" smtClean="0"/>
              <a:t>3 emphatically mass nouns</a:t>
            </a:r>
          </a:p>
          <a:p>
            <a:pPr lvl="2"/>
            <a:r>
              <a:rPr lang="en-GB" i="1" dirty="0" smtClean="0"/>
              <a:t>Attires apparels </a:t>
            </a:r>
            <a:r>
              <a:rPr lang="en-GB" i="1" dirty="0" err="1" smtClean="0"/>
              <a:t>jewelries</a:t>
            </a:r>
            <a:endParaRPr lang="en-GB" i="1" dirty="0" smtClean="0"/>
          </a:p>
          <a:p>
            <a:r>
              <a:rPr lang="en-GB" dirty="0" smtClean="0"/>
              <a:t>2 –</a:t>
            </a:r>
            <a:r>
              <a:rPr lang="en-GB" dirty="0" err="1" smtClean="0"/>
              <a:t>er</a:t>
            </a:r>
            <a:r>
              <a:rPr lang="en-GB" dirty="0" smtClean="0"/>
              <a:t> nouns</a:t>
            </a:r>
          </a:p>
          <a:p>
            <a:pPr lvl="2"/>
            <a:r>
              <a:rPr lang="en-GB" i="1" dirty="0" err="1" smtClean="0"/>
              <a:t>Wagerer</a:t>
            </a:r>
            <a:r>
              <a:rPr lang="en-GB" i="1" dirty="0" smtClean="0"/>
              <a:t> </a:t>
            </a:r>
            <a:r>
              <a:rPr lang="en-GB" dirty="0" smtClean="0"/>
              <a:t>(exclusively in pure spam) and </a:t>
            </a:r>
            <a:r>
              <a:rPr lang="en-GB" i="1" dirty="0" smtClean="0"/>
              <a:t>vacationer</a:t>
            </a:r>
          </a:p>
          <a:p>
            <a:r>
              <a:rPr lang="en-GB" dirty="0" smtClean="0"/>
              <a:t>2 –able adjectives</a:t>
            </a:r>
          </a:p>
          <a:p>
            <a:pPr lvl="1"/>
            <a:endParaRPr lang="en-GB"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19</a:t>
            </a:fld>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sp>
        <p:nvSpPr>
          <p:cNvPr id="3" name="Content Placeholder 2"/>
          <p:cNvSpPr>
            <a:spLocks noGrp="1"/>
          </p:cNvSpPr>
          <p:nvPr>
            <p:ph idx="1"/>
          </p:nvPr>
        </p:nvSpPr>
        <p:spPr/>
        <p:txBody>
          <a:bodyPr>
            <a:normAutofit fontScale="77500" lnSpcReduction="20000"/>
          </a:bodyPr>
          <a:lstStyle/>
          <a:p>
            <a:pPr>
              <a:lnSpc>
                <a:spcPct val="120000"/>
              </a:lnSpc>
            </a:pPr>
            <a:r>
              <a:rPr lang="en-GB" dirty="0" smtClean="0"/>
              <a:t>The particular Moroccan oil could very well moisturize dry skin handing it out an even makeup including easier different textures.</a:t>
            </a:r>
          </a:p>
          <a:p>
            <a:pPr>
              <a:lnSpc>
                <a:spcPct val="120000"/>
              </a:lnSpc>
            </a:pPr>
            <a:endParaRPr lang="en-GB" dirty="0" smtClean="0"/>
          </a:p>
          <a:p>
            <a:r>
              <a:rPr lang="en-GB" dirty="0" smtClean="0"/>
              <a:t>Now on the web stores are very aggressive price smart so there genuinely isn’t any very good cause to go way out of your way to get the presents (unless of course of program you procrastinated).</a:t>
            </a:r>
          </a:p>
          <a:p>
            <a:endParaRPr lang="en-GB" dirty="0" smtClean="0"/>
          </a:p>
          <a:p>
            <a:r>
              <a:rPr lang="en-GB" dirty="0" err="1" smtClean="0"/>
              <a:t>Hemorrhoids</a:t>
            </a:r>
            <a:r>
              <a:rPr lang="en-GB" dirty="0" smtClean="0"/>
              <a:t> sickliness is incorrect to be considered as a </a:t>
            </a:r>
            <a:r>
              <a:rPr lang="en-GB" dirty="0" err="1" smtClean="0"/>
              <a:t>lethiferous</a:t>
            </a:r>
            <a:r>
              <a:rPr lang="en-GB" dirty="0" smtClean="0"/>
              <a:t> malaise even though shut-ins are struck with calamitous tantrums of agonizing hazards, bulging soreness and irritating psoriasis.</a:t>
            </a:r>
            <a:endParaRPr lang="en-GB"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a:t>
            </a:fld>
            <a:endParaRPr 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Morphology: hypotheses</a:t>
            </a:r>
            <a:endParaRPr lang="en-GB" dirty="0"/>
          </a:p>
        </p:txBody>
      </p:sp>
      <p:sp>
        <p:nvSpPr>
          <p:cNvPr id="3" name="Content Placeholder 2"/>
          <p:cNvSpPr>
            <a:spLocks noGrp="1"/>
          </p:cNvSpPr>
          <p:nvPr>
            <p:ph idx="1"/>
          </p:nvPr>
        </p:nvSpPr>
        <p:spPr/>
        <p:txBody>
          <a:bodyPr/>
          <a:lstStyle/>
          <a:p>
            <a:r>
              <a:rPr lang="en-GB" dirty="0" smtClean="0"/>
              <a:t>Computer is generating these forms</a:t>
            </a:r>
          </a:p>
          <a:p>
            <a:r>
              <a:rPr lang="en-GB" dirty="0" smtClean="0"/>
              <a:t>Non-native speakers</a:t>
            </a:r>
          </a:p>
          <a:p>
            <a:r>
              <a:rPr lang="en-GB" dirty="0" smtClean="0"/>
              <a:t>Dialect: </a:t>
            </a:r>
            <a:r>
              <a:rPr lang="en-GB" dirty="0" err="1" smtClean="0"/>
              <a:t>Kachru’s</a:t>
            </a:r>
            <a:r>
              <a:rPr lang="en-GB" dirty="0" smtClean="0"/>
              <a:t> outer circle</a:t>
            </a:r>
          </a:p>
          <a:p>
            <a:pPr lvl="1"/>
            <a:r>
              <a:rPr lang="en-GB" dirty="0" smtClean="0"/>
              <a:t>India </a:t>
            </a:r>
            <a:r>
              <a:rPr lang="en-GB" dirty="0" err="1" smtClean="0"/>
              <a:t>Pakisatan</a:t>
            </a:r>
            <a:r>
              <a:rPr lang="en-GB" dirty="0" smtClean="0"/>
              <a:t> Malaysia Kenya Nigeria</a:t>
            </a:r>
          </a:p>
          <a:p>
            <a:endParaRPr lang="en-GB"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20</a:t>
            </a:fld>
            <a:endParaRPr 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Looks computer-generated</a:t>
            </a:r>
            <a:endParaRPr lang="en-GB" dirty="0"/>
          </a:p>
        </p:txBody>
      </p:sp>
      <p:sp>
        <p:nvSpPr>
          <p:cNvPr id="3" name="Content Placeholder 2"/>
          <p:cNvSpPr>
            <a:spLocks noGrp="1"/>
          </p:cNvSpPr>
          <p:nvPr>
            <p:ph idx="1"/>
          </p:nvPr>
        </p:nvSpPr>
        <p:spPr/>
        <p:txBody>
          <a:bodyPr/>
          <a:lstStyle/>
          <a:p>
            <a:pPr>
              <a:buNone/>
            </a:pPr>
            <a:r>
              <a:rPr lang="en-GB" dirty="0" smtClean="0"/>
              <a:t>This, in addendum to modern sedate </a:t>
            </a:r>
            <a:r>
              <a:rPr lang="en-GB" b="1" i="1" dirty="0" smtClean="0"/>
              <a:t>safeness</a:t>
            </a:r>
            <a:r>
              <a:rPr lang="en-GB" dirty="0" smtClean="0"/>
              <a:t> concerns, numberless increases in data sum total, and rising cost pressures, closest these organizations with some uncommonly outstanding topic challenges.</a:t>
            </a:r>
            <a:endParaRPr lang="en-GB"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21</a:t>
            </a:fld>
            <a:endParaRPr 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Looks non-native</a:t>
            </a:r>
            <a:endParaRPr lang="en-GB" dirty="0"/>
          </a:p>
        </p:txBody>
      </p:sp>
      <p:sp>
        <p:nvSpPr>
          <p:cNvPr id="3" name="Content Placeholder 2"/>
          <p:cNvSpPr>
            <a:spLocks noGrp="1"/>
          </p:cNvSpPr>
          <p:nvPr>
            <p:ph idx="1"/>
          </p:nvPr>
        </p:nvSpPr>
        <p:spPr/>
        <p:txBody>
          <a:bodyPr>
            <a:normAutofit fontScale="92500" lnSpcReduction="20000"/>
          </a:bodyPr>
          <a:lstStyle/>
          <a:p>
            <a:pPr>
              <a:buNone/>
            </a:pPr>
            <a:r>
              <a:rPr lang="en-GB" dirty="0" smtClean="0"/>
              <a:t>A lot of individuals choose for numerous floor bunny rabbit cages with brings joining the levels. This grants the bunny rabbit a lot extra room without borrowing more room inside your haven.  Owning a line flooring inside your bunny rabbit Cage isn’t a good plan if you </a:t>
            </a:r>
            <a:r>
              <a:rPr lang="en-GB" dirty="0" err="1" smtClean="0"/>
              <a:t>wouldlike</a:t>
            </a:r>
            <a:r>
              <a:rPr lang="en-GB" dirty="0" smtClean="0"/>
              <a:t> to give </a:t>
            </a:r>
            <a:r>
              <a:rPr lang="en-GB" b="1" i="1" dirty="0" smtClean="0"/>
              <a:t>comfortableness </a:t>
            </a:r>
            <a:r>
              <a:rPr lang="en-GB" dirty="0" smtClean="0"/>
              <a:t>for your bunny rabbit. While having a wire bed with a pull out and makes for simpler maintaining, it’s not all of the time </a:t>
            </a:r>
            <a:r>
              <a:rPr lang="en-GB" dirty="0" err="1" smtClean="0"/>
              <a:t>necessaryas</a:t>
            </a:r>
            <a:r>
              <a:rPr lang="en-GB" dirty="0" smtClean="0"/>
              <a:t> bunnies are easily litter box trained.</a:t>
            </a:r>
            <a:endParaRPr lang="en-GB"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22</a:t>
            </a:fld>
            <a:endParaRPr lang="en-US"/>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Looks Indian</a:t>
            </a:r>
            <a:endParaRPr lang="en-GB" dirty="0"/>
          </a:p>
        </p:txBody>
      </p:sp>
      <p:sp>
        <p:nvSpPr>
          <p:cNvPr id="3" name="Content Placeholder 2"/>
          <p:cNvSpPr>
            <a:spLocks noGrp="1"/>
          </p:cNvSpPr>
          <p:nvPr>
            <p:ph idx="1"/>
          </p:nvPr>
        </p:nvSpPr>
        <p:spPr/>
        <p:txBody>
          <a:bodyPr/>
          <a:lstStyle/>
          <a:p>
            <a:pPr>
              <a:buNone/>
            </a:pPr>
            <a:r>
              <a:rPr lang="en-GB" dirty="0" smtClean="0"/>
              <a:t>It is dream of every woman to have a perfect wardrobe. The thing that tops the list to make the wardrobe a complete one is a black shoe. Ladies black shoes add style and versatility to the </a:t>
            </a:r>
            <a:r>
              <a:rPr lang="en-GB" b="1" i="1" dirty="0" smtClean="0"/>
              <a:t>attires</a:t>
            </a:r>
            <a:r>
              <a:rPr lang="en-GB" dirty="0" smtClean="0"/>
              <a:t>. From casuals to formal black is the colour that makes the feet stand out from the crowd.</a:t>
            </a:r>
            <a:endParaRPr lang="en-GB"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23</a:t>
            </a:fld>
            <a:endParaRPr lang="en-US"/>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In sum</a:t>
            </a:r>
            <a:endParaRPr lang="en-GB" dirty="0"/>
          </a:p>
        </p:txBody>
      </p:sp>
      <p:sp>
        <p:nvSpPr>
          <p:cNvPr id="3" name="Content Placeholder 2"/>
          <p:cNvSpPr>
            <a:spLocks noGrp="1"/>
          </p:cNvSpPr>
          <p:nvPr>
            <p:ph idx="1"/>
          </p:nvPr>
        </p:nvSpPr>
        <p:spPr/>
        <p:txBody>
          <a:bodyPr>
            <a:normAutofit fontScale="92500" lnSpcReduction="20000"/>
          </a:bodyPr>
          <a:lstStyle/>
          <a:p>
            <a:r>
              <a:rPr lang="en-GB" dirty="0" smtClean="0"/>
              <a:t>The web isn’t what it used to be	</a:t>
            </a:r>
          </a:p>
          <a:p>
            <a:r>
              <a:rPr lang="en-GB" dirty="0" smtClean="0"/>
              <a:t>Search engines: friend or foe</a:t>
            </a:r>
          </a:p>
          <a:p>
            <a:r>
              <a:rPr lang="en-GB" dirty="0" smtClean="0"/>
              <a:t>Filtering it out</a:t>
            </a:r>
          </a:p>
          <a:p>
            <a:pPr lvl="1"/>
            <a:r>
              <a:rPr lang="en-GB" dirty="0" smtClean="0"/>
              <a:t>AIRWEB challenges</a:t>
            </a:r>
          </a:p>
          <a:p>
            <a:pPr lvl="1"/>
            <a:r>
              <a:rPr lang="en-GB" dirty="0" smtClean="0"/>
              <a:t>Hard, and a moving target</a:t>
            </a:r>
          </a:p>
          <a:p>
            <a:pPr lvl="2"/>
            <a:r>
              <a:rPr lang="en-GB" dirty="0" smtClean="0"/>
              <a:t>if we publish, spammers will smile</a:t>
            </a:r>
          </a:p>
          <a:p>
            <a:r>
              <a:rPr lang="en-GB" dirty="0" smtClean="0"/>
              <a:t>The cline</a:t>
            </a:r>
          </a:p>
          <a:p>
            <a:pPr lvl="1"/>
            <a:r>
              <a:rPr lang="en-GB" dirty="0" smtClean="0"/>
              <a:t>From marketing to gibberish</a:t>
            </a:r>
          </a:p>
          <a:p>
            <a:pPr lvl="1"/>
            <a:r>
              <a:rPr lang="en-GB" dirty="0" smtClean="0"/>
              <a:t>From language to noise</a:t>
            </a:r>
          </a:p>
          <a:p>
            <a:pPr lvl="2"/>
            <a:r>
              <a:rPr lang="en-GB" dirty="0" smtClean="0"/>
              <a:t>Content farms</a:t>
            </a:r>
          </a:p>
          <a:p>
            <a:pPr lvl="2"/>
            <a:r>
              <a:rPr lang="en-GB" dirty="0" smtClean="0"/>
              <a:t>Full of sound and fury / signifying nothing</a:t>
            </a:r>
            <a:endParaRPr lang="en-GB"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24</a:t>
            </a:fld>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Problem</a:t>
            </a:r>
            <a:endParaRPr lang="en-GB" dirty="0"/>
          </a:p>
        </p:txBody>
      </p:sp>
      <p:sp>
        <p:nvSpPr>
          <p:cNvPr id="3" name="Content Placeholder 2"/>
          <p:cNvSpPr>
            <a:spLocks noGrp="1"/>
          </p:cNvSpPr>
          <p:nvPr>
            <p:ph idx="1"/>
          </p:nvPr>
        </p:nvSpPr>
        <p:spPr/>
        <p:txBody>
          <a:bodyPr/>
          <a:lstStyle/>
          <a:p>
            <a:r>
              <a:rPr lang="en-GB" dirty="0" smtClean="0"/>
              <a:t>We don’t want it</a:t>
            </a:r>
          </a:p>
          <a:p>
            <a:pPr lvl="1"/>
            <a:r>
              <a:rPr lang="en-GB" dirty="0" smtClean="0"/>
              <a:t>OUP</a:t>
            </a:r>
          </a:p>
          <a:p>
            <a:pPr lvl="2"/>
            <a:r>
              <a:rPr lang="en-GB" i="1" dirty="0" smtClean="0"/>
              <a:t>We can’t take examples from your corpus without checking every one because they might be web spam</a:t>
            </a:r>
          </a:p>
          <a:p>
            <a:r>
              <a:rPr lang="en-GB" dirty="0" smtClean="0"/>
              <a:t>More (or, cleverer) than it used to be</a:t>
            </a:r>
          </a:p>
          <a:p>
            <a:pPr lvl="1"/>
            <a:r>
              <a:rPr lang="en-GB" dirty="0" smtClean="0"/>
              <a:t>enTenTen12 </a:t>
            </a:r>
            <a:r>
              <a:rPr lang="en-GB" i="1" dirty="0" err="1" smtClean="0"/>
              <a:t>vs</a:t>
            </a:r>
            <a:r>
              <a:rPr lang="en-GB" dirty="0" smtClean="0"/>
              <a:t> enTenTen08</a:t>
            </a:r>
          </a:p>
          <a:p>
            <a:r>
              <a:rPr lang="en-GB" dirty="0" smtClean="0"/>
              <a:t>Hard to filter (by design)</a:t>
            </a:r>
          </a:p>
          <a:p>
            <a:r>
              <a:rPr lang="en-GB" dirty="0" smtClean="0"/>
              <a:t>Moving target</a:t>
            </a:r>
            <a:endParaRPr lang="en-GB"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3</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Definition</a:t>
            </a:r>
            <a:endParaRPr lang="en-GB" dirty="0"/>
          </a:p>
        </p:txBody>
      </p:sp>
      <p:sp>
        <p:nvSpPr>
          <p:cNvPr id="3" name="Content Placeholder 2"/>
          <p:cNvSpPr>
            <a:spLocks noGrp="1"/>
          </p:cNvSpPr>
          <p:nvPr>
            <p:ph idx="1"/>
          </p:nvPr>
        </p:nvSpPr>
        <p:spPr/>
        <p:txBody>
          <a:bodyPr/>
          <a:lstStyle/>
          <a:p>
            <a:pPr>
              <a:buNone/>
            </a:pPr>
            <a:r>
              <a:rPr lang="en-GB" dirty="0" smtClean="0"/>
              <a:t>Web spamming :</a:t>
            </a:r>
          </a:p>
          <a:p>
            <a:pPr lvl="1"/>
            <a:r>
              <a:rPr lang="en-GB" dirty="0" smtClean="0"/>
              <a:t>“actions intended to mislead search engines into ranking some pages higher than they deserve”</a:t>
            </a:r>
          </a:p>
          <a:p>
            <a:pPr lvl="2"/>
            <a:r>
              <a:rPr lang="en-GB" dirty="0" err="1" smtClean="0"/>
              <a:t>Gyongyi</a:t>
            </a:r>
            <a:r>
              <a:rPr lang="en-GB" dirty="0" smtClean="0"/>
              <a:t> and Garcia-Molina, 2005</a:t>
            </a:r>
            <a:endParaRPr lang="en-GB"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4</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sp>
        <p:nvSpPr>
          <p:cNvPr id="3" name="Content Placeholder 2"/>
          <p:cNvSpPr>
            <a:spLocks noGrp="1"/>
          </p:cNvSpPr>
          <p:nvPr>
            <p:ph idx="1"/>
          </p:nvPr>
        </p:nvSpPr>
        <p:spPr/>
        <p:txBody>
          <a:bodyPr>
            <a:noAutofit/>
          </a:bodyPr>
          <a:lstStyle/>
          <a:p>
            <a:pPr>
              <a:buNone/>
            </a:pPr>
            <a:r>
              <a:rPr lang="en-GB" sz="2800" dirty="0" smtClean="0"/>
              <a:t>Moroccan Oil is alcohol-free and has a patented</a:t>
            </a:r>
          </a:p>
          <a:p>
            <a:pPr>
              <a:buNone/>
            </a:pPr>
            <a:r>
              <a:rPr lang="en-GB" sz="2800" dirty="0" smtClean="0"/>
              <a:t>weightless formula with no build up. Softens</a:t>
            </a:r>
          </a:p>
          <a:p>
            <a:pPr>
              <a:buNone/>
            </a:pPr>
            <a:r>
              <a:rPr lang="en-GB" sz="2800" dirty="0" smtClean="0"/>
              <a:t>thick unmanageable hair and restores shine and</a:t>
            </a:r>
          </a:p>
          <a:p>
            <a:pPr>
              <a:buNone/>
            </a:pPr>
            <a:r>
              <a:rPr lang="en-GB" sz="2800" dirty="0" smtClean="0"/>
              <a:t>softness to dull lifeless hair. Instantly absorbed</a:t>
            </a:r>
          </a:p>
          <a:p>
            <a:pPr>
              <a:buNone/>
            </a:pPr>
            <a:r>
              <a:rPr lang="en-GB" sz="2800" dirty="0" smtClean="0"/>
              <a:t>into the hair. Moroccan Oil will help eliminate</a:t>
            </a:r>
          </a:p>
          <a:p>
            <a:pPr>
              <a:buNone/>
            </a:pPr>
            <a:r>
              <a:rPr lang="en-GB" sz="2800" dirty="0" smtClean="0"/>
              <a:t>frizz, speeds up styling time by 40%, and provides</a:t>
            </a:r>
          </a:p>
          <a:p>
            <a:pPr>
              <a:buNone/>
            </a:pPr>
            <a:r>
              <a:rPr lang="en-GB" sz="2800" dirty="0" smtClean="0"/>
              <a:t>long-term conditioning to all hair types.</a:t>
            </a:r>
          </a:p>
          <a:p>
            <a:pPr>
              <a:buNone/>
            </a:pPr>
            <a:r>
              <a:rPr lang="en-GB" sz="2800" dirty="0" smtClean="0"/>
              <a:t>Are $20 shampoos and conditioners worth it?</a:t>
            </a:r>
          </a:p>
          <a:p>
            <a:pPr>
              <a:buNone/>
            </a:pPr>
            <a:r>
              <a:rPr lang="en-GB" sz="2800" dirty="0" smtClean="0"/>
              <a:t>Can good hair-care products be found at the</a:t>
            </a:r>
          </a:p>
          <a:p>
            <a:pPr>
              <a:buNone/>
            </a:pPr>
            <a:r>
              <a:rPr lang="en-GB" sz="2800" dirty="0" smtClean="0"/>
              <a:t>drugstore, or are the expensive salon products really</a:t>
            </a:r>
          </a:p>
          <a:p>
            <a:pPr>
              <a:buNone/>
            </a:pPr>
            <a:r>
              <a:rPr lang="en-GB" sz="2800" dirty="0" smtClean="0"/>
              <a:t>superior?</a:t>
            </a:r>
            <a:endParaRPr lang="en-GB" sz="28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Content farms</a:t>
            </a:r>
            <a:endParaRPr lang="en-GB" dirty="0"/>
          </a:p>
        </p:txBody>
      </p:sp>
      <p:sp>
        <p:nvSpPr>
          <p:cNvPr id="3" name="Content Placeholder 2"/>
          <p:cNvSpPr>
            <a:spLocks noGrp="1"/>
          </p:cNvSpPr>
          <p:nvPr>
            <p:ph idx="1"/>
          </p:nvPr>
        </p:nvSpPr>
        <p:spPr/>
        <p:txBody>
          <a:bodyPr/>
          <a:lstStyle/>
          <a:p>
            <a:endParaRPr lang="en-GB"/>
          </a:p>
        </p:txBody>
      </p:sp>
      <p:sp>
        <p:nvSpPr>
          <p:cNvPr id="4" name="Slide Number Placeholder 3"/>
          <p:cNvSpPr>
            <a:spLocks noGrp="1"/>
          </p:cNvSpPr>
          <p:nvPr>
            <p:ph type="sldNum" sz="quarter" idx="12"/>
          </p:nvPr>
        </p:nvSpPr>
        <p:spPr/>
        <p:txBody>
          <a:bodyPr/>
          <a:lstStyle/>
          <a:p>
            <a:fld id="{B6F15528-21DE-4FAA-801E-634DDDAF4B2B}" type="slidenum">
              <a:rPr lang="en-US" smtClean="0"/>
              <a:pPr/>
              <a:t>6</a:t>
            </a:fld>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Prior work</a:t>
            </a:r>
            <a:endParaRPr lang="en-GB" dirty="0"/>
          </a:p>
        </p:txBody>
      </p:sp>
      <p:sp>
        <p:nvSpPr>
          <p:cNvPr id="3" name="Content Placeholder 2"/>
          <p:cNvSpPr>
            <a:spLocks noGrp="1"/>
          </p:cNvSpPr>
          <p:nvPr>
            <p:ph idx="1"/>
          </p:nvPr>
        </p:nvSpPr>
        <p:spPr/>
        <p:txBody>
          <a:bodyPr/>
          <a:lstStyle/>
          <a:p>
            <a:r>
              <a:rPr lang="en-GB" dirty="0" smtClean="0"/>
              <a:t>Taxonomy of techniques</a:t>
            </a:r>
          </a:p>
          <a:p>
            <a:pPr lvl="1"/>
            <a:r>
              <a:rPr lang="en-GB" dirty="0" err="1" smtClean="0"/>
              <a:t>Gy¨ongyi</a:t>
            </a:r>
            <a:r>
              <a:rPr lang="en-GB" dirty="0" smtClean="0"/>
              <a:t> and Garcia-Molina, 2005</a:t>
            </a:r>
          </a:p>
          <a:p>
            <a:r>
              <a:rPr lang="en-GB" dirty="0" smtClean="0"/>
              <a:t>AIRWEB (Adversarial IR on the web)</a:t>
            </a:r>
          </a:p>
          <a:p>
            <a:pPr lvl="1"/>
            <a:r>
              <a:rPr lang="en-GB" dirty="0" smtClean="0"/>
              <a:t>Five workshops 2005-09</a:t>
            </a:r>
          </a:p>
          <a:p>
            <a:pPr lvl="2"/>
            <a:r>
              <a:rPr lang="en-GB" dirty="0" smtClean="0"/>
              <a:t>Held at WWW conferences</a:t>
            </a:r>
          </a:p>
          <a:p>
            <a:pPr lvl="1"/>
            <a:r>
              <a:rPr lang="en-GB" dirty="0" smtClean="0"/>
              <a:t>Since2009</a:t>
            </a:r>
          </a:p>
          <a:p>
            <a:pPr lvl="2"/>
            <a:r>
              <a:rPr lang="en-GB" dirty="0" smtClean="0"/>
              <a:t>attention shifted to social-network spam</a:t>
            </a:r>
            <a:endParaRPr lang="en-GB"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7</a:t>
            </a:fld>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AIRWEB Web Spam Challenge</a:t>
            </a:r>
            <a:endParaRPr lang="en-GB" dirty="0"/>
          </a:p>
        </p:txBody>
      </p:sp>
      <p:sp>
        <p:nvSpPr>
          <p:cNvPr id="3" name="Content Placeholder 2"/>
          <p:cNvSpPr>
            <a:spLocks noGrp="1"/>
          </p:cNvSpPr>
          <p:nvPr>
            <p:ph idx="1"/>
          </p:nvPr>
        </p:nvSpPr>
        <p:spPr/>
        <p:txBody>
          <a:bodyPr>
            <a:normAutofit lnSpcReduction="10000"/>
          </a:bodyPr>
          <a:lstStyle/>
          <a:p>
            <a:r>
              <a:rPr lang="en-GB" dirty="0" smtClean="0"/>
              <a:t>Best dataset: UK2007</a:t>
            </a:r>
          </a:p>
          <a:p>
            <a:pPr lvl="1"/>
            <a:r>
              <a:rPr lang="en-GB" dirty="0" smtClean="0"/>
              <a:t>Second challenge</a:t>
            </a:r>
          </a:p>
          <a:p>
            <a:pPr lvl="1"/>
            <a:r>
              <a:rPr lang="en-GB" dirty="0" smtClean="0"/>
              <a:t>Collecting labelling effort</a:t>
            </a:r>
          </a:p>
          <a:p>
            <a:pPr lvl="2"/>
            <a:r>
              <a:rPr lang="en-GB" dirty="0" smtClean="0"/>
              <a:t>6479 hosts manually classified</a:t>
            </a:r>
          </a:p>
          <a:p>
            <a:pPr lvl="1"/>
            <a:r>
              <a:rPr lang="en-GB" dirty="0" smtClean="0"/>
              <a:t>6% of data is spam</a:t>
            </a:r>
          </a:p>
          <a:p>
            <a:pPr lvl="2"/>
            <a:r>
              <a:rPr lang="en-GB" dirty="0" smtClean="0"/>
              <a:t>Uniform random sampling of web crawl</a:t>
            </a:r>
          </a:p>
          <a:p>
            <a:pPr lvl="2"/>
            <a:r>
              <a:rPr lang="en-GB" dirty="0" smtClean="0"/>
              <a:t>By domain, not by page</a:t>
            </a:r>
          </a:p>
          <a:p>
            <a:pPr lvl="1"/>
            <a:r>
              <a:rPr lang="en-GB" dirty="0" smtClean="0"/>
              <a:t>Six participants in challenge</a:t>
            </a:r>
          </a:p>
          <a:p>
            <a:pPr lvl="2"/>
            <a:r>
              <a:rPr lang="en-GB" dirty="0" smtClean="0"/>
              <a:t>All used supervised learning</a:t>
            </a:r>
          </a:p>
          <a:p>
            <a:pPr lvl="2"/>
            <a:r>
              <a:rPr lang="en-GB" dirty="0" smtClean="0"/>
              <a:t>Top score: 85% area under curve</a:t>
            </a:r>
          </a:p>
          <a:p>
            <a:endParaRPr lang="en-GB"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8</a:t>
            </a:fld>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Search engines</a:t>
            </a:r>
            <a:endParaRPr lang="en-GB" dirty="0"/>
          </a:p>
        </p:txBody>
      </p:sp>
      <p:sp>
        <p:nvSpPr>
          <p:cNvPr id="3" name="Content Placeholder 2"/>
          <p:cNvSpPr>
            <a:spLocks noGrp="1"/>
          </p:cNvSpPr>
          <p:nvPr>
            <p:ph idx="1"/>
          </p:nvPr>
        </p:nvSpPr>
        <p:spPr/>
        <p:txBody>
          <a:bodyPr/>
          <a:lstStyle/>
          <a:p>
            <a:r>
              <a:rPr lang="en-GB" dirty="0" smtClean="0"/>
              <a:t>No search engines, no web spam</a:t>
            </a:r>
          </a:p>
          <a:p>
            <a:pPr lvl="1"/>
            <a:r>
              <a:rPr lang="en-GB" dirty="0" smtClean="0"/>
              <a:t>Lots of data, expertise, algorithms</a:t>
            </a:r>
          </a:p>
          <a:p>
            <a:pPr lvl="1"/>
            <a:r>
              <a:rPr lang="en-GB" dirty="0" smtClean="0"/>
              <a:t>All private</a:t>
            </a:r>
          </a:p>
          <a:p>
            <a:pPr lvl="1"/>
            <a:endParaRPr lang="en-GB" dirty="0" smtClean="0"/>
          </a:p>
          <a:p>
            <a:r>
              <a:rPr lang="en-GB" dirty="0" smtClean="0"/>
              <a:t>AIRWEB included representatives</a:t>
            </a:r>
          </a:p>
          <a:p>
            <a:endParaRPr lang="en-GB" dirty="0" smtClean="0"/>
          </a:p>
          <a:p>
            <a:r>
              <a:rPr lang="en-GB" dirty="0" err="1" smtClean="0"/>
              <a:t>BootCaT</a:t>
            </a:r>
            <a:endParaRPr lang="en-GB" dirty="0" smtClean="0"/>
          </a:p>
          <a:p>
            <a:pPr lvl="1"/>
            <a:r>
              <a:rPr lang="en-GB" dirty="0" smtClean="0"/>
              <a:t>Piggybacks on search engine anti-spam methods</a:t>
            </a:r>
            <a:endParaRPr lang="en-GB"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9</a:t>
            </a:fld>
            <a:endParaRPr lang="en-US"/>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14</TotalTime>
  <Words>1416</Words>
  <Application>Microsoft Office PowerPoint</Application>
  <PresentationFormat>On-screen Show (4:3)</PresentationFormat>
  <Paragraphs>599</Paragraphs>
  <Slides>24</Slides>
  <Notes>24</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Module</vt:lpstr>
      <vt:lpstr>Web Spam Discussion paper</vt:lpstr>
      <vt:lpstr>Slide 2</vt:lpstr>
      <vt:lpstr>Problem</vt:lpstr>
      <vt:lpstr>Definition</vt:lpstr>
      <vt:lpstr>Slide 5</vt:lpstr>
      <vt:lpstr>Content farms</vt:lpstr>
      <vt:lpstr>Prior work</vt:lpstr>
      <vt:lpstr>AIRWEB Web Spam Challenge</vt:lpstr>
      <vt:lpstr>Search engines</vt:lpstr>
      <vt:lpstr>Linguistics of spam</vt:lpstr>
      <vt:lpstr>enTenTen08, enTenTen12</vt:lpstr>
      <vt:lpstr>Top items</vt:lpstr>
      <vt:lpstr>Classification (part 1)</vt:lpstr>
      <vt:lpstr>Classification (part 2)</vt:lpstr>
      <vt:lpstr>The converse: 2008 keywords</vt:lpstr>
      <vt:lpstr>The converse: 2008 keywords</vt:lpstr>
      <vt:lpstr>Slide 17</vt:lpstr>
      <vt:lpstr>Observations</vt:lpstr>
      <vt:lpstr>Morphology</vt:lpstr>
      <vt:lpstr>Morphology: hypotheses</vt:lpstr>
      <vt:lpstr>Looks computer-generated</vt:lpstr>
      <vt:lpstr>Looks non-native</vt:lpstr>
      <vt:lpstr>Looks Indian</vt:lpstr>
      <vt:lpstr>In sum</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Web Spam Discussion paper</dc:title>
  <dc:creator>Adam</dc:creator>
  <cp:lastModifiedBy>Adam</cp:lastModifiedBy>
  <cp:revision>2</cp:revision>
  <dcterms:created xsi:type="dcterms:W3CDTF">2006-08-16T00:00:00Z</dcterms:created>
  <dcterms:modified xsi:type="dcterms:W3CDTF">2013-07-19T16:15:23Z</dcterms:modified>
</cp:coreProperties>
</file>