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68" r:id="rId4"/>
    <p:sldId id="269" r:id="rId5"/>
    <p:sldId id="270" r:id="rId6"/>
    <p:sldId id="271" r:id="rId7"/>
    <p:sldId id="272" r:id="rId8"/>
    <p:sldId id="258" r:id="rId9"/>
    <p:sldId id="260" r:id="rId10"/>
    <p:sldId id="259" r:id="rId11"/>
    <p:sldId id="257" r:id="rId12"/>
    <p:sldId id="263" r:id="rId13"/>
    <p:sldId id="274" r:id="rId14"/>
    <p:sldId id="275" r:id="rId15"/>
    <p:sldId id="262" r:id="rId16"/>
    <p:sldId id="261" r:id="rId17"/>
    <p:sldId id="276" r:id="rId18"/>
    <p:sldId id="277" r:id="rId19"/>
    <p:sldId id="264" r:id="rId20"/>
    <p:sldId id="278" r:id="rId21"/>
    <p:sldId id="265" r:id="rId22"/>
    <p:sldId id="266" r:id="rId23"/>
    <p:sldId id="267" r:id="rId24"/>
    <p:sldId id="279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93A71-7E69-4BDA-8013-179C32CE01FE}" type="datetimeFigureOut">
              <a:rPr lang="nl-NL" smtClean="0"/>
              <a:pPr/>
              <a:t>19-7-2013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FBABA-BDF9-4B35-9F79-8090B883B42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2940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Dutch is the Standard Language in </a:t>
            </a:r>
            <a:r>
              <a:rPr lang="nl-NL" baseline="0" dirty="0" err="1" smtClean="0"/>
              <a:t>both</a:t>
            </a:r>
            <a:r>
              <a:rPr lang="nl-NL" baseline="0" dirty="0" smtClean="0"/>
              <a:t> the Netherlands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Belgium (</a:t>
            </a:r>
            <a:r>
              <a:rPr lang="nl-NL" baseline="0" dirty="0" err="1" smtClean="0"/>
              <a:t>Flanders</a:t>
            </a:r>
            <a:r>
              <a:rPr lang="nl-NL" baseline="0" dirty="0" smtClean="0"/>
              <a:t>), but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differences</a:t>
            </a:r>
            <a:r>
              <a:rPr lang="nl-NL" baseline="0" dirty="0" smtClean="0"/>
              <a:t>. The </a:t>
            </a:r>
            <a:r>
              <a:rPr lang="nl-NL" baseline="0" dirty="0" err="1" smtClean="0"/>
              <a:t>pronunciation</a:t>
            </a:r>
            <a:r>
              <a:rPr lang="nl-NL" baseline="0" dirty="0" smtClean="0"/>
              <a:t> is different,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lexical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differences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grammatical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differences</a:t>
            </a:r>
            <a:r>
              <a:rPr lang="nl-NL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For </a:t>
            </a:r>
            <a:r>
              <a:rPr lang="nl-NL" baseline="0" dirty="0" err="1" smtClean="0"/>
              <a:t>instance</a:t>
            </a:r>
            <a:r>
              <a:rPr lang="nl-NL" baseline="0" dirty="0" smtClean="0"/>
              <a:t>, in Belgium the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pronoun</a:t>
            </a:r>
            <a:r>
              <a:rPr lang="nl-NL" baseline="0" dirty="0" smtClean="0"/>
              <a:t> gij, ge  (</a:t>
            </a:r>
            <a:r>
              <a:rPr lang="nl-NL" baseline="0" dirty="0" err="1" smtClean="0"/>
              <a:t>meaning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) is far more prominent </a:t>
            </a:r>
            <a:r>
              <a:rPr lang="nl-NL" baseline="0" dirty="0" err="1" smtClean="0"/>
              <a:t>than</a:t>
            </a:r>
            <a:r>
              <a:rPr lang="nl-NL" baseline="0" dirty="0" smtClean="0"/>
              <a:t> in Dutch </a:t>
            </a:r>
            <a:r>
              <a:rPr lang="nl-NL" baseline="0" dirty="0" err="1" smtClean="0"/>
              <a:t>where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it’s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dialects</a:t>
            </a:r>
            <a:r>
              <a:rPr lang="nl-NL" baseline="0" dirty="0" smtClean="0"/>
              <a:t>. </a:t>
            </a:r>
            <a:r>
              <a:rPr lang="nl-NL" dirty="0" smtClean="0"/>
              <a:t>The corpus </a:t>
            </a:r>
            <a:r>
              <a:rPr lang="nl-NL" dirty="0" err="1" smtClean="0"/>
              <a:t>material</a:t>
            </a:r>
            <a:r>
              <a:rPr lang="nl-NL" dirty="0" smtClean="0"/>
              <a:t> was </a:t>
            </a:r>
            <a:r>
              <a:rPr lang="nl-NL" dirty="0" err="1" smtClean="0"/>
              <a:t>chosen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as </a:t>
            </a:r>
            <a:r>
              <a:rPr lang="nl-NL" dirty="0" err="1" smtClean="0"/>
              <a:t>to</a:t>
            </a:r>
            <a:r>
              <a:rPr lang="nl-NL" dirty="0" smtClean="0"/>
              <a:t> cover</a:t>
            </a:r>
            <a:r>
              <a:rPr lang="nl-NL" baseline="0" dirty="0" smtClean="0"/>
              <a:t> Dutch as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is spoken in the Netherlands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Flanders</a:t>
            </a:r>
            <a:r>
              <a:rPr lang="nl-NL" baseline="0" dirty="0" smtClean="0"/>
              <a:t>.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7863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95341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BABA-BDF9-4B35-9F79-8090B883B425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8E9D-F0A9-4F84-872F-6FB8383BE6BE}" type="datetimeFigureOut">
              <a:rPr lang="nl-NL" smtClean="0"/>
              <a:pPr/>
              <a:t>19-7-2013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A93-7F15-4C2B-9268-BA91BD57227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436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8E9D-F0A9-4F84-872F-6FB8383BE6BE}" type="datetimeFigureOut">
              <a:rPr lang="nl-NL" smtClean="0"/>
              <a:pPr/>
              <a:t>19-7-2013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A93-7F15-4C2B-9268-BA91BD57227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160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8E9D-F0A9-4F84-872F-6FB8383BE6BE}" type="datetimeFigureOut">
              <a:rPr lang="nl-NL" smtClean="0"/>
              <a:pPr/>
              <a:t>19-7-2013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A93-7F15-4C2B-9268-BA91BD57227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8253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8E9D-F0A9-4F84-872F-6FB8383BE6BE}" type="datetimeFigureOut">
              <a:rPr lang="nl-NL" smtClean="0"/>
              <a:pPr/>
              <a:t>19-7-2013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A93-7F15-4C2B-9268-BA91BD57227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5127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8E9D-F0A9-4F84-872F-6FB8383BE6BE}" type="datetimeFigureOut">
              <a:rPr lang="nl-NL" smtClean="0"/>
              <a:pPr/>
              <a:t>19-7-2013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A93-7F15-4C2B-9268-BA91BD57227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0032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8E9D-F0A9-4F84-872F-6FB8383BE6BE}" type="datetimeFigureOut">
              <a:rPr lang="nl-NL" smtClean="0"/>
              <a:pPr/>
              <a:t>19-7-2013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A93-7F15-4C2B-9268-BA91BD57227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7717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8E9D-F0A9-4F84-872F-6FB8383BE6BE}" type="datetimeFigureOut">
              <a:rPr lang="nl-NL" smtClean="0"/>
              <a:pPr/>
              <a:t>19-7-2013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A93-7F15-4C2B-9268-BA91BD57227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8149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8E9D-F0A9-4F84-872F-6FB8383BE6BE}" type="datetimeFigureOut">
              <a:rPr lang="nl-NL" smtClean="0"/>
              <a:pPr/>
              <a:t>19-7-2013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A93-7F15-4C2B-9268-BA91BD57227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4842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8E9D-F0A9-4F84-872F-6FB8383BE6BE}" type="datetimeFigureOut">
              <a:rPr lang="nl-NL" smtClean="0"/>
              <a:pPr/>
              <a:t>19-7-2013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A93-7F15-4C2B-9268-BA91BD57227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7750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8E9D-F0A9-4F84-872F-6FB8383BE6BE}" type="datetimeFigureOut">
              <a:rPr lang="nl-NL" smtClean="0"/>
              <a:pPr/>
              <a:t>19-7-2013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A93-7F15-4C2B-9268-BA91BD57227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5876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8E9D-F0A9-4F84-872F-6FB8383BE6BE}" type="datetimeFigureOut">
              <a:rPr lang="nl-NL" smtClean="0"/>
              <a:pPr/>
              <a:t>19-7-2013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A93-7F15-4C2B-9268-BA91BD57227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430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68E9D-F0A9-4F84-872F-6FB8383BE6BE}" type="datetimeFigureOut">
              <a:rPr lang="nl-NL" smtClean="0"/>
              <a:pPr/>
              <a:t>19-7-2013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86A93-7F15-4C2B-9268-BA91BD57227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66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Nederland%20Vlaanderen&amp;source=images&amp;cd=&amp;cad=rja&amp;docid=ihp_RfyhMkU6uM&amp;tbnid=tHGqqWWG5kqcFM:&amp;ved=0CAUQjRw&amp;url=http://www.biofides.eu/over-biofides/&amp;ei=MG3mUY6dNsjStAaOhoG4AQ&amp;bvm=bv.49405654,d.Yms&amp;psig=AFQjCNGSJxhku2wIUWosYlid9KVryEWiBg&amp;ust=137414208013338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hyperlink" Target="http://www.google.nl/url?sa=i&amp;rct=j&amp;q=pinpas&amp;source=images&amp;cd=&amp;cad=rja&amp;docid=xsLVvq5h6ctV1M&amp;tbnid=-ZGpA5XZ2fwdtM:&amp;ved=0CAUQjRw&amp;url=http://www.markenramona.nl/mr/omweg/prive/prive.htm&amp;ei=5W7mUYbqI4T0sgawj4CICg&amp;bvm=bv.49405654,d.Yms&amp;psig=AFQjCNHFExz_WQT7JjaGBvQDrTSO4w_8gg&amp;ust=1374142403775069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source=images&amp;cd=&amp;cad=rja&amp;docid=dwkYUaf8MSz4iM&amp;tbnid=KjAg6sIvPT70yM:&amp;ved=0CAgQjRwwAA&amp;url=http://nl.wikipedia.org/wiki/Wikipedia:De_kroeg/Archief_20041204&amp;ei=wnPmUdmWEIbzsga5k4CAAQ&amp;psig=AFQjCNECzzhP6ASYXGC7GdeNjtx88mkjBw&amp;ust=1374143810311581" TargetMode="External"/><Relationship Id="rId3" Type="http://schemas.openxmlformats.org/officeDocument/2006/relationships/hyperlink" Target="http://www.google.nl/url?sa=i&amp;rct=j&amp;q=NRC&amp;source=images&amp;cd=&amp;cad=rja&amp;docid=RNVtzzQ1X0dDaM&amp;tbnid=K5Zp2rBqqNtb_M:&amp;ved=0CAUQjRw&amp;url=http://www.wiskundemeisjes.nl/in-de-media/&amp;ei=xHDmUbSiHsXNsgaYqoHIDg&amp;bvm=bv.49405654,d.Yms&amp;psig=AFQjCNGqLdGsHnZjP2gTMTBgfSWvmnstTg&amp;ust=1374143026043995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Word_2007_Document1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Word_2007_Document2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routledge%20frequency%20dictionary%20dutch&amp;source=images&amp;cd=&amp;cad=rja&amp;docid=q7Pb1fd88B12BM&amp;tbnid=zTesecJ51a93mM:&amp;ved=0CAUQjRw&amp;url=http://www.routledge.com/books/details/9780415523806/&amp;ei=wnTmUbPcF87GswahvoAo&amp;bvm=bv.49405654,d.Yms&amp;psig=AFQjCNEnyJhJCGPC5seDdDLRPr1rjh2ncg&amp;ust=137414406046843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Genre in a </a:t>
            </a:r>
            <a:r>
              <a:rPr lang="nl-NL" dirty="0" err="1" smtClean="0"/>
              <a:t>Frequency</a:t>
            </a:r>
            <a:r>
              <a:rPr lang="nl-NL" dirty="0" smtClean="0"/>
              <a:t> Dictionary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Adam Kilgarriff &amp; Carole Tiberius</a:t>
            </a:r>
            <a:endParaRPr lang="nl-NL" dirty="0"/>
          </a:p>
        </p:txBody>
      </p:sp>
      <p:pic>
        <p:nvPicPr>
          <p:cNvPr id="4" name="Picture 8" descr="Logo tbv PP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728" y="4941168"/>
            <a:ext cx="4660902" cy="138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etter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797152"/>
            <a:ext cx="1296144" cy="154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43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Dutch</a:t>
            </a:r>
            <a:endParaRPr lang="nl-NL" dirty="0"/>
          </a:p>
        </p:txBody>
      </p:sp>
      <p:pic>
        <p:nvPicPr>
          <p:cNvPr id="2050" name="Picture 2" descr="http://66.147.242.97/~biofides/wp-content/uploads/2011/02/nederland_vlaander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78964"/>
            <a:ext cx="4824536" cy="461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67544" y="1628800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dirty="0" smtClean="0"/>
              <a:t> W</a:t>
            </a:r>
            <a:r>
              <a:rPr lang="nl-NL" sz="2800" dirty="0" smtClean="0"/>
              <a:t>ritten </a:t>
            </a:r>
            <a:r>
              <a:rPr lang="nl-NL" sz="2800" dirty="0" smtClean="0"/>
              <a:t>and </a:t>
            </a:r>
            <a:r>
              <a:rPr lang="nl-NL" sz="2800" dirty="0" smtClean="0"/>
              <a:t>Spoken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 the </a:t>
            </a:r>
            <a:r>
              <a:rPr lang="nl-NL" sz="2800" dirty="0" smtClean="0"/>
              <a:t>Netherlands and Flanders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5832140" y="378558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pinpas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319972" y="51345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betaalkaart</a:t>
            </a:r>
            <a:endParaRPr lang="nl-NL" dirty="0"/>
          </a:p>
        </p:txBody>
      </p:sp>
      <p:cxnSp>
        <p:nvCxnSpPr>
          <p:cNvPr id="7" name="Rechte verbindingslijn 6"/>
          <p:cNvCxnSpPr>
            <a:endCxn id="4" idx="1"/>
          </p:cNvCxnSpPr>
          <p:nvPr/>
        </p:nvCxnSpPr>
        <p:spPr>
          <a:xfrm>
            <a:off x="4800848" y="3785584"/>
            <a:ext cx="1031292" cy="184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3923928" y="4312515"/>
            <a:ext cx="792088" cy="82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www.markenramona.nl/mr/omweg/prive/pinpas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3664" y="3392141"/>
            <a:ext cx="155257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014633" y="54844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</a:t>
            </a:r>
            <a:r>
              <a:rPr lang="nl-NL" dirty="0" smtClean="0"/>
              <a:t>ij, ge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840252" y="350858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</a:t>
            </a:r>
            <a:r>
              <a:rPr lang="nl-NL" dirty="0" smtClean="0"/>
              <a:t>ij, 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0171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r>
              <a:rPr lang="nl-NL" dirty="0" smtClean="0"/>
              <a:t>The </a:t>
            </a:r>
            <a:r>
              <a:rPr lang="nl-NL" dirty="0" smtClean="0"/>
              <a:t>Corpus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1195" y="1340768"/>
            <a:ext cx="6023013" cy="4565104"/>
          </a:xfrm>
        </p:spPr>
        <p:txBody>
          <a:bodyPr>
            <a:normAutofit/>
          </a:bodyPr>
          <a:lstStyle/>
          <a:p>
            <a:r>
              <a:rPr lang="nl-NL" dirty="0" smtClean="0"/>
              <a:t>Fiction</a:t>
            </a:r>
          </a:p>
          <a:p>
            <a:pPr lvl="1"/>
            <a:r>
              <a:rPr lang="nl-NL" dirty="0" smtClean="0"/>
              <a:t>  </a:t>
            </a:r>
            <a:r>
              <a:rPr lang="nl-NL" sz="2400" dirty="0" smtClean="0"/>
              <a:t>25 </a:t>
            </a:r>
            <a:r>
              <a:rPr lang="nl-NL" sz="2000" dirty="0" smtClean="0"/>
              <a:t>books</a:t>
            </a:r>
            <a:r>
              <a:rPr lang="nl-NL" sz="2000" dirty="0" smtClean="0"/>
              <a:t> </a:t>
            </a:r>
            <a:r>
              <a:rPr lang="nl-NL" sz="2000" dirty="0" smtClean="0"/>
              <a:t>per year, </a:t>
            </a:r>
            <a:r>
              <a:rPr lang="nl-NL" sz="2000" dirty="0" smtClean="0"/>
              <a:t>1970-2009</a:t>
            </a:r>
          </a:p>
          <a:p>
            <a:r>
              <a:rPr lang="nl-NL" dirty="0" smtClean="0"/>
              <a:t>Newspapers</a:t>
            </a:r>
            <a:endParaRPr lang="nl-NL" dirty="0" smtClean="0"/>
          </a:p>
          <a:p>
            <a:pPr lvl="1"/>
            <a:r>
              <a:rPr lang="en-US" sz="2000" dirty="0" smtClean="0"/>
              <a:t>From SONAR corpus</a:t>
            </a:r>
            <a:r>
              <a:rPr lang="en-US" sz="2000" dirty="0" smtClean="0"/>
              <a:t>, 1993-2005</a:t>
            </a:r>
            <a:r>
              <a:rPr lang="en-US" sz="2000" dirty="0"/>
              <a:t>. </a:t>
            </a:r>
            <a:endParaRPr lang="nl-NL" dirty="0" smtClean="0"/>
          </a:p>
          <a:p>
            <a:r>
              <a:rPr lang="nl-NL" dirty="0" smtClean="0"/>
              <a:t>Spoken</a:t>
            </a:r>
          </a:p>
          <a:p>
            <a:pPr lvl="1"/>
            <a:r>
              <a:rPr lang="nl-NL" sz="2000" dirty="0" smtClean="0"/>
              <a:t>From </a:t>
            </a:r>
            <a:r>
              <a:rPr lang="nl-NL" sz="2000" i="1" dirty="0" smtClean="0"/>
              <a:t>Corpus Gesproken Mederlands</a:t>
            </a:r>
            <a:endParaRPr lang="nl-NL" sz="2000" dirty="0" smtClean="0"/>
          </a:p>
          <a:p>
            <a:r>
              <a:rPr lang="nl-NL" dirty="0" smtClean="0"/>
              <a:t>Web</a:t>
            </a:r>
          </a:p>
          <a:p>
            <a:pPr lvl="1"/>
            <a:r>
              <a:rPr lang="en-US" sz="2000" dirty="0" smtClean="0"/>
              <a:t>From SONAR corpus, includes </a:t>
            </a:r>
            <a:r>
              <a:rPr lang="en-US" sz="2000" dirty="0" smtClean="0"/>
              <a:t>blogs, discussion lists, </a:t>
            </a:r>
            <a:r>
              <a:rPr lang="en-US" sz="2000" dirty="0" smtClean="0"/>
              <a:t>e-magazines</a:t>
            </a:r>
            <a:r>
              <a:rPr lang="en-US" sz="2000" dirty="0" smtClean="0"/>
              <a:t>, press releases, websites and </a:t>
            </a:r>
            <a:r>
              <a:rPr lang="en-US" sz="2000" dirty="0" err="1" smtClean="0"/>
              <a:t>wikipedia</a:t>
            </a:r>
            <a:endParaRPr lang="en-US" sz="2000" dirty="0" smtClean="0"/>
          </a:p>
          <a:p>
            <a:pPr marL="457200" lvl="1" indent="0">
              <a:buNone/>
            </a:pPr>
            <a:endParaRPr lang="nl-NL" sz="2000" dirty="0" smtClean="0"/>
          </a:p>
          <a:p>
            <a:pPr lvl="1"/>
            <a:endParaRPr lang="nl-NL" sz="2000" dirty="0" smtClean="0"/>
          </a:p>
          <a:p>
            <a:endParaRPr lang="nl-NL" dirty="0"/>
          </a:p>
        </p:txBody>
      </p:sp>
      <p:pic>
        <p:nvPicPr>
          <p:cNvPr id="1028" name="Picture 4" descr="http://www.wiskundemeisjes.nl/wp-content/uploads/2007/04/nr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971" y="3068960"/>
            <a:ext cx="1843841" cy="119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6" t="36138" r="57560" b="10939"/>
          <a:stretch/>
        </p:blipFill>
        <p:spPr bwMode="auto">
          <a:xfrm>
            <a:off x="0" y="31444"/>
            <a:ext cx="142869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www.markevanstech.com/wp-content/uploads/2011/02/blo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15392"/>
            <a:ext cx="1080119" cy="10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53478"/>
            <a:ext cx="925404" cy="126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upload.wikimedia.org/wikipedia/meta/6/62/Wiki-logo-big-nl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9771"/>
            <a:ext cx="101645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486" y="4621158"/>
            <a:ext cx="1367793" cy="109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9954" y="5546280"/>
            <a:ext cx="1020094" cy="97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75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Corpus </a:t>
            </a:r>
            <a:r>
              <a:rPr lang="nl-NL" dirty="0" err="1" smtClean="0"/>
              <a:t>preparation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Tagging</a:t>
            </a:r>
            <a:endParaRPr lang="nl-NL" dirty="0" smtClean="0"/>
          </a:p>
          <a:p>
            <a:r>
              <a:rPr lang="nl-NL" dirty="0" smtClean="0"/>
              <a:t>Lemmatisation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Slice corpora into 2000-word samples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6" t="15923" r="52582" b="64564"/>
          <a:stretch/>
        </p:blipFill>
        <p:spPr bwMode="auto">
          <a:xfrm>
            <a:off x="2684133" y="2780928"/>
            <a:ext cx="6459867" cy="188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87824" y="4365104"/>
            <a:ext cx="387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http://</a:t>
            </a:r>
            <a:r>
              <a:rPr lang="nl-NL" dirty="0" err="1" smtClean="0"/>
              <a:t>ilk.uvt.nl</a:t>
            </a:r>
            <a:r>
              <a:rPr lang="nl-NL" dirty="0" smtClean="0"/>
              <a:t>/</a:t>
            </a:r>
            <a:r>
              <a:rPr lang="nl-NL" dirty="0" err="1" smtClean="0"/>
              <a:t>frog</a:t>
            </a:r>
            <a:r>
              <a:rPr lang="nl-NL" dirty="0" smtClean="0"/>
              <a:t>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923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many lists?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One list per genre </a:t>
            </a:r>
          </a:p>
          <a:p>
            <a:pPr lvl="1"/>
            <a:r>
              <a:rPr lang="en-GB" dirty="0" smtClean="0"/>
              <a:t>But – overlap?</a:t>
            </a:r>
          </a:p>
          <a:p>
            <a:r>
              <a:rPr lang="en-GB" dirty="0" smtClean="0"/>
              <a:t>Core: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4 genres: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General: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56176" y="3645024"/>
            <a:ext cx="864096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27784" y="3645024"/>
            <a:ext cx="864096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779912" y="3645024"/>
            <a:ext cx="864096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932040" y="3645024"/>
            <a:ext cx="864096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 rot="5400000">
            <a:off x="4381128" y="2107704"/>
            <a:ext cx="864096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4381128" y="5204048"/>
            <a:ext cx="864096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words to include</a:t>
            </a:r>
          </a:p>
          <a:p>
            <a:r>
              <a:rPr lang="en-GB" dirty="0" smtClean="0"/>
              <a:t>Which list(s) to put them in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Throughout</a:t>
            </a:r>
          </a:p>
          <a:p>
            <a:pPr lvl="1">
              <a:buNone/>
            </a:pPr>
            <a:r>
              <a:rPr lang="en-GB" dirty="0" smtClean="0"/>
              <a:t>document frequency, implemented as </a:t>
            </a:r>
          </a:p>
          <a:p>
            <a:pPr lvl="1">
              <a:buNone/>
            </a:pPr>
            <a:r>
              <a:rPr lang="en-GB" b="1" i="1" dirty="0" smtClean="0"/>
              <a:t>percentage of samples that the word occurs in</a:t>
            </a:r>
            <a:endParaRPr lang="en-GB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Inclusion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Include if average across four genres &gt;</a:t>
            </a:r>
            <a:r>
              <a:rPr lang="en-GB" dirty="0" smtClean="0"/>
              <a:t> 1.125</a:t>
            </a:r>
            <a:endParaRPr lang="en-GB" dirty="0" smtClean="0"/>
          </a:p>
          <a:p>
            <a:r>
              <a:rPr lang="en-GB" dirty="0" smtClean="0"/>
              <a:t>5000 words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715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Core</a:t>
            </a:r>
            <a:r>
              <a:rPr lang="nl-NL" dirty="0" smtClean="0"/>
              <a:t> </a:t>
            </a:r>
            <a:r>
              <a:rPr lang="nl-NL" dirty="0" err="1" smtClean="0"/>
              <a:t>Vocabulary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words </a:t>
            </a:r>
            <a:r>
              <a:rPr lang="en-GB" sz="2800" dirty="0"/>
              <a:t>that are used across all </a:t>
            </a:r>
            <a:r>
              <a:rPr lang="en-GB" sz="2800" dirty="0" smtClean="0"/>
              <a:t>kinds of language</a:t>
            </a:r>
          </a:p>
          <a:p>
            <a:r>
              <a:rPr lang="en-GB" sz="2800" dirty="0" smtClean="0"/>
              <a:t>implemented </a:t>
            </a:r>
            <a:r>
              <a:rPr lang="en-GB" sz="2800" dirty="0"/>
              <a:t>as </a:t>
            </a:r>
            <a:endParaRPr lang="en-GB" sz="2800" dirty="0" smtClean="0"/>
          </a:p>
          <a:p>
            <a:pPr lvl="1"/>
            <a:r>
              <a:rPr lang="en-GB" sz="2400" dirty="0" smtClean="0"/>
              <a:t>Words with frequency &gt; x in all genres</a:t>
            </a:r>
          </a:p>
          <a:p>
            <a:pPr lvl="1"/>
            <a:endParaRPr lang="en-GB" sz="1600" i="1" dirty="0" smtClean="0"/>
          </a:p>
          <a:p>
            <a:endParaRPr lang="en-GB" sz="2000" i="1" dirty="0"/>
          </a:p>
          <a:p>
            <a:endParaRPr lang="en-GB" sz="2000" i="1" dirty="0" smtClean="0"/>
          </a:p>
          <a:p>
            <a:endParaRPr lang="en-GB" sz="2000" i="1" dirty="0"/>
          </a:p>
          <a:p>
            <a:endParaRPr lang="en-GB" sz="2000" i="1" dirty="0" smtClean="0"/>
          </a:p>
          <a:p>
            <a:r>
              <a:rPr lang="en-GB" sz="2800" dirty="0" smtClean="0"/>
              <a:t>4.5 mark gives </a:t>
            </a:r>
            <a:r>
              <a:rPr lang="en-GB" sz="2800" dirty="0"/>
              <a:t>943 core-</a:t>
            </a:r>
            <a:r>
              <a:rPr lang="en-GB" sz="2800" dirty="0" err="1"/>
              <a:t>vocab</a:t>
            </a:r>
            <a:r>
              <a:rPr lang="en-GB" sz="2800" dirty="0"/>
              <a:t> </a:t>
            </a:r>
            <a:r>
              <a:rPr lang="en-GB" sz="2800" dirty="0" smtClean="0"/>
              <a:t>words</a:t>
            </a:r>
            <a:endParaRPr lang="en-GB" sz="2800" dirty="0" smtClean="0"/>
          </a:p>
          <a:p>
            <a:r>
              <a:rPr lang="en-GB" sz="2800" dirty="0" smtClean="0"/>
              <a:t>i</a:t>
            </a:r>
            <a:r>
              <a:rPr lang="en-GB" sz="2800" dirty="0" smtClean="0"/>
              <a:t>n core-</a:t>
            </a:r>
            <a:r>
              <a:rPr lang="en-GB" sz="2800" dirty="0" err="1" smtClean="0"/>
              <a:t>vocab</a:t>
            </a:r>
            <a:r>
              <a:rPr lang="en-GB" sz="2800" dirty="0" smtClean="0"/>
              <a:t> only; not in </a:t>
            </a:r>
            <a:r>
              <a:rPr lang="en-GB" sz="2800" dirty="0" smtClean="0"/>
              <a:t>other </a:t>
            </a:r>
            <a:r>
              <a:rPr lang="en-GB" sz="2800" dirty="0" smtClean="0"/>
              <a:t>lists</a:t>
            </a:r>
            <a:endParaRPr lang="nl-NL" sz="2800" dirty="0"/>
          </a:p>
          <a:p>
            <a:endParaRPr lang="nl-NL" sz="2000" dirty="0"/>
          </a:p>
          <a:p>
            <a:endParaRPr lang="nl-N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8956369"/>
              </p:ext>
            </p:extLst>
          </p:nvPr>
        </p:nvGraphicFramePr>
        <p:xfrm>
          <a:off x="-1044624" y="3284984"/>
          <a:ext cx="12081264" cy="1906885"/>
        </p:xfrm>
        <a:graphic>
          <a:graphicData uri="http://schemas.openxmlformats.org/presentationml/2006/ole">
            <p:oleObj spid="_x0000_s5124" name="Document" r:id="rId4" imgW="5904488" imgH="93213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83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Spoken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Egg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Cheese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latin typeface="+mj-lt"/>
                <a:ea typeface="+mj-ea"/>
                <a:cs typeface="+mj-cs"/>
              </a:rPr>
              <a:t>Which list(s)? T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problem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45024"/>
            <a:ext cx="8229600" cy="1143000"/>
          </a:xfrm>
        </p:spPr>
        <p:txBody>
          <a:bodyPr/>
          <a:lstStyle/>
          <a:p>
            <a:r>
              <a:rPr lang="en-GB" dirty="0" smtClean="0"/>
              <a:t>Our solution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Spoken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Egg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Cheese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latin typeface="+mj-lt"/>
                <a:ea typeface="+mj-ea"/>
                <a:cs typeface="+mj-cs"/>
              </a:rPr>
              <a:t>Which list(s)? T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problem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95536" y="486916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Spoken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1" dirty="0" smtClean="0"/>
                        <a:t>Lists</a:t>
                      </a:r>
                      <a:endParaRPr lang="en-GB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Fiction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Egg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Fiction, News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Cheese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General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Algorithm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Autofit/>
          </a:bodyPr>
          <a:lstStyle/>
          <a:p>
            <a:pPr marL="0" indent="0"/>
            <a:r>
              <a:rPr lang="en-GB" sz="1800" b="1" dirty="0" smtClean="0"/>
              <a:t> </a:t>
            </a:r>
            <a:r>
              <a:rPr lang="en-GB" sz="1800" b="1" dirty="0" smtClean="0"/>
              <a:t>Minimum &gt; 45.5</a:t>
            </a:r>
            <a:endParaRPr lang="nl-NL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The </a:t>
            </a:r>
            <a:r>
              <a:rPr lang="en-GB" sz="1800" dirty="0"/>
              <a:t>complication is that </a:t>
            </a:r>
            <a:r>
              <a:rPr lang="en-GB" sz="1800" b="1" dirty="0"/>
              <a:t>some words will occur in two, three or four of the lists </a:t>
            </a:r>
            <a:r>
              <a:rPr lang="en-GB" sz="1800" dirty="0"/>
              <a:t>generated in this way, and for such cases we have to decide whether they go in:</a:t>
            </a:r>
            <a:endParaRPr lang="nl-NL" sz="1800" dirty="0"/>
          </a:p>
          <a:p>
            <a:pPr lvl="0"/>
            <a:r>
              <a:rPr lang="nl-NL" sz="1800" dirty="0" err="1"/>
              <a:t>just</a:t>
            </a:r>
            <a:r>
              <a:rPr lang="nl-NL" sz="1800" dirty="0"/>
              <a:t> </a:t>
            </a:r>
            <a:r>
              <a:rPr lang="nl-NL" sz="1800" dirty="0" err="1"/>
              <a:t>one</a:t>
            </a:r>
            <a:r>
              <a:rPr lang="nl-NL" sz="1800" dirty="0"/>
              <a:t> list</a:t>
            </a:r>
          </a:p>
          <a:p>
            <a:pPr lvl="0"/>
            <a:r>
              <a:rPr lang="nl-NL" sz="1800" dirty="0"/>
              <a:t>more </a:t>
            </a:r>
            <a:r>
              <a:rPr lang="nl-NL" sz="1800" dirty="0" err="1"/>
              <a:t>than</a:t>
            </a:r>
            <a:r>
              <a:rPr lang="nl-NL" sz="1800" dirty="0"/>
              <a:t> </a:t>
            </a:r>
            <a:r>
              <a:rPr lang="nl-NL" sz="1800" dirty="0" err="1"/>
              <a:t>one</a:t>
            </a:r>
            <a:r>
              <a:rPr lang="nl-NL" sz="1800" dirty="0"/>
              <a:t> list</a:t>
            </a:r>
          </a:p>
          <a:p>
            <a:pPr lvl="0"/>
            <a:r>
              <a:rPr lang="nl-NL" sz="1800" dirty="0"/>
              <a:t>the </a:t>
            </a:r>
            <a:r>
              <a:rPr lang="nl-NL" sz="1800" dirty="0" err="1"/>
              <a:t>general</a:t>
            </a:r>
            <a:r>
              <a:rPr lang="nl-NL" sz="1800" dirty="0"/>
              <a:t> list.</a:t>
            </a:r>
          </a:p>
          <a:p>
            <a:pPr marL="0" indent="0">
              <a:buNone/>
            </a:pPr>
            <a:r>
              <a:rPr lang="en-GB" sz="1800" dirty="0"/>
              <a:t> </a:t>
            </a:r>
            <a:endParaRPr lang="nl-NL" sz="1800" dirty="0"/>
          </a:p>
          <a:p>
            <a:pPr marL="0" indent="0">
              <a:buNone/>
            </a:pPr>
            <a:r>
              <a:rPr lang="en-GB" sz="1800" b="1" dirty="0"/>
              <a:t>Our strategy </a:t>
            </a:r>
            <a:r>
              <a:rPr lang="en-GB" sz="1800" dirty="0"/>
              <a:t>is to say there should be some cases of each, as follows:</a:t>
            </a:r>
            <a:endParaRPr lang="nl-NL" sz="1800" dirty="0"/>
          </a:p>
          <a:p>
            <a:pPr lvl="0"/>
            <a:r>
              <a:rPr lang="en-GB" sz="1800" dirty="0"/>
              <a:t>if highest frequency is at least double the next highest, list in that genre only</a:t>
            </a:r>
            <a:endParaRPr lang="nl-NL" sz="1800" dirty="0"/>
          </a:p>
          <a:p>
            <a:pPr lvl="0"/>
            <a:r>
              <a:rPr lang="en-GB" sz="1800" dirty="0"/>
              <a:t>if two are high and two are low, that is, the first- and second-highest, and both more than double the other two, list in both the top two </a:t>
            </a:r>
            <a:endParaRPr lang="nl-NL" sz="1800" dirty="0"/>
          </a:p>
          <a:p>
            <a:pPr lvl="0"/>
            <a:r>
              <a:rPr lang="nl-NL" sz="1800" dirty="0" err="1"/>
              <a:t>else</a:t>
            </a:r>
            <a:r>
              <a:rPr lang="nl-NL" sz="1800" dirty="0"/>
              <a:t> list in </a:t>
            </a:r>
            <a:r>
              <a:rPr lang="nl-NL" sz="1800" dirty="0" err="1"/>
              <a:t>general</a:t>
            </a:r>
            <a:r>
              <a:rPr lang="nl-NL" sz="1800" dirty="0"/>
              <a:t>.</a:t>
            </a:r>
          </a:p>
          <a:p>
            <a:pPr marL="0" indent="0">
              <a:buNone/>
            </a:pPr>
            <a:r>
              <a:rPr lang="en-GB" sz="1800" dirty="0"/>
              <a:t> </a:t>
            </a:r>
            <a:endParaRPr lang="nl-NL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6350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problems</a:t>
            </a:r>
          </a:p>
          <a:p>
            <a:r>
              <a:rPr lang="en-GB" dirty="0" smtClean="0"/>
              <a:t>Our solutions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Min &gt; 4.5?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Core-</a:t>
            </a:r>
            <a:r>
              <a:rPr lang="en-GB" dirty="0" err="1" smtClean="0">
                <a:solidFill>
                  <a:srgbClr val="FF0000"/>
                </a:solidFill>
              </a:rPr>
              <a:t>vocab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Else</a:t>
            </a:r>
          </a:p>
          <a:p>
            <a:pPr lvl="2"/>
            <a:r>
              <a:rPr lang="en-GB" dirty="0" smtClean="0"/>
              <a:t>If highest-score &gt; 2 x second-highest-score</a:t>
            </a:r>
          </a:p>
          <a:p>
            <a:pPr lvl="3"/>
            <a:r>
              <a:rPr lang="en-GB" dirty="0" smtClean="0">
                <a:solidFill>
                  <a:srgbClr val="FF0000"/>
                </a:solidFill>
              </a:rPr>
              <a:t>Highest-score-genre</a:t>
            </a:r>
          </a:p>
          <a:p>
            <a:pPr lvl="2"/>
            <a:r>
              <a:rPr lang="en-GB" dirty="0" smtClean="0"/>
              <a:t>Else if second-highest-score </a:t>
            </a:r>
            <a:r>
              <a:rPr lang="en-GB" dirty="0" smtClean="0"/>
              <a:t>&gt; 2 x </a:t>
            </a:r>
            <a:r>
              <a:rPr lang="en-GB" dirty="0" smtClean="0"/>
              <a:t>third-highest-score</a:t>
            </a:r>
            <a:endParaRPr lang="en-GB" dirty="0" smtClean="0"/>
          </a:p>
          <a:p>
            <a:pPr lvl="3"/>
            <a:r>
              <a:rPr lang="en-GB" dirty="0" smtClean="0">
                <a:solidFill>
                  <a:srgbClr val="FF0000"/>
                </a:solidFill>
              </a:rPr>
              <a:t>Highest-score-genre </a:t>
            </a:r>
            <a:r>
              <a:rPr lang="en-GB" b="1" i="1" dirty="0" smtClean="0"/>
              <a:t>and</a:t>
            </a:r>
            <a:r>
              <a:rPr lang="en-GB" dirty="0" smtClean="0">
                <a:solidFill>
                  <a:srgbClr val="FF0000"/>
                </a:solidFill>
              </a:rPr>
              <a:t> second-highest-score-genre</a:t>
            </a:r>
            <a:endParaRPr lang="en-GB" dirty="0" smtClean="0">
              <a:solidFill>
                <a:srgbClr val="FF0000"/>
              </a:solidFill>
            </a:endParaRPr>
          </a:p>
          <a:p>
            <a:pPr lvl="2"/>
            <a:r>
              <a:rPr lang="en-GB" dirty="0" smtClean="0"/>
              <a:t>Else </a:t>
            </a:r>
            <a:endParaRPr lang="en-GB" dirty="0" smtClean="0"/>
          </a:p>
          <a:p>
            <a:pPr lvl="3"/>
            <a:r>
              <a:rPr lang="en-GB" dirty="0" smtClean="0">
                <a:solidFill>
                  <a:srgbClr val="FF0000"/>
                </a:solidFill>
              </a:rPr>
              <a:t>General</a:t>
            </a:r>
          </a:p>
          <a:p>
            <a:pPr lvl="2"/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‘genre’ </a:t>
            </a:r>
            <a:r>
              <a:rPr lang="nl-NL" dirty="0" err="1" smtClean="0"/>
              <a:t>lists</a:t>
            </a:r>
            <a:endParaRPr lang="nl-N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380238"/>
              </p:ext>
            </p:extLst>
          </p:nvPr>
        </p:nvGraphicFramePr>
        <p:xfrm>
          <a:off x="323528" y="2276872"/>
          <a:ext cx="9266189" cy="3592859"/>
        </p:xfrm>
        <a:graphic>
          <a:graphicData uri="http://schemas.openxmlformats.org/presentationml/2006/ole">
            <p:oleObj spid="_x0000_s7171" name="Document" r:id="rId4" imgW="5904488" imgH="228925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491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Observations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Fiction</a:t>
            </a:r>
          </a:p>
          <a:p>
            <a:pPr lvl="1"/>
            <a:r>
              <a:rPr lang="nl-NL" dirty="0" smtClean="0"/>
              <a:t>Broadest vocabulary, longest list</a:t>
            </a:r>
          </a:p>
          <a:p>
            <a:r>
              <a:rPr lang="nl-NL" dirty="0" smtClean="0"/>
              <a:t>Spoken</a:t>
            </a:r>
          </a:p>
          <a:p>
            <a:pPr lvl="1"/>
            <a:r>
              <a:rPr lang="nl-NL" dirty="0" smtClean="0"/>
              <a:t>Smallest, shortest</a:t>
            </a:r>
          </a:p>
          <a:p>
            <a:r>
              <a:rPr lang="nl-NL" dirty="0" smtClean="0"/>
              <a:t>Spoken and web: much overlap</a:t>
            </a:r>
          </a:p>
          <a:p>
            <a:r>
              <a:rPr lang="nl-NL" dirty="0" smtClean="0"/>
              <a:t>Fiction and news: some overlap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930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sum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Everything depends on genre</a:t>
            </a:r>
          </a:p>
          <a:p>
            <a:r>
              <a:rPr lang="nl-NL" dirty="0" smtClean="0"/>
              <a:t>Not easy to handle well in any dictionary</a:t>
            </a:r>
          </a:p>
          <a:p>
            <a:r>
              <a:rPr lang="nl-NL" dirty="0" smtClean="0"/>
              <a:t>Specially hard in a frequency dictionary</a:t>
            </a:r>
          </a:p>
          <a:p>
            <a:r>
              <a:rPr lang="nl-NL" dirty="0" smtClean="0"/>
              <a:t>It helps to use</a:t>
            </a:r>
          </a:p>
          <a:p>
            <a:pPr lvl="1"/>
            <a:r>
              <a:rPr lang="nl-NL" dirty="0" smtClean="0"/>
              <a:t>Fixed sample size</a:t>
            </a:r>
          </a:p>
          <a:p>
            <a:pPr lvl="1"/>
            <a:r>
              <a:rPr lang="nl-NL" dirty="0" smtClean="0"/>
              <a:t>Document frequencies (as percentages)</a:t>
            </a:r>
          </a:p>
          <a:p>
            <a:r>
              <a:rPr lang="nl-NL" dirty="0" smtClean="0"/>
              <a:t>A modest attempt to pay </a:t>
            </a:r>
            <a:r>
              <a:rPr lang="nl-NL" i="1" dirty="0" smtClean="0"/>
              <a:t>genre</a:t>
            </a:r>
            <a:r>
              <a:rPr lang="nl-NL" dirty="0" smtClean="0"/>
              <a:t> due respect</a:t>
            </a:r>
          </a:p>
          <a:p>
            <a:pPr lvl="1"/>
            <a:r>
              <a:rPr lang="nl-NL" dirty="0" smtClean="0"/>
              <a:t>Routledge Frequency Dictionary of Dutch, 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2041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starry-sky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1052736"/>
            <a:ext cx="51845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Poetic interlude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As many  texts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     	as stars in the sky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As many domains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	as constellations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As many genres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	as stories to tell about them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Represent them?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	Shucks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Routledge</a:t>
            </a:r>
            <a:r>
              <a:rPr lang="en-GB" dirty="0" smtClean="0"/>
              <a:t> Frequency Dictionaries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Ten languages/volumes so far</a:t>
            </a:r>
          </a:p>
          <a:p>
            <a:r>
              <a:rPr lang="en-GB" dirty="0" smtClean="0"/>
              <a:t>Series editors: Mark Davies, Paul </a:t>
            </a:r>
            <a:r>
              <a:rPr lang="en-GB" dirty="0" err="1" smtClean="0"/>
              <a:t>Rayson</a:t>
            </a:r>
            <a:endParaRPr lang="en-GB" dirty="0" smtClean="0"/>
          </a:p>
          <a:p>
            <a:r>
              <a:rPr lang="en-GB" dirty="0" smtClean="0"/>
              <a:t>“5000 most frequently used words”</a:t>
            </a:r>
          </a:p>
          <a:p>
            <a:r>
              <a:rPr lang="en-GB" dirty="0" smtClean="0"/>
              <a:t>Genre/text type?</a:t>
            </a:r>
          </a:p>
          <a:p>
            <a:pPr lvl="1"/>
            <a:r>
              <a:rPr lang="en-GB" dirty="0" smtClean="0"/>
              <a:t>Some marking </a:t>
            </a:r>
          </a:p>
          <a:p>
            <a:pPr lvl="1"/>
            <a:r>
              <a:rPr lang="en-GB" dirty="0" smtClean="0"/>
              <a:t>Like traditional dictionaries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corpus linguist’s dilemma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We know that</a:t>
            </a:r>
            <a:endParaRPr lang="en-GB" dirty="0" smtClean="0"/>
          </a:p>
          <a:p>
            <a:pPr lvl="1"/>
            <a:r>
              <a:rPr lang="en-GB" dirty="0" smtClean="0"/>
              <a:t>Everything depends on text type</a:t>
            </a:r>
          </a:p>
          <a:p>
            <a:r>
              <a:rPr lang="en-GB" dirty="0" smtClean="0"/>
              <a:t>Usually</a:t>
            </a:r>
          </a:p>
          <a:p>
            <a:pPr lvl="1"/>
            <a:r>
              <a:rPr lang="en-GB" dirty="0" smtClean="0"/>
              <a:t>Ignore</a:t>
            </a:r>
          </a:p>
          <a:p>
            <a:pPr lvl="1"/>
            <a:r>
              <a:rPr lang="en-GB" dirty="0" smtClean="0"/>
              <a:t>Pretend our corpus is representative</a:t>
            </a:r>
          </a:p>
          <a:p>
            <a:pPr lvl="2"/>
            <a:r>
              <a:rPr lang="en-GB" dirty="0" smtClean="0"/>
              <a:t>(or we even knew what it meant)</a:t>
            </a:r>
          </a:p>
          <a:p>
            <a:r>
              <a:rPr lang="en-GB" dirty="0" smtClean="0"/>
              <a:t>Frequency dictionary</a:t>
            </a:r>
          </a:p>
          <a:p>
            <a:pPr lvl="1"/>
            <a:r>
              <a:rPr lang="en-GB" dirty="0" smtClean="0"/>
              <a:t>Specially painful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starry-sky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1052736"/>
            <a:ext cx="51845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Poetic interlude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As many  texts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     	as stars in the sky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As many domains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	as constellations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As many genres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	as stories to tell about them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Represent them?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	Shucks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A tiny step in the direction of respecting the importance of genre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Instead of just one list</a:t>
            </a:r>
          </a:p>
          <a:p>
            <a:r>
              <a:rPr lang="en-GB" dirty="0" smtClean="0"/>
              <a:t>One list per genre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Whelks Problem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Rare word but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smtClean="0"/>
              <a:t>	</a:t>
            </a:r>
            <a:r>
              <a:rPr lang="nl-NL" sz="2800" dirty="0" smtClean="0"/>
              <a:t>a book about whelks uses it hundreds of times</a:t>
            </a:r>
          </a:p>
          <a:p>
            <a:r>
              <a:rPr lang="nl-NL" dirty="0" smtClean="0"/>
              <a:t>Solution</a:t>
            </a:r>
          </a:p>
          <a:p>
            <a:pPr lvl="1">
              <a:buNone/>
            </a:pPr>
            <a:r>
              <a:rPr lang="nl-NL" dirty="0" smtClean="0"/>
              <a:t> </a:t>
            </a:r>
            <a:r>
              <a:rPr lang="nl-NL" dirty="0" smtClean="0"/>
              <a:t>    document frequency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074" y="1340768"/>
            <a:ext cx="298016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26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genius of Brown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i="1" dirty="0" smtClean="0">
                <a:solidFill>
                  <a:srgbClr val="FF0000"/>
                </a:solidFill>
              </a:rPr>
              <a:t>Fixed sample </a:t>
            </a:r>
            <a:r>
              <a:rPr lang="nl-NL" b="1" i="1" dirty="0" smtClean="0">
                <a:solidFill>
                  <a:srgbClr val="FF0000"/>
                </a:solidFill>
              </a:rPr>
              <a:t>size</a:t>
            </a:r>
            <a:endParaRPr lang="nl-NL" b="1" i="1" dirty="0" smtClean="0">
              <a:solidFill>
                <a:srgbClr val="FF0000"/>
              </a:solidFill>
            </a:endParaRPr>
          </a:p>
          <a:p>
            <a:pPr lvl="1"/>
            <a:r>
              <a:rPr lang="nl-NL" dirty="0" smtClean="0"/>
              <a:t>500 x 2000-word samples</a:t>
            </a:r>
          </a:p>
          <a:p>
            <a:pPr lvl="1"/>
            <a:r>
              <a:rPr lang="nl-NL" dirty="0" smtClean="0"/>
              <a:t>Makes the maths </a:t>
            </a:r>
            <a:r>
              <a:rPr lang="nl-NL" dirty="0" smtClean="0"/>
              <a:t>easy</a:t>
            </a:r>
          </a:p>
          <a:p>
            <a:pPr lvl="2"/>
            <a:r>
              <a:rPr lang="nl-NL" dirty="0" smtClean="0"/>
              <a:t>Frequencies directly comparable</a:t>
            </a:r>
          </a:p>
          <a:p>
            <a:pPr lvl="2"/>
            <a:r>
              <a:rPr lang="nl-NL" dirty="0" smtClean="0"/>
              <a:t>Document frequency works</a:t>
            </a:r>
          </a:p>
          <a:p>
            <a:pPr lvl="3"/>
            <a:r>
              <a:rPr lang="nl-NL" dirty="0" smtClean="0"/>
              <a:t>No need to compensate for different sample </a:t>
            </a:r>
            <a:r>
              <a:rPr lang="nl-NL" dirty="0" smtClean="0"/>
              <a:t>length</a:t>
            </a:r>
            <a:endParaRPr lang="nl-NL" dirty="0" smtClean="0"/>
          </a:p>
          <a:p>
            <a:r>
              <a:rPr lang="nl-NL" dirty="0" smtClean="0"/>
              <a:t>Contra Sinclair, Hanks</a:t>
            </a:r>
          </a:p>
          <a:p>
            <a:pPr lvl="1"/>
            <a:r>
              <a:rPr lang="nl-NL" dirty="0" smtClean="0"/>
              <a:t>Different goals</a:t>
            </a:r>
          </a:p>
          <a:p>
            <a:r>
              <a:rPr lang="nl-NL" dirty="0" smtClean="0"/>
              <a:t>Brown: very widely used, replicated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826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smtClean="0"/>
              <a:t>F</a:t>
            </a:r>
            <a:r>
              <a:rPr lang="nl-NL" dirty="0" smtClean="0"/>
              <a:t>requency </a:t>
            </a:r>
            <a:r>
              <a:rPr lang="nl-NL" dirty="0" smtClean="0"/>
              <a:t>Dictionary of Dutch</a:t>
            </a:r>
            <a:endParaRPr lang="nl-NL" dirty="0"/>
          </a:p>
        </p:txBody>
      </p:sp>
      <p:pic>
        <p:nvPicPr>
          <p:cNvPr id="4098" name="Picture 2" descr="http://images.tandf.co.uk/common/jackets/amazon/978041552/978041552379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382888" cy="488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39552" y="206084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In</a:t>
            </a:r>
            <a:r>
              <a:rPr lang="nl-NL" sz="2400" dirty="0" smtClean="0"/>
              <a:t> </a:t>
            </a:r>
            <a:r>
              <a:rPr lang="nl-NL" sz="2400" dirty="0" smtClean="0"/>
              <a:t>the Routledge </a:t>
            </a:r>
            <a:r>
              <a:rPr lang="nl-NL" sz="2400" dirty="0" smtClean="0"/>
              <a:t>series</a:t>
            </a:r>
          </a:p>
          <a:p>
            <a:endParaRPr lang="nl-NL" sz="2400" dirty="0" smtClean="0"/>
          </a:p>
          <a:p>
            <a:r>
              <a:rPr lang="nl-NL" sz="2400" dirty="0" smtClean="0"/>
              <a:t>Publication later this year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xmlns="" val="30211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672</Words>
  <Application>Microsoft Office PowerPoint</Application>
  <PresentationFormat>On-screen Show (4:3)</PresentationFormat>
  <Paragraphs>254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Kantoorthema</vt:lpstr>
      <vt:lpstr>Document</vt:lpstr>
      <vt:lpstr>Genre in a Frequency Dictionary</vt:lpstr>
      <vt:lpstr>Outline</vt:lpstr>
      <vt:lpstr>Routledge Frequency Dictionaries</vt:lpstr>
      <vt:lpstr>The corpus linguist’s dilemma</vt:lpstr>
      <vt:lpstr>Slide 5</vt:lpstr>
      <vt:lpstr>A tiny step in the direction of respecting the importance of genre</vt:lpstr>
      <vt:lpstr>The Whelks Problem</vt:lpstr>
      <vt:lpstr>The genius of Brown</vt:lpstr>
      <vt:lpstr>A Frequency Dictionary of Dutch</vt:lpstr>
      <vt:lpstr>Dutch</vt:lpstr>
      <vt:lpstr>The Corpus</vt:lpstr>
      <vt:lpstr>Corpus preparation</vt:lpstr>
      <vt:lpstr>How many lists?</vt:lpstr>
      <vt:lpstr>Slide 14</vt:lpstr>
      <vt:lpstr>Inclusion</vt:lpstr>
      <vt:lpstr>Core Vocabulary</vt:lpstr>
      <vt:lpstr>Slide 17</vt:lpstr>
      <vt:lpstr>Our solution</vt:lpstr>
      <vt:lpstr>Algorithm</vt:lpstr>
      <vt:lpstr>Algorithm</vt:lpstr>
      <vt:lpstr>The ‘genre’ lists</vt:lpstr>
      <vt:lpstr>Observations</vt:lpstr>
      <vt:lpstr>In sum</vt:lpstr>
      <vt:lpstr>Slide 24</vt:lpstr>
    </vt:vector>
  </TitlesOfParts>
  <Company>INL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Carole Tiberius</dc:creator>
  <cp:lastModifiedBy>Adam</cp:lastModifiedBy>
  <cp:revision>12</cp:revision>
  <dcterms:created xsi:type="dcterms:W3CDTF">2013-07-17T09:52:00Z</dcterms:created>
  <dcterms:modified xsi:type="dcterms:W3CDTF">2013-07-19T11:11:40Z</dcterms:modified>
</cp:coreProperties>
</file>