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4" r:id="rId17"/>
    <p:sldId id="275" r:id="rId18"/>
    <p:sldId id="276" r:id="rId19"/>
    <p:sldId id="277" r:id="rId20"/>
    <p:sldId id="280" r:id="rId21"/>
    <p:sldId id="281" r:id="rId22"/>
    <p:sldId id="283" r:id="rId23"/>
    <p:sldId id="282" r:id="rId24"/>
    <p:sldId id="286" r:id="rId25"/>
    <p:sldId id="285" r:id="rId26"/>
    <p:sldId id="284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834C0-6689-4A88-ACF8-27AF59ADB927}" type="datetimeFigureOut">
              <a:rPr lang="en-GB" smtClean="0"/>
              <a:pPr/>
              <a:t>06/02/2013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3B72F-22A1-49FA-A389-AA6510AC29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7398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3B72F-22A1-49FA-A389-AA6510AC29D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Finding </a:t>
            </a:r>
            <a:r>
              <a:rPr lang="en-GB" dirty="0" err="1" smtClean="0"/>
              <a:t>multiwords</a:t>
            </a:r>
            <a:r>
              <a:rPr lang="en-GB" dirty="0" smtClean="0"/>
              <a:t> of more than two words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Adam Kilgarriff, </a:t>
            </a:r>
            <a:r>
              <a:rPr lang="en-US" dirty="0" err="1" smtClean="0"/>
              <a:t>Pavel</a:t>
            </a:r>
            <a:r>
              <a:rPr lang="en-US" dirty="0" smtClean="0"/>
              <a:t> </a:t>
            </a:r>
            <a:r>
              <a:rPr lang="en-US" dirty="0" err="1" smtClean="0"/>
              <a:t>Rychly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Vojtech</a:t>
            </a:r>
            <a:r>
              <a:rPr lang="en-US" dirty="0" smtClean="0"/>
              <a:t> </a:t>
            </a:r>
            <a:r>
              <a:rPr lang="en-US" dirty="0" err="1" smtClean="0"/>
              <a:t>Kovar</a:t>
            </a:r>
            <a:r>
              <a:rPr lang="en-US" dirty="0" smtClean="0"/>
              <a:t>, </a:t>
            </a:r>
            <a:r>
              <a:rPr lang="en-US" dirty="0" err="1" smtClean="0"/>
              <a:t>Vıt</a:t>
            </a:r>
            <a:r>
              <a:rPr lang="en-US" dirty="0" smtClean="0"/>
              <a:t> </a:t>
            </a:r>
            <a:r>
              <a:rPr lang="en-US" dirty="0" err="1" smtClean="0"/>
              <a:t>Baisa</a:t>
            </a:r>
            <a:endParaRPr lang="en-US" dirty="0" smtClean="0"/>
          </a:p>
          <a:p>
            <a:r>
              <a:rPr lang="en-US" sz="2800" dirty="0" smtClean="0"/>
              <a:t>Lexical Computing Ltd; Masaryk Univ., </a:t>
            </a:r>
            <a:r>
              <a:rPr lang="en-US" sz="2800" dirty="0" err="1" smtClean="0"/>
              <a:t>Cz</a:t>
            </a:r>
            <a:endParaRPr lang="en-GB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19200" y="0"/>
            <a:ext cx="11916132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4995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" y="8467"/>
            <a:ext cx="9118600" cy="761602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-38947" y="3110653"/>
            <a:ext cx="822960" cy="822960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322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66" y="-1"/>
            <a:ext cx="10481733" cy="8398613"/>
          </a:xfrm>
          <a:prstGeom prst="rect">
            <a:avLst/>
          </a:prstGeom>
        </p:spPr>
      </p:pic>
      <p:sp>
        <p:nvSpPr>
          <p:cNvPr id="3" name="Notched Right Arrow 2"/>
          <p:cNvSpPr/>
          <p:nvPr/>
        </p:nvSpPr>
        <p:spPr>
          <a:xfrm>
            <a:off x="3276600" y="4495800"/>
            <a:ext cx="822960" cy="822960"/>
          </a:xfrm>
          <a:prstGeom prst="notch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8214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400"/>
            <a:ext cx="9906000" cy="783336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2438400" y="1828800"/>
            <a:ext cx="822960" cy="82296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277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6876" y="-152400"/>
            <a:ext cx="9340876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076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Commonest match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Problem</a:t>
            </a:r>
          </a:p>
          <a:p>
            <a:pPr lvl="1"/>
            <a:r>
              <a:rPr lang="en-GB" dirty="0" smtClean="0"/>
              <a:t>In our evaluation exercise:</a:t>
            </a:r>
          </a:p>
          <a:p>
            <a:pPr lvl="1"/>
            <a:r>
              <a:rPr lang="en-GB" dirty="0" smtClean="0"/>
              <a:t>Is </a:t>
            </a:r>
            <a:r>
              <a:rPr lang="en-GB" i="1" dirty="0" smtClean="0"/>
              <a:t>world </a:t>
            </a:r>
            <a:r>
              <a:rPr lang="en-GB" dirty="0" smtClean="0"/>
              <a:t>a good collocate of </a:t>
            </a:r>
            <a:r>
              <a:rPr lang="en-GB" i="1" dirty="0" smtClean="0"/>
              <a:t>final</a:t>
            </a:r>
          </a:p>
          <a:p>
            <a:pPr lvl="2"/>
            <a:r>
              <a:rPr lang="en-GB" dirty="0" smtClean="0"/>
              <a:t>first glance</a:t>
            </a:r>
          </a:p>
          <a:p>
            <a:pPr lvl="3"/>
            <a:r>
              <a:rPr lang="en-GB" dirty="0" smtClean="0"/>
              <a:t>No</a:t>
            </a:r>
          </a:p>
          <a:p>
            <a:pPr lvl="2"/>
            <a:r>
              <a:rPr lang="en-GB" dirty="0" smtClean="0"/>
              <a:t>Look at concordance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 smtClean="0"/>
              <a:t>Multiword sketches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 smtClean="0"/>
              <a:t>Commonest match</a:t>
            </a:r>
          </a:p>
        </p:txBody>
      </p:sp>
    </p:spTree>
    <p:extLst>
      <p:ext uri="{BB962C8B-B14F-4D97-AF65-F5344CB8AC3E}">
        <p14:creationId xmlns:p14="http://schemas.microsoft.com/office/powerpoint/2010/main" xmlns="" val="3540983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604" b="3604"/>
          <a:stretch>
            <a:fillRect/>
          </a:stretch>
        </p:blipFill>
        <p:spPr>
          <a:xfrm>
            <a:off x="-2175349" y="0"/>
            <a:ext cx="13301295" cy="7543800"/>
          </a:xfrm>
        </p:spPr>
      </p:pic>
    </p:spTree>
    <p:extLst>
      <p:ext uri="{BB962C8B-B14F-4D97-AF65-F5344CB8AC3E}">
        <p14:creationId xmlns:p14="http://schemas.microsoft.com/office/powerpoint/2010/main" xmlns="" val="2674620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0060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I</a:t>
            </a:r>
            <a:r>
              <a:rPr lang="en-US" dirty="0" smtClean="0">
                <a:solidFill>
                  <a:srgbClr val="008000"/>
                </a:solidFill>
              </a:rPr>
              <a:t>ntuition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i="1" dirty="0" smtClean="0"/>
              <a:t>word1</a:t>
            </a:r>
            <a:r>
              <a:rPr lang="en-US" dirty="0" smtClean="0"/>
              <a:t> occurs with </a:t>
            </a:r>
            <a:r>
              <a:rPr lang="en-US" i="1" dirty="0" smtClean="0"/>
              <a:t>word2</a:t>
            </a:r>
            <a:r>
              <a:rPr lang="en-US" dirty="0" smtClean="0"/>
              <a:t>, do they usually (/often) occur in a particular string?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If yes, show that string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(if no, as now)</a:t>
            </a:r>
          </a:p>
          <a:p>
            <a:r>
              <a:rPr lang="en-US" b="1" i="1" dirty="0" smtClean="0">
                <a:solidFill>
                  <a:srgbClr val="008000"/>
                </a:solidFill>
              </a:rPr>
              <a:t>Grow</a:t>
            </a:r>
            <a:r>
              <a:rPr lang="en-US" b="1" i="1" dirty="0" smtClean="0"/>
              <a:t> </a:t>
            </a:r>
            <a:r>
              <a:rPr lang="en-US" dirty="0" smtClean="0"/>
              <a:t> the collocation </a:t>
            </a:r>
          </a:p>
          <a:p>
            <a:pPr lvl="1"/>
            <a:r>
              <a:rPr lang="en-US" dirty="0" smtClean="0"/>
              <a:t>for as long as the commonest match accounts for plenty of the data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2713035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Start: two lemmas forming collocation</a:t>
            </a:r>
          </a:p>
          <a:p>
            <a:r>
              <a:rPr lang="en-US" dirty="0" smtClean="0"/>
              <a:t>Gather all N hits (+ contexts)</a:t>
            </a:r>
          </a:p>
          <a:p>
            <a:r>
              <a:rPr lang="en-US" dirty="0" smtClean="0"/>
              <a:t>Identify </a:t>
            </a:r>
            <a:r>
              <a:rPr lang="en-US" i="1" dirty="0" smtClean="0"/>
              <a:t>the match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From leftmost of the two lemma to rightmost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ommonest match has frequency &gt;= N/4 ?</a:t>
            </a:r>
          </a:p>
          <a:p>
            <a:pPr lvl="2"/>
            <a:r>
              <a:rPr lang="en-US" dirty="0" smtClean="0"/>
              <a:t>No: end, return lemma-pair</a:t>
            </a:r>
          </a:p>
          <a:p>
            <a:pPr lvl="2"/>
            <a:r>
              <a:rPr lang="en-US" dirty="0" smtClean="0"/>
              <a:t>Yes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 smtClean="0"/>
              <a:t>Update </a:t>
            </a:r>
            <a:r>
              <a:rPr lang="en-US" i="1" dirty="0" err="1" smtClean="0"/>
              <a:t>new_match</a:t>
            </a:r>
            <a:r>
              <a:rPr lang="en-US" i="1" dirty="0" smtClean="0"/>
              <a:t> </a:t>
            </a:r>
            <a:r>
              <a:rPr lang="en-US" dirty="0" smtClean="0"/>
              <a:t>to  </a:t>
            </a:r>
            <a:r>
              <a:rPr lang="en-US" i="1" dirty="0" smtClean="0"/>
              <a:t>match, </a:t>
            </a:r>
            <a:r>
              <a:rPr lang="en-US" dirty="0"/>
              <a:t>N to </a:t>
            </a:r>
            <a:r>
              <a:rPr lang="en-US" dirty="0" err="1"/>
              <a:t>freq</a:t>
            </a:r>
            <a:r>
              <a:rPr lang="en-US" dirty="0"/>
              <a:t> of </a:t>
            </a:r>
            <a:r>
              <a:rPr lang="en-US" i="1" dirty="0"/>
              <a:t>match</a:t>
            </a:r>
            <a:endParaRPr lang="en-US" dirty="0" smtClean="0"/>
          </a:p>
          <a:p>
            <a:pPr marL="1828800" lvl="3" indent="-457200">
              <a:buFont typeface="+mj-lt"/>
              <a:buAutoNum type="arabicPeriod"/>
            </a:pPr>
            <a:r>
              <a:rPr lang="en-US" i="1" dirty="0" smtClean="0"/>
              <a:t>New-match =</a:t>
            </a:r>
            <a:r>
              <a:rPr lang="en-US" dirty="0" smtClean="0"/>
              <a:t> </a:t>
            </a:r>
            <a:r>
              <a:rPr lang="en-US" i="1" dirty="0" smtClean="0"/>
              <a:t>match </a:t>
            </a:r>
            <a:r>
              <a:rPr lang="en-US" dirty="0" smtClean="0"/>
              <a:t>extended one word to left (/right)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/>
              <a:t>Commonest match has frequency &gt;= N/4 </a:t>
            </a:r>
            <a:r>
              <a:rPr lang="en-US" dirty="0" smtClean="0"/>
              <a:t>?</a:t>
            </a:r>
          </a:p>
          <a:p>
            <a:pPr lvl="4"/>
            <a:r>
              <a:rPr lang="en-US" dirty="0" smtClean="0"/>
              <a:t>No: end, return </a:t>
            </a:r>
            <a:r>
              <a:rPr lang="en-US" i="1" dirty="0" smtClean="0"/>
              <a:t>match</a:t>
            </a:r>
          </a:p>
          <a:p>
            <a:pPr lvl="4"/>
            <a:r>
              <a:rPr lang="en-US" dirty="0" smtClean="0"/>
              <a:t>Yes : return to 1.</a:t>
            </a:r>
          </a:p>
          <a:p>
            <a:pPr lvl="4"/>
            <a:endParaRPr lang="en-US" dirty="0"/>
          </a:p>
          <a:p>
            <a:pPr lvl="3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40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Multiwords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Lexical items with spaces in</a:t>
            </a:r>
          </a:p>
          <a:p>
            <a:pPr lvl="1">
              <a:buNone/>
            </a:pPr>
            <a:r>
              <a:rPr lang="en-GB" dirty="0" smtClean="0"/>
              <a:t>(Western languages)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0"/>
            <a:ext cx="7917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181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" y="0"/>
            <a:ext cx="8191500" cy="730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4357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Status and plans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Implemented but too slow</a:t>
            </a:r>
          </a:p>
          <a:p>
            <a:pPr lvl="1"/>
            <a:r>
              <a:rPr lang="en-US" dirty="0" smtClean="0"/>
              <a:t>Re-engineering in progress</a:t>
            </a:r>
          </a:p>
          <a:p>
            <a:r>
              <a:rPr lang="en-US" dirty="0" smtClean="0"/>
              <a:t>Then</a:t>
            </a:r>
          </a:p>
          <a:p>
            <a:pPr lvl="1"/>
            <a:r>
              <a:rPr lang="en-US" dirty="0" smtClean="0"/>
              <a:t>Alternative-format word sketches</a:t>
            </a:r>
          </a:p>
          <a:p>
            <a:pPr lvl="2"/>
            <a:r>
              <a:rPr lang="en-US" dirty="0" smtClean="0"/>
              <a:t>Default?</a:t>
            </a:r>
          </a:p>
          <a:p>
            <a:pPr lvl="2"/>
            <a:r>
              <a:rPr lang="en-US" dirty="0" smtClean="0"/>
              <a:t>Don’t show </a:t>
            </a:r>
            <a:r>
              <a:rPr lang="en-US" dirty="0" err="1" smtClean="0"/>
              <a:t>gramrels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Automatic collocations dictionary</a:t>
            </a:r>
          </a:p>
          <a:p>
            <a:pPr lvl="1"/>
            <a:r>
              <a:rPr lang="en-US" dirty="0" smtClean="0"/>
              <a:t>Build into GDEX</a:t>
            </a:r>
          </a:p>
        </p:txBody>
      </p:sp>
    </p:spTree>
    <p:extLst>
      <p:ext uri="{BB962C8B-B14F-4D97-AF65-F5344CB8AC3E}">
        <p14:creationId xmlns:p14="http://schemas.microsoft.com/office/powerpoint/2010/main" xmlns="" val="3084353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" y="63500"/>
            <a:ext cx="84582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3205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Colligation and collocation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20602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Birmingham </a:t>
            </a:r>
            <a:r>
              <a:rPr lang="en-US" i="1" dirty="0" smtClean="0">
                <a:solidFill>
                  <a:srgbClr val="008000"/>
                </a:solidFill>
              </a:rPr>
              <a:t>vs. </a:t>
            </a:r>
            <a:r>
              <a:rPr lang="en-US" dirty="0" smtClean="0">
                <a:solidFill>
                  <a:srgbClr val="008000"/>
                </a:solidFill>
              </a:rPr>
              <a:t>Lancaster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Lemmas or word forms?</a:t>
            </a:r>
          </a:p>
          <a:p>
            <a:r>
              <a:rPr lang="en-US" dirty="0" smtClean="0"/>
              <a:t>Grammar or strings?</a:t>
            </a:r>
            <a:endParaRPr lang="en-US" i="1" dirty="0"/>
          </a:p>
          <a:p>
            <a:r>
              <a:rPr lang="en-US" dirty="0" err="1" smtClean="0"/>
              <a:t>McEnery</a:t>
            </a:r>
            <a:r>
              <a:rPr lang="en-US" dirty="0" smtClean="0"/>
              <a:t> and </a:t>
            </a:r>
            <a:r>
              <a:rPr lang="en-US" dirty="0" err="1" smtClean="0"/>
              <a:t>Hardie</a:t>
            </a:r>
            <a:r>
              <a:rPr lang="en-US" dirty="0" smtClean="0"/>
              <a:t>, Corpus Linguistics, CUP red </a:t>
            </a:r>
            <a:r>
              <a:rPr lang="en-US" dirty="0" err="1" smtClean="0"/>
              <a:t>texbooks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46740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49441" y="0"/>
            <a:ext cx="14071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509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In sum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Two-word </a:t>
            </a:r>
            <a:r>
              <a:rPr lang="en-US" dirty="0" err="1" smtClean="0"/>
              <a:t>multiwords</a:t>
            </a:r>
            <a:endParaRPr lang="en-US" dirty="0" smtClean="0"/>
          </a:p>
          <a:p>
            <a:pPr lvl="1"/>
            <a:r>
              <a:rPr lang="en-US" dirty="0" smtClean="0"/>
              <a:t>Solved</a:t>
            </a:r>
          </a:p>
          <a:p>
            <a:r>
              <a:rPr lang="en-US" dirty="0" smtClean="0"/>
              <a:t>More </a:t>
            </a:r>
            <a:r>
              <a:rPr lang="en-US" dirty="0" smtClean="0"/>
              <a:t>than </a:t>
            </a:r>
            <a:r>
              <a:rPr lang="en-US" dirty="0" smtClean="0"/>
              <a:t>two</a:t>
            </a:r>
          </a:p>
          <a:p>
            <a:pPr lvl="1"/>
            <a:r>
              <a:rPr lang="en-US" dirty="0" smtClean="0"/>
              <a:t>Hard</a:t>
            </a:r>
          </a:p>
          <a:p>
            <a:pPr lvl="1"/>
            <a:r>
              <a:rPr lang="en-US" dirty="0" smtClean="0"/>
              <a:t>Build on word sketches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wo implemented solutions</a:t>
            </a:r>
          </a:p>
          <a:p>
            <a:pPr lvl="2"/>
            <a:r>
              <a:rPr lang="en-US" dirty="0" smtClean="0"/>
              <a:t>Multiword sketches </a:t>
            </a:r>
          </a:p>
          <a:p>
            <a:pPr lvl="2"/>
            <a:r>
              <a:rPr lang="en-US" dirty="0" smtClean="0"/>
              <a:t>Commonest string </a:t>
            </a:r>
          </a:p>
          <a:p>
            <a:pPr lvl="2"/>
            <a:endParaRPr lang="en-US" dirty="0"/>
          </a:p>
          <a:p>
            <a:pPr marL="0" indent="0" algn="ctr">
              <a:buNone/>
            </a:pPr>
            <a:r>
              <a:rPr lang="en-US" sz="3900" dirty="0" smtClean="0">
                <a:solidFill>
                  <a:srgbClr val="008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3486463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Two-word </a:t>
            </a:r>
            <a:r>
              <a:rPr lang="en-GB" dirty="0" err="1" smtClean="0"/>
              <a:t>multiwords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Church and Hanks 1989</a:t>
            </a:r>
          </a:p>
          <a:p>
            <a:pPr lvl="1"/>
            <a:r>
              <a:rPr lang="en-GB" dirty="0" smtClean="0"/>
              <a:t>Mutual information</a:t>
            </a:r>
          </a:p>
          <a:p>
            <a:pPr lvl="1"/>
            <a:r>
              <a:rPr lang="en-GB" dirty="0" smtClean="0"/>
              <a:t>A statistic that finds </a:t>
            </a:r>
            <a:r>
              <a:rPr lang="en-GB" dirty="0" err="1" smtClean="0"/>
              <a:t>multiwords</a:t>
            </a:r>
            <a:r>
              <a:rPr lang="en-GB" dirty="0" smtClean="0"/>
              <a:t> in a corpus</a:t>
            </a:r>
          </a:p>
          <a:p>
            <a:r>
              <a:rPr lang="en-GB" dirty="0" smtClean="0"/>
              <a:t>Since</a:t>
            </a:r>
          </a:p>
          <a:p>
            <a:pPr lvl="1"/>
            <a:r>
              <a:rPr lang="en-GB" dirty="0" smtClean="0"/>
              <a:t>Other statistics</a:t>
            </a:r>
          </a:p>
          <a:p>
            <a:pPr lvl="2"/>
            <a:r>
              <a:rPr lang="en-GB" dirty="0" smtClean="0"/>
              <a:t>T-score, Log-likelihood, Dice, Fishers Exact Test</a:t>
            </a:r>
          </a:p>
          <a:p>
            <a:pPr lvl="1"/>
            <a:r>
              <a:rPr lang="en-GB" dirty="0" smtClean="0"/>
              <a:t>Evaluation</a:t>
            </a:r>
          </a:p>
          <a:p>
            <a:pPr lvl="2"/>
            <a:r>
              <a:rPr lang="en-GB" dirty="0" err="1" smtClean="0"/>
              <a:t>Krenn</a:t>
            </a:r>
            <a:r>
              <a:rPr lang="en-GB" dirty="0" smtClean="0"/>
              <a:t> and </a:t>
            </a:r>
            <a:r>
              <a:rPr lang="en-GB" dirty="0" err="1" smtClean="0"/>
              <a:t>Evert</a:t>
            </a:r>
            <a:r>
              <a:rPr lang="en-GB" dirty="0" smtClean="0"/>
              <a:t> 2001, many others since</a:t>
            </a:r>
          </a:p>
          <a:p>
            <a:pPr lvl="1"/>
            <a:r>
              <a:rPr lang="en-GB" b="1" i="1" dirty="0" smtClean="0"/>
              <a:t>Better with grammar</a:t>
            </a:r>
          </a:p>
          <a:p>
            <a:pPr lvl="2"/>
            <a:r>
              <a:rPr lang="en-GB" dirty="0" err="1" smtClean="0"/>
              <a:t>Wermter</a:t>
            </a:r>
            <a:r>
              <a:rPr lang="en-GB" dirty="0" smtClean="0"/>
              <a:t> and Hahn 2006</a:t>
            </a:r>
          </a:p>
          <a:p>
            <a:r>
              <a:rPr lang="en-GB" dirty="0" smtClean="0"/>
              <a:t>Problem solved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than two 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Problem 1: what to count</a:t>
            </a:r>
          </a:p>
          <a:p>
            <a:r>
              <a:rPr lang="en-GB" dirty="0" smtClean="0"/>
              <a:t>Problem 2: statistics</a:t>
            </a:r>
          </a:p>
          <a:p>
            <a:r>
              <a:rPr lang="en-GB" dirty="0" smtClean="0"/>
              <a:t>Attempts include</a:t>
            </a:r>
          </a:p>
          <a:p>
            <a:pPr lvl="1"/>
            <a:r>
              <a:rPr lang="en-GB" dirty="0" smtClean="0"/>
              <a:t>Dias 2002</a:t>
            </a:r>
          </a:p>
          <a:p>
            <a:pPr lvl="1"/>
            <a:r>
              <a:rPr lang="en-GB" dirty="0" err="1" smtClean="0"/>
              <a:t>Petrovic</a:t>
            </a:r>
            <a:r>
              <a:rPr lang="en-GB" dirty="0" smtClean="0"/>
              <a:t> </a:t>
            </a:r>
            <a:r>
              <a:rPr lang="en-GB" dirty="0" err="1" smtClean="0"/>
              <a:t>Snajder</a:t>
            </a:r>
            <a:r>
              <a:rPr lang="en-GB" dirty="0" smtClean="0"/>
              <a:t> Basic 2010</a:t>
            </a:r>
          </a:p>
          <a:p>
            <a:r>
              <a:rPr lang="en-GB" dirty="0" smtClean="0"/>
              <a:t>Not convincing</a:t>
            </a:r>
          </a:p>
          <a:p>
            <a:pPr lvl="1"/>
            <a:r>
              <a:rPr lang="en-GB" dirty="0" smtClean="0"/>
              <a:t>No </a:t>
            </a:r>
            <a:r>
              <a:rPr lang="en-GB" i="1" dirty="0" smtClean="0"/>
              <a:t>prima facie</a:t>
            </a:r>
            <a:r>
              <a:rPr lang="en-GB" dirty="0" smtClean="0"/>
              <a:t> validity to results</a:t>
            </a:r>
          </a:p>
          <a:p>
            <a:pPr lvl="1"/>
            <a:r>
              <a:rPr lang="en-GB" dirty="0" smtClean="0"/>
              <a:t>Stats only; no grammar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Principle:</a:t>
            </a:r>
          </a:p>
          <a:p>
            <a:pPr lvl="1"/>
            <a:r>
              <a:rPr lang="en-GB" b="1" i="1" dirty="0" smtClean="0"/>
              <a:t>Word sketches work very well</a:t>
            </a:r>
            <a:r>
              <a:rPr lang="en-GB" i="1" dirty="0" smtClean="0"/>
              <a:t>. </a:t>
            </a:r>
            <a:r>
              <a:rPr lang="en-GB" dirty="0" smtClean="0"/>
              <a:t>Build on them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 smtClean="0"/>
              <a:t>Multiword sketches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 smtClean="0"/>
              <a:t>Commonest match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Multiword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778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66" y="16933"/>
            <a:ext cx="11277279" cy="752686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1349587" y="4533053"/>
            <a:ext cx="822960" cy="82296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5437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-67733"/>
            <a:ext cx="11334621" cy="79248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417320" y="3144520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4740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967131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4038600" y="6172200"/>
            <a:ext cx="822960" cy="82296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302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389</Words>
  <Application>Microsoft Office PowerPoint</Application>
  <PresentationFormat>On-screen Show (4:3)</PresentationFormat>
  <Paragraphs>116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Finding multiwords of more than two words</vt:lpstr>
      <vt:lpstr>Multiwords</vt:lpstr>
      <vt:lpstr>Two-word multiwords</vt:lpstr>
      <vt:lpstr>More than two words</vt:lpstr>
      <vt:lpstr>Responses</vt:lpstr>
      <vt:lpstr>Multiword sketches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Commonest match</vt:lpstr>
      <vt:lpstr>Slide 16</vt:lpstr>
      <vt:lpstr>Aha</vt:lpstr>
      <vt:lpstr>Intuition</vt:lpstr>
      <vt:lpstr>Algorithm</vt:lpstr>
      <vt:lpstr>Slide 20</vt:lpstr>
      <vt:lpstr>Slide 21</vt:lpstr>
      <vt:lpstr>Status and plans</vt:lpstr>
      <vt:lpstr>Slide 23</vt:lpstr>
      <vt:lpstr>Colligation and collocation</vt:lpstr>
      <vt:lpstr>Birmingham vs. Lancaster</vt:lpstr>
      <vt:lpstr>Slide 26</vt:lpstr>
      <vt:lpstr>In sum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multiwords of more than two words</dc:title>
  <dc:creator>Adam</dc:creator>
  <cp:lastModifiedBy>Adam</cp:lastModifiedBy>
  <cp:revision>13</cp:revision>
  <dcterms:created xsi:type="dcterms:W3CDTF">2006-08-16T00:00:00Z</dcterms:created>
  <dcterms:modified xsi:type="dcterms:W3CDTF">2013-02-07T05:59:20Z</dcterms:modified>
</cp:coreProperties>
</file>