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70" r:id="rId12"/>
    <p:sldId id="273" r:id="rId13"/>
    <p:sldId id="274" r:id="rId14"/>
    <p:sldId id="275" r:id="rId15"/>
    <p:sldId id="268" r:id="rId16"/>
    <p:sldId id="276" r:id="rId17"/>
    <p:sldId id="269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ketchengine.co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Sketch Engine as Infrastructure for Large Scale Text Collections for Humanities Research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Kilgarriff</a:t>
            </a:r>
          </a:p>
          <a:p>
            <a:r>
              <a:rPr lang="en-US" dirty="0" smtClean="0"/>
              <a:t>Lexical Computing Ltd. &amp; </a:t>
            </a:r>
            <a:r>
              <a:rPr lang="en-US" dirty="0" err="1" smtClean="0"/>
              <a:t>Univ</a:t>
            </a:r>
            <a:r>
              <a:rPr lang="en-US" dirty="0" smtClean="0"/>
              <a:t> of Leeds, UK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65460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77212"/>
            <a:ext cx="11386255" cy="85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8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sixty</a:t>
            </a:r>
          </a:p>
          <a:p>
            <a:r>
              <a:rPr lang="en-US" dirty="0" smtClean="0"/>
              <a:t>Main world languages: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tenten</a:t>
            </a:r>
            <a:r>
              <a:rPr lang="en-US" dirty="0" smtClean="0"/>
              <a:t>” corpora, order of 10b words</a:t>
            </a:r>
          </a:p>
          <a:p>
            <a:r>
              <a:rPr lang="en-US" dirty="0" smtClean="0"/>
              <a:t>Web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4381" y="-568495"/>
            <a:ext cx="13007954" cy="81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66471"/>
            <a:ext cx="12338389" cy="77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8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957" y="-308749"/>
            <a:ext cx="11945885" cy="74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736"/>
            <a:ext cx="12199856" cy="76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5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438" y="-611784"/>
            <a:ext cx="12684714" cy="79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6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technology</a:t>
            </a:r>
          </a:p>
          <a:p>
            <a:pPr lvl="1"/>
            <a:r>
              <a:rPr lang="en-US" dirty="0" smtClean="0"/>
              <a:t>In place</a:t>
            </a:r>
          </a:p>
          <a:p>
            <a:r>
              <a:rPr lang="en-US" dirty="0" smtClean="0"/>
              <a:t>Front end for linguists</a:t>
            </a:r>
          </a:p>
          <a:p>
            <a:pPr lvl="1"/>
            <a:r>
              <a:rPr lang="en-US" dirty="0" smtClean="0"/>
              <a:t>In place</a:t>
            </a:r>
          </a:p>
          <a:p>
            <a:r>
              <a:rPr lang="en-US" dirty="0" smtClean="0"/>
              <a:t>Front end for other humanities scholars</a:t>
            </a:r>
          </a:p>
          <a:p>
            <a:pPr lvl="1"/>
            <a:r>
              <a:rPr lang="en-US" dirty="0" smtClean="0"/>
              <a:t>Good prospect</a:t>
            </a:r>
          </a:p>
          <a:p>
            <a:pPr lvl="1"/>
            <a:r>
              <a:rPr lang="en-US" b="1" dirty="0" smtClean="0"/>
              <a:t>Links </a:t>
            </a:r>
            <a:r>
              <a:rPr lang="en-US" dirty="0" smtClean="0"/>
              <a:t>to other resources</a:t>
            </a:r>
            <a:endParaRPr lang="en-US" b="1" dirty="0" smtClean="0"/>
          </a:p>
          <a:p>
            <a:pPr lvl="1"/>
            <a:r>
              <a:rPr lang="en-US" dirty="0" smtClean="0"/>
              <a:t>Preliminary work with British Library</a:t>
            </a:r>
          </a:p>
          <a:p>
            <a:pPr lvl="1"/>
            <a:r>
              <a:rPr lang="en-US" dirty="0" smtClean="0"/>
              <a:t>Proposals 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01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smtClean="0"/>
              <a:t>Thank you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http://www.sketchengine.co.uk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adam@lexmasterclass.com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</a:t>
            </a:r>
          </a:p>
          <a:p>
            <a:r>
              <a:rPr lang="en-US" dirty="0" smtClean="0"/>
              <a:t>Stable and reliable</a:t>
            </a:r>
          </a:p>
          <a:p>
            <a:r>
              <a:rPr lang="en-US" dirty="0" smtClean="0"/>
              <a:t>Handle collections of any size</a:t>
            </a:r>
          </a:p>
          <a:p>
            <a:pPr lvl="1"/>
            <a:r>
              <a:rPr lang="en-US" dirty="0" smtClean="0"/>
              <a:t>Even </a:t>
            </a:r>
            <a:r>
              <a:rPr lang="en-US" b="1" dirty="0" smtClean="0"/>
              <a:t>billions</a:t>
            </a:r>
            <a:r>
              <a:rPr lang="en-US" dirty="0" smtClean="0"/>
              <a:t> of words</a:t>
            </a:r>
          </a:p>
          <a:p>
            <a:r>
              <a:rPr lang="en-US" dirty="0" smtClean="0"/>
              <a:t>Support complex markup</a:t>
            </a:r>
          </a:p>
          <a:p>
            <a:r>
              <a:rPr lang="en-US" dirty="0" smtClean="0"/>
              <a:t>Wide range of query-types, reports</a:t>
            </a:r>
          </a:p>
          <a:p>
            <a:r>
              <a:rPr lang="en-US" dirty="0" smtClean="0"/>
              <a:t>Live on the web</a:t>
            </a:r>
          </a:p>
          <a:p>
            <a:pPr lvl="1"/>
            <a:r>
              <a:rPr lang="en-US" dirty="0" smtClean="0"/>
              <a:t>With access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0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infrastructure, many resources</a:t>
            </a:r>
          </a:p>
          <a:p>
            <a:r>
              <a:rPr lang="en-US" dirty="0" smtClean="0"/>
              <a:t>Ten-year-plus timescale</a:t>
            </a:r>
          </a:p>
          <a:p>
            <a:pPr lvl="1"/>
            <a:r>
              <a:rPr lang="en-US" dirty="0" smtClean="0"/>
              <a:t>With long term:</a:t>
            </a:r>
          </a:p>
          <a:p>
            <a:pPr lvl="2"/>
            <a:r>
              <a:rPr lang="en-US" dirty="0" smtClean="0"/>
              <a:t>Support and maintenance</a:t>
            </a:r>
          </a:p>
          <a:p>
            <a:pPr lvl="2"/>
            <a:r>
              <a:rPr lang="en-US" dirty="0" smtClean="0"/>
              <a:t>Ongoing development</a:t>
            </a:r>
          </a:p>
          <a:p>
            <a:pPr lvl="2"/>
            <a:r>
              <a:rPr lang="en-US" dirty="0" smtClean="0"/>
              <a:t>Engagement with resource development</a:t>
            </a:r>
          </a:p>
          <a:p>
            <a:pPr lvl="1"/>
            <a:r>
              <a:rPr lang="en-US" dirty="0" smtClean="0"/>
              <a:t>University research projects not designed that way</a:t>
            </a:r>
          </a:p>
          <a:p>
            <a:pPr lvl="1"/>
            <a:r>
              <a:rPr lang="en-US" dirty="0" smtClean="0"/>
              <a:t>Commercial: advantages</a:t>
            </a:r>
          </a:p>
        </p:txBody>
      </p:sp>
    </p:spTree>
    <p:extLst>
      <p:ext uri="{BB962C8B-B14F-4D97-AF65-F5344CB8AC3E}">
        <p14:creationId xmlns:p14="http://schemas.microsoft.com/office/powerpoint/2010/main" val="84659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or just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3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2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can’t please all the people all the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6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        or    just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Vast</a:t>
            </a:r>
          </a:p>
          <a:p>
            <a:r>
              <a:rPr lang="en-US" dirty="0" smtClean="0"/>
              <a:t>Indexing – how?</a:t>
            </a:r>
          </a:p>
          <a:p>
            <a:pPr lvl="1"/>
            <a:r>
              <a:rPr lang="en-US" dirty="0" smtClean="0"/>
              <a:t>what search terms?</a:t>
            </a:r>
          </a:p>
          <a:p>
            <a:r>
              <a:rPr lang="en-US" dirty="0" smtClean="0"/>
              <a:t>Solve the world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</a:p>
          <a:p>
            <a:r>
              <a:rPr lang="en-US" dirty="0" smtClean="0"/>
              <a:t>Indexing </a:t>
            </a:r>
          </a:p>
          <a:p>
            <a:pPr lvl="1"/>
            <a:r>
              <a:rPr lang="en-US" dirty="0" smtClean="0"/>
              <a:t>Easy</a:t>
            </a:r>
          </a:p>
          <a:p>
            <a:r>
              <a:rPr lang="en-US" dirty="0" smtClean="0"/>
              <a:t>Divide and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4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only</a:t>
            </a:r>
          </a:p>
          <a:p>
            <a:r>
              <a:rPr lang="en-US" dirty="0" smtClean="0"/>
              <a:t>Meets all criteria</a:t>
            </a:r>
          </a:p>
          <a:p>
            <a:pPr lvl="1"/>
            <a:r>
              <a:rPr lang="en-US" dirty="0" smtClean="0"/>
              <a:t>Ten years </a:t>
            </a:r>
          </a:p>
          <a:p>
            <a:pPr lvl="1"/>
            <a:r>
              <a:rPr lang="en-US" dirty="0" smtClean="0"/>
              <a:t>Users</a:t>
            </a:r>
          </a:p>
          <a:p>
            <a:pPr lvl="2"/>
            <a:r>
              <a:rPr lang="en-US" dirty="0" smtClean="0"/>
              <a:t>Dictionary-making</a:t>
            </a:r>
          </a:p>
          <a:p>
            <a:pPr lvl="3"/>
            <a:r>
              <a:rPr lang="en-US" dirty="0" smtClean="0"/>
              <a:t>Oxford </a:t>
            </a:r>
            <a:r>
              <a:rPr lang="en-US" dirty="0" err="1" smtClean="0"/>
              <a:t>Univ</a:t>
            </a:r>
            <a:r>
              <a:rPr lang="en-US" dirty="0" smtClean="0"/>
              <a:t> Press, Cambridge </a:t>
            </a:r>
            <a:r>
              <a:rPr lang="en-US" dirty="0" err="1" smtClean="0"/>
              <a:t>Univ</a:t>
            </a:r>
            <a:r>
              <a:rPr lang="en-US" dirty="0" smtClean="0"/>
              <a:t> Press, Collins, Macmillan, le Robert, </a:t>
            </a:r>
            <a:r>
              <a:rPr lang="en-US" dirty="0" err="1" smtClean="0"/>
              <a:t>Cornelsen</a:t>
            </a:r>
            <a:endParaRPr lang="en-US" dirty="0" smtClean="0"/>
          </a:p>
          <a:p>
            <a:pPr lvl="3"/>
            <a:r>
              <a:rPr lang="en-US" dirty="0" smtClean="0"/>
              <a:t>INL and eight other national research institutes</a:t>
            </a:r>
          </a:p>
          <a:p>
            <a:pPr lvl="2"/>
            <a:r>
              <a:rPr lang="en-US" dirty="0" smtClean="0"/>
              <a:t>Universities</a:t>
            </a:r>
          </a:p>
          <a:p>
            <a:pPr lvl="3"/>
            <a:r>
              <a:rPr lang="en-US" dirty="0" smtClean="0"/>
              <a:t>Research, teaching, language teaching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4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database = corpus (</a:t>
            </a:r>
            <a:r>
              <a:rPr lang="en-US" dirty="0" err="1" smtClean="0"/>
              <a:t>pl</a:t>
            </a:r>
            <a:r>
              <a:rPr lang="en-US" dirty="0" smtClean="0"/>
              <a:t>: corpora)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7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180</TotalTime>
  <Words>240</Words>
  <Application>Microsoft Macintosh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Plaza</vt:lpstr>
      <vt:lpstr>The Sketch Engine as Infrastructure for Large Scale Text Collections for Humanities Research</vt:lpstr>
      <vt:lpstr>Requirements</vt:lpstr>
      <vt:lpstr>Requirements</vt:lpstr>
      <vt:lpstr>Everything or just text</vt:lpstr>
      <vt:lpstr>or</vt:lpstr>
      <vt:lpstr>You can’t please all the people all the time</vt:lpstr>
      <vt:lpstr>Everything         or    just text</vt:lpstr>
      <vt:lpstr>Sketch Engine</vt:lpstr>
      <vt:lpstr>Linguistics</vt:lpstr>
      <vt:lpstr>PowerPoint Presentation</vt:lpstr>
      <vt:lpstr>PowerPoint Presentation</vt:lpstr>
      <vt:lpstr>Languages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now</vt:lpstr>
      <vt:lpstr>PowerPoint Presentation</vt:lpstr>
    </vt:vector>
  </TitlesOfParts>
  <Company>Lexical Computing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Sketch Engine as Infrastructure for Large Scale Text Collections for Humanities Research</dc:title>
  <dc:creator>Adam Kilgarriff</dc:creator>
  <cp:lastModifiedBy>Adam Kilgarriff</cp:lastModifiedBy>
  <cp:revision>8</cp:revision>
  <dcterms:created xsi:type="dcterms:W3CDTF">2012-11-21T04:21:16Z</dcterms:created>
  <dcterms:modified xsi:type="dcterms:W3CDTF">2012-11-21T07:21:33Z</dcterms:modified>
</cp:coreProperties>
</file>