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9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70" r:id="rId12"/>
    <p:sldId id="268" r:id="rId13"/>
    <p:sldId id="269" r:id="rId14"/>
    <p:sldId id="283" r:id="rId15"/>
    <p:sldId id="271" r:id="rId16"/>
    <p:sldId id="284" r:id="rId17"/>
    <p:sldId id="285" r:id="rId18"/>
    <p:sldId id="286" r:id="rId19"/>
    <p:sldId id="272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73" r:id="rId28"/>
    <p:sldId id="274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055"/>
    <a:srgbClr val="35B07D"/>
    <a:srgbClr val="B0DD7F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0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BA48C-3135-4EBF-AA6A-E59E81552CB8}" type="datetimeFigureOut">
              <a:rPr lang="en-GB" smtClean="0"/>
              <a:t>08/08/2012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B6393-4B5B-442B-9648-9F6ACC14B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01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6393-4B5B-442B-9648-9F6ACC14BFFE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6393-4B5B-442B-9648-9F6ACC14BFF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6393-4B5B-442B-9648-9F6ACC14BFF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6393-4B5B-442B-9648-9F6ACC14BFF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6393-4B5B-442B-9648-9F6ACC14BFFE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6393-4B5B-442B-9648-9F6ACC14BFF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6393-4B5B-442B-9648-9F6ACC14BFFE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6393-4B5B-442B-9648-9F6ACC14BFFE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6393-4B5B-442B-9648-9F6ACC14BFF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6393-4B5B-442B-9648-9F6ACC14BFF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6393-4B5B-442B-9648-9F6ACC14BFF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6393-4B5B-442B-9648-9F6ACC14BFF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6393-4B5B-442B-9648-9F6ACC14BFFE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6393-4B5B-442B-9648-9F6ACC14BFF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Setting up for Corpus Lexicography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Adam Kilgarriff, Jan </a:t>
            </a:r>
            <a:r>
              <a:rPr lang="en-GB" dirty="0" err="1" smtClean="0"/>
              <a:t>Pomikalek</a:t>
            </a:r>
            <a:r>
              <a:rPr lang="en-GB" dirty="0" smtClean="0"/>
              <a:t>, </a:t>
            </a:r>
            <a:endParaRPr lang="en-GB" dirty="0" smtClean="0"/>
          </a:p>
          <a:p>
            <a:r>
              <a:rPr lang="en-GB" dirty="0" smtClean="0"/>
              <a:t>Milos </a:t>
            </a:r>
            <a:r>
              <a:rPr lang="en-GB" dirty="0" err="1" smtClean="0"/>
              <a:t>Jakubicek</a:t>
            </a:r>
            <a:endParaRPr lang="en-GB" dirty="0" smtClean="0"/>
          </a:p>
          <a:p>
            <a:r>
              <a:rPr lang="en-GB" sz="2800" dirty="0" smtClean="0"/>
              <a:t>Lexical Computing Ltd</a:t>
            </a:r>
          </a:p>
          <a:p>
            <a:r>
              <a:rPr lang="en-GB" sz="2800" dirty="0" smtClean="0"/>
              <a:t>&amp;</a:t>
            </a:r>
          </a:p>
          <a:p>
            <a:r>
              <a:rPr lang="en-GB" dirty="0"/>
              <a:t> Pete </a:t>
            </a:r>
            <a:r>
              <a:rPr lang="en-GB" dirty="0" err="1"/>
              <a:t>Whitelock</a:t>
            </a:r>
            <a:r>
              <a:rPr lang="en-GB" dirty="0"/>
              <a:t>,  </a:t>
            </a:r>
            <a:endParaRPr lang="en-GB" dirty="0" smtClean="0"/>
          </a:p>
          <a:p>
            <a:r>
              <a:rPr lang="en-GB" sz="2800" dirty="0" smtClean="0"/>
              <a:t>Oxford University Press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New linguistics-specialist crawler</a:t>
            </a:r>
          </a:p>
          <a:p>
            <a:pPr lvl="1"/>
            <a:r>
              <a:rPr lang="en-GB" dirty="0" smtClean="0"/>
              <a:t>Was </a:t>
            </a:r>
            <a:r>
              <a:rPr lang="en-GB" dirty="0" err="1" smtClean="0"/>
              <a:t>Heritrix</a:t>
            </a:r>
            <a:r>
              <a:rPr lang="en-GB" dirty="0" smtClean="0"/>
              <a:t>, next time: </a:t>
            </a:r>
            <a:r>
              <a:rPr lang="en-GB" dirty="0" err="1" smtClean="0"/>
              <a:t>Spiderling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A billion words a day</a:t>
            </a:r>
            <a:endParaRPr lang="en-GB" dirty="0" smtClean="0"/>
          </a:p>
          <a:p>
            <a:r>
              <a:rPr lang="en-GB" dirty="0" smtClean="0"/>
              <a:t>Cleaning </a:t>
            </a:r>
            <a:r>
              <a:rPr lang="en-GB" sz="2400" i="1" dirty="0" smtClean="0"/>
              <a:t>including language-identification</a:t>
            </a:r>
            <a:endParaRPr lang="en-GB" sz="2400" dirty="0" smtClean="0"/>
          </a:p>
          <a:p>
            <a:pPr lvl="1"/>
            <a:r>
              <a:rPr lang="en-GB" dirty="0" err="1" smtClean="0"/>
              <a:t>jusText</a:t>
            </a:r>
            <a:endParaRPr lang="en-GB" dirty="0" smtClean="0"/>
          </a:p>
          <a:p>
            <a:pPr lvl="2"/>
            <a:r>
              <a:rPr lang="en-GB" dirty="0" smtClean="0"/>
              <a:t>Best system: Jan </a:t>
            </a:r>
            <a:r>
              <a:rPr lang="en-GB" dirty="0" err="1" smtClean="0"/>
              <a:t>Pomikalek</a:t>
            </a:r>
            <a:r>
              <a:rPr lang="en-GB" dirty="0" smtClean="0"/>
              <a:t> </a:t>
            </a:r>
            <a:r>
              <a:rPr lang="en-GB" dirty="0" smtClean="0"/>
              <a:t>thesis</a:t>
            </a:r>
          </a:p>
          <a:p>
            <a:r>
              <a:rPr lang="en-GB" dirty="0" err="1" smtClean="0"/>
              <a:t>Deduplication</a:t>
            </a:r>
            <a:endParaRPr lang="en-GB" dirty="0" smtClean="0"/>
          </a:p>
          <a:p>
            <a:pPr lvl="1"/>
            <a:r>
              <a:rPr lang="en-GB" dirty="0" smtClean="0"/>
              <a:t>Onion</a:t>
            </a:r>
          </a:p>
          <a:p>
            <a:pPr lvl="2"/>
            <a:r>
              <a:rPr lang="en-GB" dirty="0" smtClean="0"/>
              <a:t>Best system: Jan </a:t>
            </a:r>
            <a:r>
              <a:rPr lang="en-GB" dirty="0" err="1" smtClean="0"/>
              <a:t>Pomikalek</a:t>
            </a:r>
            <a:r>
              <a:rPr lang="en-GB" dirty="0" smtClean="0"/>
              <a:t> </a:t>
            </a:r>
            <a:r>
              <a:rPr lang="en-GB" dirty="0" smtClean="0"/>
              <a:t>thesis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</a:t>
            </a:r>
            <a:r>
              <a:rPr lang="en-GB" dirty="0" smtClean="0"/>
              <a:t>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European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Brazilian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HTML data downloaded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1.10 TB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1.37 TB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Unique URLs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31.5 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39.1 million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Crawling</a:t>
                      </a:r>
                      <a:r>
                        <a:rPr lang="en-GB" baseline="0" dirty="0" smtClean="0"/>
                        <a:t> 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 days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Processing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Reviewed options</a:t>
            </a:r>
          </a:p>
          <a:p>
            <a:pPr lvl="1"/>
            <a:r>
              <a:rPr lang="en-GB" dirty="0" smtClean="0"/>
              <a:t>Best: </a:t>
            </a:r>
            <a:r>
              <a:rPr lang="en-GB" b="1" i="1" dirty="0" err="1" smtClean="0"/>
              <a:t>Palavras</a:t>
            </a:r>
            <a:endParaRPr lang="en-GB" b="1" i="1" dirty="0" smtClean="0"/>
          </a:p>
          <a:p>
            <a:pPr lvl="2"/>
            <a:r>
              <a:rPr lang="en-GB" dirty="0" err="1" smtClean="0"/>
              <a:t>Eckhard</a:t>
            </a:r>
            <a:r>
              <a:rPr lang="en-GB" dirty="0" smtClean="0"/>
              <a:t> Bick, </a:t>
            </a:r>
            <a:r>
              <a:rPr lang="en-GB" dirty="0" smtClean="0"/>
              <a:t>2000</a:t>
            </a:r>
          </a:p>
          <a:p>
            <a:pPr lvl="2"/>
            <a:r>
              <a:rPr lang="en-GB" dirty="0" smtClean="0"/>
              <a:t>+ ongoing development since</a:t>
            </a:r>
          </a:p>
          <a:p>
            <a:pPr lvl="1"/>
            <a:r>
              <a:rPr lang="en-GB" dirty="0" smtClean="0"/>
              <a:t>Contacted author, negotiated licence</a:t>
            </a:r>
          </a:p>
          <a:p>
            <a:pPr lvl="1"/>
            <a:r>
              <a:rPr lang="en-GB" dirty="0" smtClean="0"/>
              <a:t>Installed</a:t>
            </a:r>
          </a:p>
          <a:p>
            <a:pPr lvl="1"/>
            <a:r>
              <a:rPr lang="en-GB" dirty="0" smtClean="0"/>
              <a:t>Applied to </a:t>
            </a:r>
            <a:r>
              <a:rPr lang="en-GB" dirty="0" smtClean="0"/>
              <a:t>70 million document</a:t>
            </a:r>
            <a:r>
              <a:rPr lang="en-GB" dirty="0" smtClean="0"/>
              <a:t>s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Vast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Parsing is usually slow - would it take years?</a:t>
            </a:r>
          </a:p>
          <a:p>
            <a:r>
              <a:rPr lang="en-GB" dirty="0" smtClean="0"/>
              <a:t>Parallelised in 12 processes</a:t>
            </a:r>
          </a:p>
          <a:p>
            <a:r>
              <a:rPr lang="en-GB" dirty="0" smtClean="0"/>
              <a:t>Many bugs encountered, resolved with developers</a:t>
            </a:r>
          </a:p>
          <a:p>
            <a:r>
              <a:rPr lang="en-GB" dirty="0" smtClean="0"/>
              <a:t>Crashed on many input files – leave them out</a:t>
            </a:r>
          </a:p>
          <a:p>
            <a:r>
              <a:rPr lang="en-GB" dirty="0" smtClean="0"/>
              <a:t>Final run: 15 days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</a:t>
            </a:r>
            <a:r>
              <a:rPr lang="en-GB" dirty="0" smtClean="0"/>
              <a:t>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European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Brazilian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HTML data downloaded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1.10 TB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1.37 TB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Unique URLs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31.5 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39.1 million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Crawling</a:t>
                      </a:r>
                      <a:r>
                        <a:rPr lang="en-GB" baseline="0" dirty="0" smtClean="0"/>
                        <a:t> 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 days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Final corpus size (words)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0.7</a:t>
                      </a:r>
                      <a:r>
                        <a:rPr lang="en-GB" baseline="0" smtClean="0"/>
                        <a:t> </a:t>
                      </a:r>
                      <a:r>
                        <a:rPr lang="en-GB" baseline="0" dirty="0" smtClean="0"/>
                        <a:t>billion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1.0 billion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616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From dependency parse to word sketch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Palavras</a:t>
            </a:r>
            <a:r>
              <a:rPr lang="en-US" dirty="0" smtClean="0"/>
              <a:t>: </a:t>
            </a:r>
            <a:r>
              <a:rPr lang="en-US" i="1" dirty="0" smtClean="0"/>
              <a:t>dependency parser</a:t>
            </a:r>
            <a:endParaRPr lang="en-US" dirty="0" smtClean="0"/>
          </a:p>
          <a:p>
            <a:r>
              <a:rPr lang="en-US" dirty="0" smtClean="0"/>
              <a:t>Output for each word</a:t>
            </a:r>
          </a:p>
          <a:p>
            <a:pPr lvl="1"/>
            <a:r>
              <a:rPr lang="en-US" dirty="0" smtClean="0"/>
              <a:t>Lemma, </a:t>
            </a:r>
            <a:r>
              <a:rPr lang="en-US" dirty="0" err="1" smtClean="0"/>
              <a:t>pos</a:t>
            </a:r>
            <a:r>
              <a:rPr lang="en-US" dirty="0" smtClean="0"/>
              <a:t>, </a:t>
            </a:r>
            <a:r>
              <a:rPr lang="en-US" dirty="0" smtClean="0"/>
              <a:t>tag</a:t>
            </a:r>
          </a:p>
          <a:p>
            <a:pPr lvl="1"/>
            <a:r>
              <a:rPr lang="en-US" dirty="0" smtClean="0"/>
              <a:t>“my governor is word N”</a:t>
            </a:r>
          </a:p>
          <a:p>
            <a:pPr lvl="1"/>
            <a:r>
              <a:rPr lang="en-US" dirty="0" smtClean="0"/>
              <a:t>“relation is …”</a:t>
            </a:r>
          </a:p>
          <a:p>
            <a:r>
              <a:rPr lang="en-US" dirty="0" smtClean="0"/>
              <a:t>Like CONLL output</a:t>
            </a:r>
          </a:p>
          <a:p>
            <a:pPr lvl="1"/>
            <a:r>
              <a:rPr lang="en-US" dirty="0" err="1" smtClean="0"/>
              <a:t>Assn</a:t>
            </a:r>
            <a:r>
              <a:rPr lang="en-US" dirty="0" smtClean="0"/>
              <a:t> Computational Linguistics Special Interest Group on Natural Language Learning</a:t>
            </a:r>
          </a:p>
          <a:p>
            <a:pPr lvl="1"/>
            <a:r>
              <a:rPr lang="en-US" dirty="0" smtClean="0"/>
              <a:t>Standard form for dependency-parser output</a:t>
            </a:r>
          </a:p>
          <a:p>
            <a:pPr lvl="2"/>
            <a:r>
              <a:rPr lang="en-US" dirty="0" smtClean="0"/>
              <a:t>Already used in many projects</a:t>
            </a:r>
            <a:endParaRPr lang="en-US" dirty="0" smtClean="0"/>
          </a:p>
          <a:p>
            <a:pPr lvl="1"/>
            <a:r>
              <a:rPr lang="en-US" dirty="0" smtClean="0"/>
              <a:t>Word sketches from CONLL format </a:t>
            </a:r>
            <a:r>
              <a:rPr lang="en-US" dirty="0" smtClean="0"/>
              <a:t>data</a:t>
            </a:r>
          </a:p>
          <a:p>
            <a:pPr lvl="2"/>
            <a:r>
              <a:rPr lang="en-US" dirty="0" smtClean="0"/>
              <a:t>Already done - </a:t>
            </a:r>
            <a:r>
              <a:rPr lang="en-US" dirty="0" smtClean="0"/>
              <a:t>Siva Reddy,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88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lain" startAt="19"/>
            </a:pPr>
            <a:r>
              <a:rPr lang="pt-BR" sz="1600" dirty="0" smtClean="0">
                <a:latin typeface="Courier"/>
                <a:cs typeface="Courier"/>
              </a:rPr>
              <a:t>satisfação      </a:t>
            </a:r>
            <a:r>
              <a:rPr lang="pt-BR" sz="1600" dirty="0">
                <a:latin typeface="Courier"/>
                <a:cs typeface="Courier"/>
              </a:rPr>
              <a:t>satisfação      N       F:S     14,V </a:t>
            </a:r>
            <a:r>
              <a:rPr lang="pt-BR" sz="1600" dirty="0" err="1">
                <a:latin typeface="Courier"/>
                <a:cs typeface="Courier"/>
              </a:rPr>
              <a:t>obj</a:t>
            </a:r>
            <a:r>
              <a:rPr lang="pt-BR" sz="1600" dirty="0">
                <a:latin typeface="Courier"/>
                <a:cs typeface="Courier"/>
              </a:rPr>
              <a:t> </a:t>
            </a:r>
            <a:endParaRPr lang="pt-BR" sz="16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pt-BR" sz="16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pt-BR" sz="16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6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39369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lain" startAt="19"/>
            </a:pPr>
            <a:r>
              <a:rPr lang="pt-BR" sz="1600" dirty="0" smtClean="0">
                <a:latin typeface="Courier"/>
                <a:cs typeface="Courier"/>
              </a:rPr>
              <a:t>satisfação      </a:t>
            </a:r>
            <a:r>
              <a:rPr lang="pt-BR" sz="1600" dirty="0">
                <a:latin typeface="Courier"/>
                <a:cs typeface="Courier"/>
              </a:rPr>
              <a:t>satisfação      N       F:S     14,V </a:t>
            </a:r>
            <a:r>
              <a:rPr lang="pt-BR" sz="1600" dirty="0" err="1">
                <a:latin typeface="Courier"/>
                <a:cs typeface="Courier"/>
              </a:rPr>
              <a:t>obj</a:t>
            </a:r>
            <a:r>
              <a:rPr lang="pt-BR" sz="1600" dirty="0">
                <a:latin typeface="Courier"/>
                <a:cs typeface="Courier"/>
              </a:rPr>
              <a:t> </a:t>
            </a:r>
            <a:endParaRPr lang="pt-BR" sz="1600" dirty="0" smtClean="0">
              <a:latin typeface="Courier"/>
              <a:cs typeface="Courier"/>
            </a:endParaRPr>
          </a:p>
          <a:p>
            <a:pPr>
              <a:buAutoNum type="arabicPlain" startAt="19"/>
            </a:pPr>
            <a:endParaRPr lang="pt-BR" sz="1600" dirty="0">
              <a:latin typeface="Courier"/>
              <a:cs typeface="Courier"/>
            </a:endParaRPr>
          </a:p>
          <a:p>
            <a:pPr>
              <a:buAutoNum type="arabicPlain" startAt="19"/>
            </a:pPr>
            <a:endParaRPr lang="pt-BR" sz="16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pt-BR" sz="2400" dirty="0" smtClean="0">
                <a:latin typeface="+mj-lt"/>
                <a:cs typeface="Courier"/>
              </a:rPr>
              <a:t>“</a:t>
            </a:r>
            <a:r>
              <a:rPr lang="pt-BR" sz="2400" dirty="0" err="1" smtClean="0">
                <a:latin typeface="+mj-lt"/>
                <a:cs typeface="Courier"/>
              </a:rPr>
              <a:t>I</a:t>
            </a:r>
            <a:r>
              <a:rPr lang="pt-BR" sz="2400" dirty="0" smtClean="0">
                <a:latin typeface="+mj-lt"/>
                <a:cs typeface="Courier"/>
              </a:rPr>
              <a:t> </a:t>
            </a:r>
            <a:r>
              <a:rPr lang="pt-BR" sz="2400" dirty="0" err="1" smtClean="0">
                <a:latin typeface="+mj-lt"/>
                <a:cs typeface="Courier"/>
              </a:rPr>
              <a:t>am</a:t>
            </a:r>
            <a:r>
              <a:rPr lang="pt-BR" sz="2400" dirty="0" smtClean="0">
                <a:latin typeface="+mj-lt"/>
                <a:cs typeface="Courier"/>
              </a:rPr>
              <a:t> </a:t>
            </a:r>
            <a:r>
              <a:rPr lang="pt-BR" sz="2400" dirty="0" err="1" smtClean="0">
                <a:latin typeface="+mj-lt"/>
                <a:cs typeface="Courier"/>
              </a:rPr>
              <a:t>the</a:t>
            </a:r>
            <a:r>
              <a:rPr lang="pt-BR" sz="2400" dirty="0" smtClean="0">
                <a:latin typeface="+mj-lt"/>
                <a:cs typeface="Courier"/>
              </a:rPr>
              <a:t> 19th </a:t>
            </a:r>
            <a:r>
              <a:rPr lang="pt-BR" sz="2400" dirty="0" err="1" smtClean="0">
                <a:latin typeface="+mj-lt"/>
                <a:cs typeface="Courier"/>
              </a:rPr>
              <a:t>word</a:t>
            </a:r>
            <a:r>
              <a:rPr lang="pt-BR" sz="2400" dirty="0" smtClean="0">
                <a:latin typeface="+mj-lt"/>
                <a:cs typeface="Courier"/>
              </a:rPr>
              <a:t> in a </a:t>
            </a:r>
            <a:r>
              <a:rPr lang="pt-BR" sz="2400" dirty="0" err="1" smtClean="0">
                <a:latin typeface="+mj-lt"/>
                <a:cs typeface="Courier"/>
              </a:rPr>
              <a:t>sentence</a:t>
            </a:r>
            <a:r>
              <a:rPr lang="pt-BR" sz="2400" dirty="0" smtClean="0">
                <a:latin typeface="+mj-lt"/>
                <a:cs typeface="Courier"/>
              </a:rPr>
              <a:t>, </a:t>
            </a:r>
            <a:r>
              <a:rPr lang="pt-BR" sz="2400" i="1" dirty="0" smtClean="0">
                <a:latin typeface="+mj-lt"/>
                <a:cs typeface="Courier"/>
              </a:rPr>
              <a:t>satisfação, </a:t>
            </a:r>
            <a:r>
              <a:rPr lang="pt-BR" sz="2400" dirty="0" err="1" smtClean="0">
                <a:latin typeface="+mj-lt"/>
                <a:cs typeface="Courier"/>
              </a:rPr>
              <a:t>my</a:t>
            </a:r>
            <a:r>
              <a:rPr lang="pt-BR" sz="2400" dirty="0" smtClean="0">
                <a:latin typeface="+mj-lt"/>
                <a:cs typeface="Courier"/>
              </a:rPr>
              <a:t> </a:t>
            </a:r>
            <a:r>
              <a:rPr lang="pt-BR" sz="2400" dirty="0" err="1" smtClean="0">
                <a:latin typeface="+mj-lt"/>
                <a:cs typeface="Courier"/>
              </a:rPr>
              <a:t>lemma</a:t>
            </a:r>
            <a:r>
              <a:rPr lang="pt-BR" sz="2400" dirty="0" smtClean="0">
                <a:latin typeface="+mj-lt"/>
                <a:cs typeface="Courier"/>
              </a:rPr>
              <a:t> </a:t>
            </a:r>
            <a:r>
              <a:rPr lang="pt-BR" sz="2400" dirty="0" err="1" smtClean="0">
                <a:latin typeface="+mj-lt"/>
                <a:cs typeface="Courier"/>
              </a:rPr>
              <a:t>is</a:t>
            </a:r>
            <a:r>
              <a:rPr lang="pt-BR" sz="2400" dirty="0" smtClean="0">
                <a:latin typeface="+mj-lt"/>
                <a:cs typeface="Courier"/>
              </a:rPr>
              <a:t> </a:t>
            </a:r>
            <a:r>
              <a:rPr lang="pt-BR" sz="2400" i="1" dirty="0" smtClean="0">
                <a:cs typeface="Courier"/>
              </a:rPr>
              <a:t>satisfação, </a:t>
            </a:r>
            <a:r>
              <a:rPr lang="pt-BR" sz="2400" dirty="0" err="1" smtClean="0">
                <a:cs typeface="Courier"/>
              </a:rPr>
              <a:t>my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word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class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is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i="1" dirty="0" err="1" smtClean="0">
                <a:cs typeface="Courier"/>
              </a:rPr>
              <a:t>Noun</a:t>
            </a:r>
            <a:r>
              <a:rPr lang="pt-BR" sz="2400" i="1" dirty="0" smtClean="0">
                <a:cs typeface="Courier"/>
              </a:rPr>
              <a:t>, </a:t>
            </a:r>
            <a:r>
              <a:rPr lang="pt-BR" sz="2400" i="1" dirty="0" err="1" smtClean="0">
                <a:cs typeface="Courier"/>
              </a:rPr>
              <a:t>Feminine</a:t>
            </a:r>
            <a:r>
              <a:rPr lang="pt-BR" sz="2400" i="1" dirty="0" smtClean="0">
                <a:cs typeface="Courier"/>
              </a:rPr>
              <a:t> Singular</a:t>
            </a:r>
            <a:r>
              <a:rPr lang="pt-BR" sz="2400" dirty="0" smtClean="0">
                <a:cs typeface="Courier"/>
              </a:rPr>
              <a:t>, </a:t>
            </a:r>
            <a:r>
              <a:rPr lang="pt-BR" sz="2400" dirty="0" err="1" smtClean="0">
                <a:cs typeface="Courier"/>
              </a:rPr>
              <a:t>and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my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governor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is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the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verb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found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at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word</a:t>
            </a:r>
            <a:r>
              <a:rPr lang="pt-BR" sz="2400" dirty="0" smtClean="0">
                <a:cs typeface="Courier"/>
              </a:rPr>
              <a:t> 14, </a:t>
            </a:r>
            <a:r>
              <a:rPr lang="pt-BR" sz="2400" dirty="0" err="1" smtClean="0">
                <a:cs typeface="Courier"/>
              </a:rPr>
              <a:t>with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relation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Object</a:t>
            </a:r>
            <a:r>
              <a:rPr lang="pt-BR" sz="2400" dirty="0" smtClean="0">
                <a:cs typeface="Courier"/>
              </a:rPr>
              <a:t>”</a:t>
            </a:r>
            <a:endParaRPr lang="pt-BR" sz="2400" i="1" dirty="0" smtClean="0">
              <a:latin typeface="+mj-lt"/>
              <a:cs typeface="Courier"/>
            </a:endParaRPr>
          </a:p>
          <a:p>
            <a:pPr marL="0" indent="0">
              <a:buNone/>
            </a:pPr>
            <a:endParaRPr lang="pt-BR" sz="16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pt-BR" sz="16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6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742703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lain" startAt="19"/>
            </a:pPr>
            <a:r>
              <a:rPr lang="pt-BR" sz="1600" dirty="0" smtClean="0">
                <a:latin typeface="Courier"/>
                <a:cs typeface="Courier"/>
              </a:rPr>
              <a:t>satisfação      </a:t>
            </a:r>
            <a:r>
              <a:rPr lang="pt-BR" sz="1600" dirty="0">
                <a:latin typeface="Courier"/>
                <a:cs typeface="Courier"/>
              </a:rPr>
              <a:t>satisfação      N       F:S     14,V </a:t>
            </a:r>
            <a:r>
              <a:rPr lang="pt-BR" sz="1600" dirty="0" err="1">
                <a:latin typeface="Courier"/>
                <a:cs typeface="Courier"/>
              </a:rPr>
              <a:t>obj</a:t>
            </a:r>
            <a:r>
              <a:rPr lang="pt-BR" sz="1600" dirty="0">
                <a:latin typeface="Courier"/>
                <a:cs typeface="Courier"/>
              </a:rPr>
              <a:t> </a:t>
            </a:r>
            <a:endParaRPr lang="pt-BR" sz="1600" dirty="0" smtClean="0">
              <a:latin typeface="Courier"/>
              <a:cs typeface="Courier"/>
            </a:endParaRPr>
          </a:p>
          <a:p>
            <a:pPr>
              <a:buAutoNum type="arabicPlain" startAt="19"/>
            </a:pPr>
            <a:endParaRPr lang="pt-BR" sz="1600" dirty="0">
              <a:latin typeface="Courier"/>
              <a:cs typeface="Courier"/>
            </a:endParaRPr>
          </a:p>
          <a:p>
            <a:pPr>
              <a:buAutoNum type="arabicPlain" startAt="19"/>
            </a:pPr>
            <a:endParaRPr lang="pt-BR" sz="16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pt-BR" sz="2400" dirty="0" smtClean="0">
                <a:latin typeface="+mj-lt"/>
                <a:cs typeface="Courier"/>
              </a:rPr>
              <a:t>“</a:t>
            </a:r>
            <a:r>
              <a:rPr lang="pt-BR" sz="2400" dirty="0" err="1" smtClean="0">
                <a:latin typeface="+mj-lt"/>
                <a:cs typeface="Courier"/>
              </a:rPr>
              <a:t>I</a:t>
            </a:r>
            <a:r>
              <a:rPr lang="pt-BR" sz="2400" dirty="0" smtClean="0">
                <a:latin typeface="+mj-lt"/>
                <a:cs typeface="Courier"/>
              </a:rPr>
              <a:t> </a:t>
            </a:r>
            <a:r>
              <a:rPr lang="pt-BR" sz="2400" dirty="0" err="1" smtClean="0">
                <a:latin typeface="+mj-lt"/>
                <a:cs typeface="Courier"/>
              </a:rPr>
              <a:t>am</a:t>
            </a:r>
            <a:r>
              <a:rPr lang="pt-BR" sz="2400" dirty="0" smtClean="0">
                <a:latin typeface="+mj-lt"/>
                <a:cs typeface="Courier"/>
              </a:rPr>
              <a:t> </a:t>
            </a:r>
            <a:r>
              <a:rPr lang="pt-BR" sz="2400" dirty="0" err="1" smtClean="0">
                <a:latin typeface="+mj-lt"/>
                <a:cs typeface="Courier"/>
              </a:rPr>
              <a:t>the</a:t>
            </a:r>
            <a:r>
              <a:rPr lang="pt-BR" sz="2400" dirty="0" smtClean="0">
                <a:latin typeface="+mj-lt"/>
                <a:cs typeface="Courier"/>
              </a:rPr>
              <a:t> 19th </a:t>
            </a:r>
            <a:r>
              <a:rPr lang="pt-BR" sz="2400" dirty="0" err="1" smtClean="0">
                <a:latin typeface="+mj-lt"/>
                <a:cs typeface="Courier"/>
              </a:rPr>
              <a:t>word</a:t>
            </a:r>
            <a:r>
              <a:rPr lang="pt-BR" sz="2400" dirty="0" smtClean="0">
                <a:latin typeface="+mj-lt"/>
                <a:cs typeface="Courier"/>
              </a:rPr>
              <a:t> in a </a:t>
            </a:r>
            <a:r>
              <a:rPr lang="pt-BR" sz="2400" dirty="0" err="1" smtClean="0">
                <a:latin typeface="+mj-lt"/>
                <a:cs typeface="Courier"/>
              </a:rPr>
              <a:t>sentence</a:t>
            </a:r>
            <a:r>
              <a:rPr lang="pt-BR" sz="2400" dirty="0" smtClean="0">
                <a:latin typeface="+mj-lt"/>
                <a:cs typeface="Courier"/>
              </a:rPr>
              <a:t>, </a:t>
            </a:r>
            <a:r>
              <a:rPr lang="pt-BR" sz="2400" i="1" dirty="0" smtClean="0">
                <a:latin typeface="+mj-lt"/>
                <a:cs typeface="Courier"/>
              </a:rPr>
              <a:t>satisfação, </a:t>
            </a:r>
            <a:r>
              <a:rPr lang="pt-BR" sz="2400" dirty="0" err="1" smtClean="0">
                <a:latin typeface="+mj-lt"/>
                <a:cs typeface="Courier"/>
              </a:rPr>
              <a:t>my</a:t>
            </a:r>
            <a:r>
              <a:rPr lang="pt-BR" sz="2400" dirty="0" smtClean="0">
                <a:latin typeface="+mj-lt"/>
                <a:cs typeface="Courier"/>
              </a:rPr>
              <a:t> </a:t>
            </a:r>
            <a:r>
              <a:rPr lang="pt-BR" sz="2400" dirty="0" err="1" smtClean="0">
                <a:latin typeface="+mj-lt"/>
                <a:cs typeface="Courier"/>
              </a:rPr>
              <a:t>lemma</a:t>
            </a:r>
            <a:r>
              <a:rPr lang="pt-BR" sz="2400" dirty="0" smtClean="0">
                <a:latin typeface="+mj-lt"/>
                <a:cs typeface="Courier"/>
              </a:rPr>
              <a:t> </a:t>
            </a:r>
            <a:r>
              <a:rPr lang="pt-BR" sz="2400" dirty="0" err="1" smtClean="0">
                <a:latin typeface="+mj-lt"/>
                <a:cs typeface="Courier"/>
              </a:rPr>
              <a:t>is</a:t>
            </a:r>
            <a:r>
              <a:rPr lang="pt-BR" sz="2400" dirty="0" smtClean="0">
                <a:latin typeface="+mj-lt"/>
                <a:cs typeface="Courier"/>
              </a:rPr>
              <a:t> </a:t>
            </a:r>
            <a:r>
              <a:rPr lang="pt-BR" sz="2400" i="1" dirty="0" smtClean="0">
                <a:cs typeface="Courier"/>
              </a:rPr>
              <a:t>satisfação, </a:t>
            </a:r>
            <a:r>
              <a:rPr lang="pt-BR" sz="2400" dirty="0" err="1" smtClean="0">
                <a:cs typeface="Courier"/>
              </a:rPr>
              <a:t>my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word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class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is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i="1" dirty="0" err="1" smtClean="0">
                <a:cs typeface="Courier"/>
              </a:rPr>
              <a:t>Noun</a:t>
            </a:r>
            <a:r>
              <a:rPr lang="pt-BR" sz="2400" i="1" dirty="0" smtClean="0">
                <a:cs typeface="Courier"/>
              </a:rPr>
              <a:t>, </a:t>
            </a:r>
            <a:r>
              <a:rPr lang="pt-BR" sz="2400" i="1" dirty="0" err="1" smtClean="0">
                <a:cs typeface="Courier"/>
              </a:rPr>
              <a:t>Feminine</a:t>
            </a:r>
            <a:r>
              <a:rPr lang="pt-BR" sz="2400" i="1" dirty="0" smtClean="0">
                <a:cs typeface="Courier"/>
              </a:rPr>
              <a:t> Singular</a:t>
            </a:r>
            <a:r>
              <a:rPr lang="pt-BR" sz="2400" dirty="0" smtClean="0">
                <a:cs typeface="Courier"/>
              </a:rPr>
              <a:t>, </a:t>
            </a:r>
            <a:r>
              <a:rPr lang="pt-BR" sz="2400" dirty="0" err="1" smtClean="0">
                <a:cs typeface="Courier"/>
              </a:rPr>
              <a:t>and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my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governor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is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the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verb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found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at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word</a:t>
            </a:r>
            <a:r>
              <a:rPr lang="pt-BR" sz="2400" dirty="0" smtClean="0">
                <a:cs typeface="Courier"/>
              </a:rPr>
              <a:t> 14, </a:t>
            </a:r>
            <a:r>
              <a:rPr lang="pt-BR" sz="2400" dirty="0" err="1" smtClean="0">
                <a:cs typeface="Courier"/>
              </a:rPr>
              <a:t>with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relation</a:t>
            </a:r>
            <a:r>
              <a:rPr lang="pt-BR" sz="2400" dirty="0" smtClean="0">
                <a:cs typeface="Courier"/>
              </a:rPr>
              <a:t> </a:t>
            </a:r>
            <a:r>
              <a:rPr lang="pt-BR" sz="2400" dirty="0" err="1" smtClean="0">
                <a:cs typeface="Courier"/>
              </a:rPr>
              <a:t>Object</a:t>
            </a:r>
            <a:r>
              <a:rPr lang="pt-BR" sz="2400" dirty="0" smtClean="0">
                <a:cs typeface="Courier"/>
              </a:rPr>
              <a:t>”</a:t>
            </a:r>
          </a:p>
          <a:p>
            <a:pPr marL="0" indent="0">
              <a:buNone/>
            </a:pPr>
            <a:endParaRPr lang="pt-BR" sz="2400" i="1" dirty="0">
              <a:latin typeface="+mj-lt"/>
              <a:cs typeface="Courier"/>
            </a:endParaRPr>
          </a:p>
          <a:p>
            <a:r>
              <a:rPr lang="pt-BR" sz="2400" dirty="0" err="1" smtClean="0">
                <a:latin typeface="+mj-lt"/>
                <a:cs typeface="Arial Narrow"/>
              </a:rPr>
              <a:t>Find</a:t>
            </a:r>
            <a:r>
              <a:rPr lang="pt-BR" sz="2400" dirty="0" smtClean="0">
                <a:latin typeface="+mj-lt"/>
                <a:cs typeface="Arial Narrow"/>
              </a:rPr>
              <a:t> </a:t>
            </a:r>
            <a:r>
              <a:rPr lang="pt-BR" sz="2400" dirty="0" err="1" smtClean="0">
                <a:latin typeface="+mj-lt"/>
                <a:cs typeface="Arial Narrow"/>
              </a:rPr>
              <a:t>verb</a:t>
            </a:r>
            <a:r>
              <a:rPr lang="pt-BR" sz="2400" dirty="0" smtClean="0">
                <a:latin typeface="+mj-lt"/>
                <a:cs typeface="Arial Narrow"/>
              </a:rPr>
              <a:t> </a:t>
            </a:r>
            <a:r>
              <a:rPr lang="pt-BR" sz="2400" dirty="0" err="1" smtClean="0">
                <a:latin typeface="+mj-lt"/>
                <a:cs typeface="Arial Narrow"/>
              </a:rPr>
              <a:t>at</a:t>
            </a:r>
            <a:r>
              <a:rPr lang="pt-BR" sz="2400" dirty="0" smtClean="0">
                <a:latin typeface="+mj-lt"/>
                <a:cs typeface="Arial Narrow"/>
              </a:rPr>
              <a:t> 14 </a:t>
            </a:r>
          </a:p>
          <a:p>
            <a:pPr lvl="1"/>
            <a:r>
              <a:rPr lang="pt-BR" sz="2000" i="1" dirty="0" smtClean="0">
                <a:latin typeface="+mj-lt"/>
                <a:cs typeface="Arial Narrow"/>
              </a:rPr>
              <a:t>manifestar</a:t>
            </a:r>
          </a:p>
          <a:p>
            <a:r>
              <a:rPr lang="pt-BR" sz="2400" dirty="0" err="1" smtClean="0">
                <a:latin typeface="+mj-lt"/>
                <a:cs typeface="Arial Narrow"/>
              </a:rPr>
              <a:t>Add</a:t>
            </a:r>
            <a:r>
              <a:rPr lang="pt-BR" sz="2400" dirty="0" smtClean="0">
                <a:latin typeface="+mj-lt"/>
                <a:cs typeface="Arial Narrow"/>
              </a:rPr>
              <a:t> </a:t>
            </a:r>
          </a:p>
          <a:p>
            <a:pPr marL="457200" lvl="1" indent="0">
              <a:buNone/>
            </a:pPr>
            <a:r>
              <a:rPr lang="pt-BR" sz="2000" dirty="0" smtClean="0">
                <a:solidFill>
                  <a:srgbClr val="30B055"/>
                </a:solidFill>
                <a:latin typeface="+mj-lt"/>
                <a:cs typeface="Arial Narrow"/>
              </a:rPr>
              <a:t>&lt;OBJ, </a:t>
            </a:r>
            <a:r>
              <a:rPr lang="pt-BR" sz="2000" i="1" dirty="0" smtClean="0">
                <a:solidFill>
                  <a:srgbClr val="30B055"/>
                </a:solidFill>
                <a:latin typeface="+mj-lt"/>
                <a:cs typeface="Arial Narrow"/>
              </a:rPr>
              <a:t>manifestar, </a:t>
            </a:r>
            <a:r>
              <a:rPr lang="pt-BR" sz="2000" i="1" dirty="0" smtClean="0">
                <a:solidFill>
                  <a:srgbClr val="30B055"/>
                </a:solidFill>
                <a:latin typeface="+mj-lt"/>
                <a:cs typeface="Courier"/>
              </a:rPr>
              <a:t>satisfação&gt;    </a:t>
            </a:r>
            <a:r>
              <a:rPr lang="pt-BR" sz="2000" dirty="0">
                <a:solidFill>
                  <a:srgbClr val="30B055"/>
                </a:solidFill>
                <a:latin typeface="+mj-lt"/>
                <a:cs typeface="Arial Narrow"/>
              </a:rPr>
              <a:t>&lt;</a:t>
            </a:r>
            <a:r>
              <a:rPr lang="pt-BR" sz="2000" dirty="0" smtClean="0">
                <a:solidFill>
                  <a:srgbClr val="30B055"/>
                </a:solidFill>
                <a:latin typeface="+mj-lt"/>
                <a:cs typeface="Arial Narrow"/>
              </a:rPr>
              <a:t>OBJ-OF, </a:t>
            </a:r>
            <a:r>
              <a:rPr lang="pt-BR" sz="2000" i="1" dirty="0" smtClean="0">
                <a:solidFill>
                  <a:srgbClr val="30B055"/>
                </a:solidFill>
                <a:latin typeface="+mj-lt"/>
                <a:cs typeface="Arial Narrow"/>
              </a:rPr>
              <a:t> </a:t>
            </a:r>
            <a:r>
              <a:rPr lang="pt-BR" sz="2000" i="1" dirty="0" err="1" smtClean="0">
                <a:solidFill>
                  <a:srgbClr val="30B055"/>
                </a:solidFill>
                <a:latin typeface="+mj-lt"/>
                <a:cs typeface="Courier"/>
              </a:rPr>
              <a:t>satisfação</a:t>
            </a:r>
            <a:r>
              <a:rPr lang="pt-BR" sz="2000" dirty="0" err="1" smtClean="0">
                <a:solidFill>
                  <a:srgbClr val="30B055"/>
                </a:solidFill>
                <a:latin typeface="+mj-lt"/>
                <a:cs typeface="Arial Narrow"/>
              </a:rPr>
              <a:t>,</a:t>
            </a:r>
            <a:r>
              <a:rPr lang="pt-BR" sz="2000" i="1" dirty="0" err="1" smtClean="0">
                <a:solidFill>
                  <a:srgbClr val="30B055"/>
                </a:solidFill>
                <a:latin typeface="+mj-lt"/>
                <a:cs typeface="Arial Narrow"/>
              </a:rPr>
              <a:t>manifestar</a:t>
            </a:r>
            <a:r>
              <a:rPr lang="pt-BR" sz="2000" i="1" dirty="0" smtClean="0">
                <a:solidFill>
                  <a:srgbClr val="30B055"/>
                </a:solidFill>
                <a:latin typeface="+mj-lt"/>
                <a:cs typeface="Courier"/>
              </a:rPr>
              <a:t>&gt;</a:t>
            </a:r>
          </a:p>
          <a:p>
            <a:pPr marL="457200" lvl="1" indent="0">
              <a:buNone/>
            </a:pPr>
            <a:r>
              <a:rPr lang="pt-BR" sz="2000" i="1" dirty="0" err="1">
                <a:latin typeface="+mj-lt"/>
                <a:cs typeface="Courier"/>
              </a:rPr>
              <a:t>t</a:t>
            </a:r>
            <a:r>
              <a:rPr lang="pt-BR" sz="2000" dirty="0" err="1" smtClean="0">
                <a:latin typeface="+mj-lt"/>
                <a:cs typeface="Courier"/>
              </a:rPr>
              <a:t>o</a:t>
            </a:r>
            <a:r>
              <a:rPr lang="pt-BR" sz="2000" dirty="0" smtClean="0">
                <a:latin typeface="+mj-lt"/>
                <a:cs typeface="Courier"/>
              </a:rPr>
              <a:t> </a:t>
            </a:r>
            <a:r>
              <a:rPr lang="pt-BR" sz="2000" dirty="0" err="1" smtClean="0">
                <a:latin typeface="+mj-lt"/>
                <a:cs typeface="Courier"/>
              </a:rPr>
              <a:t>word</a:t>
            </a:r>
            <a:r>
              <a:rPr lang="pt-BR" sz="2000" dirty="0" smtClean="0">
                <a:latin typeface="+mj-lt"/>
                <a:cs typeface="Courier"/>
              </a:rPr>
              <a:t> sketches </a:t>
            </a:r>
            <a:r>
              <a:rPr lang="pt-BR" sz="2000" dirty="0" err="1" smtClean="0">
                <a:latin typeface="+mj-lt"/>
                <a:cs typeface="Courier"/>
              </a:rPr>
              <a:t>database</a:t>
            </a:r>
            <a:endParaRPr lang="pt-BR" sz="2000" dirty="0">
              <a:latin typeface="+mj-lt"/>
              <a:cs typeface="Courier"/>
            </a:endParaRPr>
          </a:p>
          <a:p>
            <a:pPr marL="457200" lvl="1" indent="0">
              <a:buNone/>
            </a:pPr>
            <a:endParaRPr lang="pt-BR" sz="2000" i="1" dirty="0" smtClean="0">
              <a:cs typeface="Courier"/>
            </a:endParaRPr>
          </a:p>
          <a:p>
            <a:pPr lvl="1"/>
            <a:endParaRPr lang="pt-BR" sz="2000" dirty="0" smtClean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pt-BR" sz="16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pt-BR" sz="16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6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848698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get better word sketches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Parser output and lexicographic word sketches</a:t>
            </a:r>
          </a:p>
          <a:p>
            <a:pPr lvl="1"/>
            <a:r>
              <a:rPr lang="en-US" i="1" dirty="0" smtClean="0"/>
              <a:t>Not quite the </a:t>
            </a:r>
            <a:r>
              <a:rPr lang="en-US" i="1" dirty="0" smtClean="0"/>
              <a:t>same</a:t>
            </a:r>
          </a:p>
          <a:p>
            <a:pPr lvl="1"/>
            <a:r>
              <a:rPr lang="en-US" dirty="0" smtClean="0"/>
              <a:t>Parsing needs ‘</a:t>
            </a:r>
            <a:r>
              <a:rPr lang="en-US" dirty="0" smtClean="0">
                <a:solidFill>
                  <a:srgbClr val="30B055"/>
                </a:solidFill>
              </a:rPr>
              <a:t>linguistic integrity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Lexicographic examples need ‘</a:t>
            </a:r>
            <a:r>
              <a:rPr lang="en-US" dirty="0" smtClean="0">
                <a:solidFill>
                  <a:srgbClr val="30B055"/>
                </a:solidFill>
              </a:rPr>
              <a:t>textual fidelity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Occasionally: </a:t>
            </a:r>
            <a:r>
              <a:rPr lang="en-US" dirty="0" smtClean="0">
                <a:solidFill>
                  <a:srgbClr val="FF0000"/>
                </a:solidFill>
              </a:rPr>
              <a:t>they clash</a:t>
            </a:r>
            <a:endParaRPr lang="en-US" dirty="0" smtClean="0"/>
          </a:p>
          <a:p>
            <a:r>
              <a:rPr lang="en-US" dirty="0" smtClean="0"/>
              <a:t>Post-processing of</a:t>
            </a:r>
            <a:r>
              <a:rPr lang="en-US" dirty="0" smtClean="0"/>
              <a:t> parser output</a:t>
            </a:r>
          </a:p>
          <a:p>
            <a:pPr marL="457200" lvl="1" indent="0">
              <a:buNone/>
            </a:pPr>
            <a:r>
              <a:rPr lang="en-US" dirty="0" smtClean="0"/>
              <a:t>+ fixing some common errors</a:t>
            </a:r>
            <a:endParaRPr lang="en-US" dirty="0" smtClean="0"/>
          </a:p>
          <a:p>
            <a:r>
              <a:rPr lang="en-US" dirty="0" smtClean="0"/>
              <a:t>Large project (at OUP)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Premise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Corpus technology can support lexicography</a:t>
            </a:r>
          </a:p>
          <a:p>
            <a:pPr lvl="1">
              <a:buNone/>
            </a:pPr>
            <a:r>
              <a:rPr lang="en-GB" dirty="0" smtClean="0"/>
              <a:t>making it</a:t>
            </a:r>
          </a:p>
          <a:p>
            <a:pPr lvl="2"/>
            <a:r>
              <a:rPr lang="en-GB" b="1" i="1" dirty="0" smtClean="0"/>
              <a:t>more accurate</a:t>
            </a:r>
          </a:p>
          <a:p>
            <a:pPr lvl="2"/>
            <a:r>
              <a:rPr lang="en-GB" b="1" i="1" dirty="0" smtClean="0"/>
              <a:t>more consistent</a:t>
            </a:r>
          </a:p>
          <a:p>
            <a:pPr lvl="2"/>
            <a:r>
              <a:rPr lang="en-GB" b="1" i="1" dirty="0" smtClean="0"/>
              <a:t>faster</a:t>
            </a:r>
          </a:p>
          <a:p>
            <a:pPr lvl="1">
              <a:buNone/>
            </a:pPr>
            <a:r>
              <a:rPr lang="en-GB" dirty="0" smtClean="0"/>
              <a:t>	</a:t>
            </a:r>
            <a:r>
              <a:rPr lang="en-GB" dirty="0" err="1" smtClean="0"/>
              <a:t>Rundell</a:t>
            </a:r>
            <a:r>
              <a:rPr lang="en-GB" dirty="0" smtClean="0"/>
              <a:t> and Kilgarriff 2011</a:t>
            </a:r>
          </a:p>
          <a:p>
            <a:pPr lvl="1">
              <a:buNone/>
            </a:pPr>
            <a:r>
              <a:rPr lang="en-GB" dirty="0" smtClean="0"/>
              <a:t>			</a:t>
            </a:r>
            <a:r>
              <a:rPr lang="en-GB" i="1" dirty="0" smtClean="0"/>
              <a:t>Automating the creation of dictionaries </a:t>
            </a:r>
          </a:p>
          <a:p>
            <a:pPr lvl="1">
              <a:buNone/>
            </a:pPr>
            <a:r>
              <a:rPr lang="en-GB" i="1" dirty="0" smtClean="0"/>
              <a:t>				</a:t>
            </a:r>
            <a:r>
              <a:rPr lang="en-GB" dirty="0" smtClean="0"/>
              <a:t>in </a:t>
            </a:r>
            <a:r>
              <a:rPr lang="en-GB" dirty="0" err="1" smtClean="0"/>
              <a:t>Sylviane</a:t>
            </a:r>
            <a:r>
              <a:rPr lang="en-GB" dirty="0" smtClean="0"/>
              <a:t> Granger’s Festschrift</a:t>
            </a:r>
          </a:p>
          <a:p>
            <a:r>
              <a:rPr lang="en-GB" dirty="0" smtClean="0"/>
              <a:t>This paper</a:t>
            </a:r>
          </a:p>
          <a:p>
            <a:pPr lvl="1"/>
            <a:r>
              <a:rPr lang="en-GB" dirty="0" smtClean="0"/>
              <a:t>A case study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Preposition-article contractions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66800" y="1997839"/>
            <a:ext cx="716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satisfação      [satisfação] &lt;cjt&gt; &lt;act&gt; &lt;percep-f&gt; N F S @&lt;ACC  #19-&gt;17</a:t>
            </a:r>
          </a:p>
          <a:p>
            <a:r>
              <a:rPr lang="pt-BR" dirty="0"/>
              <a:t>de      [de] &lt;sam-&gt; &lt;np-close&gt; PRP @N&lt;  #20-&gt;19</a:t>
            </a:r>
          </a:p>
          <a:p>
            <a:r>
              <a:rPr lang="pt-BR" dirty="0"/>
              <a:t>os      [o] &lt;-sam&gt; &lt;artd&gt; DET M P @&gt;N  #21-&gt;23</a:t>
            </a:r>
          </a:p>
          <a:p>
            <a:r>
              <a:rPr lang="pt-BR" dirty="0"/>
              <a:t>nossos  [nosso] &lt;poss 1P&gt; DET M P @&gt;N  #22-&gt;23</a:t>
            </a:r>
          </a:p>
          <a:p>
            <a:r>
              <a:rPr lang="pt-BR" dirty="0"/>
              <a:t>clientes        [cliente] &lt;Hattr&gt; N M P @P&lt;  #23-&gt;20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90600" y="37338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19      satisfação      satisfação      N       F:S     14,V obj %w_N/%w_V </a:t>
            </a:r>
            <a:r>
              <a:rPr lang="pt-BR" dirty="0" smtClean="0"/>
              <a:t>obj</a:t>
            </a:r>
            <a:endParaRPr lang="pt-BR" dirty="0"/>
          </a:p>
          <a:p>
            <a:r>
              <a:rPr lang="pt-BR" dirty="0"/>
              <a:t>20      dos     de      PRP             19,NIL/%w_N dep PRP     </a:t>
            </a:r>
          </a:p>
          <a:p>
            <a:r>
              <a:rPr lang="pt-BR" dirty="0"/>
              <a:t>21      nossos  nosso   DET     M:P     22,NIL/DET spec_of %w_N </a:t>
            </a:r>
          </a:p>
          <a:p>
            <a:r>
              <a:rPr lang="pt-BR" dirty="0"/>
              <a:t>22      clientes        cliente N       M:P     19,N _de_ %w_N/%w_N _de_ N </a:t>
            </a:r>
            <a:endParaRPr lang="en-GB" dirty="0"/>
          </a:p>
        </p:txBody>
      </p:sp>
      <p:sp>
        <p:nvSpPr>
          <p:cNvPr id="6" name="Curved Left Arrow 5"/>
          <p:cNvSpPr/>
          <p:nvPr/>
        </p:nvSpPr>
        <p:spPr>
          <a:xfrm rot="10800000">
            <a:off x="652153" y="2057400"/>
            <a:ext cx="457200" cy="449772"/>
          </a:xfrm>
          <a:prstGeom prst="curvedLeftArrow">
            <a:avLst>
              <a:gd name="adj1" fmla="val 354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rot="10800000">
            <a:off x="609600" y="2438400"/>
            <a:ext cx="457200" cy="914400"/>
          </a:xfrm>
          <a:prstGeom prst="curvedLeftArrow">
            <a:avLst>
              <a:gd name="adj1" fmla="val 3886"/>
              <a:gd name="adj2" fmla="val 50000"/>
              <a:gd name="adj3" fmla="val 22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21448506" flipH="1">
            <a:off x="866839" y="2723376"/>
            <a:ext cx="190382" cy="549297"/>
          </a:xfrm>
          <a:prstGeom prst="curvedLeftArrow">
            <a:avLst>
              <a:gd name="adj1" fmla="val 3549"/>
              <a:gd name="adj2" fmla="val 3819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10800000">
            <a:off x="533401" y="4114800"/>
            <a:ext cx="457200" cy="609600"/>
          </a:xfrm>
          <a:prstGeom prst="curvedLeftArrow">
            <a:avLst>
              <a:gd name="adj1" fmla="val 3886"/>
              <a:gd name="adj2" fmla="val 50000"/>
              <a:gd name="adj3" fmla="val 22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15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Verb form reconstruction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09600" y="2090172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Deveria</a:t>
            </a:r>
            <a:r>
              <a:rPr lang="en-GB" dirty="0"/>
              <a:t>-        [</a:t>
            </a:r>
            <a:r>
              <a:rPr lang="en-GB" dirty="0" err="1"/>
              <a:t>dever</a:t>
            </a:r>
            <a:r>
              <a:rPr lang="en-GB" dirty="0"/>
              <a:t>] &lt;*&gt; &lt;</a:t>
            </a:r>
            <a:r>
              <a:rPr lang="en-GB" dirty="0" err="1"/>
              <a:t>hyfen</a:t>
            </a:r>
            <a:r>
              <a:rPr lang="en-GB" dirty="0"/>
              <a:t>&gt; &lt;</a:t>
            </a:r>
            <a:r>
              <a:rPr lang="en-GB" dirty="0" err="1"/>
              <a:t>fmc</a:t>
            </a:r>
            <a:r>
              <a:rPr lang="en-GB" dirty="0"/>
              <a:t>&gt; &lt;aux&gt; V COND 3S VFIN @FS-STA  #1-&gt;0</a:t>
            </a:r>
          </a:p>
          <a:p>
            <a:r>
              <a:rPr lang="en-GB" dirty="0"/>
              <a:t>se-     [se] &lt;</a:t>
            </a:r>
            <a:r>
              <a:rPr lang="en-GB" dirty="0" err="1"/>
              <a:t>hyfen</a:t>
            </a:r>
            <a:r>
              <a:rPr lang="en-GB" dirty="0"/>
              <a:t>&gt; PERS M/F 3S/P ACC @&lt;SUBJ  #2-&gt;1</a:t>
            </a:r>
          </a:p>
          <a:p>
            <a:r>
              <a:rPr lang="en-GB" dirty="0" err="1"/>
              <a:t>começar</a:t>
            </a:r>
            <a:r>
              <a:rPr lang="en-GB" dirty="0"/>
              <a:t>         [</a:t>
            </a:r>
            <a:r>
              <a:rPr lang="en-GB" dirty="0" err="1"/>
              <a:t>começar</a:t>
            </a:r>
            <a:r>
              <a:rPr lang="en-GB" dirty="0"/>
              <a:t>] &lt;</a:t>
            </a:r>
            <a:r>
              <a:rPr lang="en-GB" dirty="0" err="1"/>
              <a:t>vH</a:t>
            </a:r>
            <a:r>
              <a:rPr lang="en-GB" dirty="0"/>
              <a:t>&gt; &lt;mv&gt; V INF @ICL-AUX&lt;  #3-&gt;</a:t>
            </a:r>
            <a:r>
              <a:rPr lang="en-GB" dirty="0" smtClean="0"/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38862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       Dever-se-ia     dever   V       COND:3S:VFIN    1,REFL-SUBJ     </a:t>
            </a:r>
          </a:p>
          <a:p>
            <a:r>
              <a:rPr lang="pt-BR" dirty="0"/>
              <a:t>2       começar começar V       INF     1,V comp %w_V/%w_V comp V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849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Multi-word unpacking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90600" y="2054384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A=Comunidade=de=Direitos=Humanos        [A=Comunidade=de=Direitos=Humanos] &lt;tit&gt; &lt;*&gt; PROP F P @NPHR  #2-&gt;0</a:t>
            </a:r>
          </a:p>
        </p:txBody>
      </p:sp>
      <p:sp>
        <p:nvSpPr>
          <p:cNvPr id="4" name="Rectangle 3"/>
          <p:cNvSpPr/>
          <p:nvPr/>
        </p:nvSpPr>
        <p:spPr>
          <a:xfrm>
            <a:off x="993569" y="3505200"/>
            <a:ext cx="746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&lt;mwe parsed="yes" pos="PROP"&gt;</a:t>
            </a:r>
          </a:p>
          <a:p>
            <a:r>
              <a:rPr lang="pt-BR" dirty="0"/>
              <a:t>2       A       o       DET     F:S     3,NIL/DET spec_of %w_N  </a:t>
            </a:r>
          </a:p>
          <a:p>
            <a:r>
              <a:rPr lang="pt-BR" dirty="0"/>
              <a:t>3       Comunidade      comunidade      N       F:S             </a:t>
            </a:r>
          </a:p>
          <a:p>
            <a:r>
              <a:rPr lang="pt-BR" dirty="0"/>
              <a:t>4       de      de      PRP             3,NIL/%w_N dep PRP      </a:t>
            </a:r>
          </a:p>
          <a:p>
            <a:r>
              <a:rPr lang="pt-BR" dirty="0"/>
              <a:t>5       Direitos        direito N       M:P     3,N _de_ %w_N/%w_N _de_ N       </a:t>
            </a:r>
          </a:p>
          <a:p>
            <a:r>
              <a:rPr lang="pt-BR" dirty="0"/>
              <a:t>6       Humanos humano  ADJ     M:P     5,N mod %w_ADJ/%w_N mod ADJ     </a:t>
            </a:r>
          </a:p>
          <a:p>
            <a:r>
              <a:rPr lang="pt-BR" dirty="0"/>
              <a:t>&lt;/mwe&gt;</a:t>
            </a:r>
            <a:endParaRPr lang="en-GB" dirty="0"/>
          </a:p>
        </p:txBody>
      </p:sp>
      <p:sp>
        <p:nvSpPr>
          <p:cNvPr id="5" name="Curved Right Arrow 4"/>
          <p:cNvSpPr/>
          <p:nvPr/>
        </p:nvSpPr>
        <p:spPr>
          <a:xfrm flipV="1">
            <a:off x="656607" y="4800600"/>
            <a:ext cx="336962" cy="27808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 flipV="1">
            <a:off x="653638" y="4191000"/>
            <a:ext cx="336962" cy="533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flipV="1">
            <a:off x="653638" y="3200400"/>
            <a:ext cx="336962" cy="990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98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Trinary</a:t>
            </a:r>
            <a:r>
              <a:rPr lang="en-GB" dirty="0" smtClean="0"/>
              <a:t> Relations/Coordination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66800" y="2136339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um      [um] &lt;arti&gt; DET M S @&gt;N  #17-&gt;18</a:t>
            </a:r>
          </a:p>
          <a:p>
            <a:r>
              <a:rPr lang="pt-BR" dirty="0"/>
              <a:t>simulador       [simulador] &lt;H&gt; N M S @&lt;SC  #18-&gt;0</a:t>
            </a:r>
          </a:p>
          <a:p>
            <a:r>
              <a:rPr lang="pt-BR" dirty="0"/>
              <a:t>de      [de] &lt;np-close&gt; PRP @N&lt;  #19-&gt;18</a:t>
            </a:r>
          </a:p>
          <a:p>
            <a:r>
              <a:rPr lang="pt-BR" dirty="0"/>
              <a:t>inclinação      [inclinação] &lt;cjt-head&gt; &lt;percep-f&gt; &lt;am&gt; N F S @P&lt;  #20-&gt;</a:t>
            </a:r>
            <a:r>
              <a:rPr lang="pt-BR" dirty="0" smtClean="0"/>
              <a:t>19</a:t>
            </a:r>
          </a:p>
          <a:p>
            <a:r>
              <a:rPr lang="pt-BR" dirty="0" smtClean="0"/>
              <a:t>e       [e] KC @CO  #21-&gt;20</a:t>
            </a:r>
          </a:p>
          <a:p>
            <a:r>
              <a:rPr lang="pt-BR" dirty="0" smtClean="0"/>
              <a:t>direção         [direção] &lt;cjt&gt; &lt;HH&gt; &lt;dir&gt; &lt;Ltop&gt; N F S @P&lt;  #22-&gt;20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90600" y="4114800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17      um      um      DET     M:S     18,NIL/DET spec_of %w_N </a:t>
            </a:r>
          </a:p>
          <a:p>
            <a:r>
              <a:rPr lang="pt-BR" dirty="0"/>
              <a:t>18      simulador       simulador       N       M:S             </a:t>
            </a:r>
          </a:p>
          <a:p>
            <a:r>
              <a:rPr lang="pt-BR" dirty="0"/>
              <a:t>19      de      de      PRP             18,NIL/%w_N dep PRP     </a:t>
            </a:r>
          </a:p>
          <a:p>
            <a:r>
              <a:rPr lang="pt-BR" dirty="0"/>
              <a:t>20      inclinação      inclinação      N       F:S     18,N _de_ %w_N/%w_N _de_ N      </a:t>
            </a:r>
          </a:p>
          <a:p>
            <a:r>
              <a:rPr lang="pt-BR" dirty="0"/>
              <a:t>21      e       e       KC                      </a:t>
            </a:r>
          </a:p>
          <a:p>
            <a:pPr marL="342900" indent="-342900">
              <a:buAutoNum type="arabicPlain" startAt="22"/>
            </a:pPr>
            <a:r>
              <a:rPr lang="pt-BR" dirty="0" smtClean="0"/>
              <a:t>    direção </a:t>
            </a:r>
            <a:r>
              <a:rPr lang="pt-BR" dirty="0"/>
              <a:t>direção N       F:S     18,N _de_ %w_N/%w_N _de_ N</a:t>
            </a:r>
            <a:r>
              <a:rPr lang="pt-BR" dirty="0" smtClean="0"/>
              <a:t>;</a:t>
            </a:r>
          </a:p>
          <a:p>
            <a:r>
              <a:rPr lang="pt-BR" dirty="0"/>
              <a:t>	</a:t>
            </a:r>
            <a:r>
              <a:rPr lang="pt-BR" dirty="0" smtClean="0"/>
              <a:t>		       20,N </a:t>
            </a:r>
            <a:r>
              <a:rPr lang="pt-BR" dirty="0"/>
              <a:t>e|ou %w_N/%w_N e|ou N </a:t>
            </a:r>
            <a:endParaRPr lang="en-GB" dirty="0"/>
          </a:p>
        </p:txBody>
      </p:sp>
      <p:sp>
        <p:nvSpPr>
          <p:cNvPr id="5" name="Curved Right Arrow 4"/>
          <p:cNvSpPr/>
          <p:nvPr/>
        </p:nvSpPr>
        <p:spPr>
          <a:xfrm flipV="1">
            <a:off x="685800" y="3455719"/>
            <a:ext cx="336962" cy="27808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 flipV="1">
            <a:off x="685800" y="3150920"/>
            <a:ext cx="336962" cy="27808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flipV="1">
            <a:off x="685800" y="2846120"/>
            <a:ext cx="336962" cy="27808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flipV="1">
            <a:off x="685800" y="2541319"/>
            <a:ext cx="336962" cy="27808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flipV="1">
            <a:off x="653638" y="4572000"/>
            <a:ext cx="336962" cy="609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flipV="1">
            <a:off x="501238" y="4375666"/>
            <a:ext cx="489362" cy="13393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flipH="1" flipV="1">
            <a:off x="8305800" y="5029200"/>
            <a:ext cx="3810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73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relations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66800" y="2286000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não     [não] ADV @ADVL&gt;  #3-&gt;4</a:t>
            </a:r>
          </a:p>
          <a:p>
            <a:r>
              <a:rPr lang="pt-BR" dirty="0"/>
              <a:t>é       [ser] &lt;vK&gt; &lt;fmc&gt; &lt;mv&gt; V PR 3S IND VFIN @FS-STA  #4-&gt;0</a:t>
            </a:r>
          </a:p>
          <a:p>
            <a:r>
              <a:rPr lang="pt-BR" dirty="0"/>
              <a:t>viável  [viável] &lt;nh&gt; ADJ F S @&lt;SC  #5-&gt;4</a:t>
            </a:r>
          </a:p>
          <a:p>
            <a:r>
              <a:rPr lang="pt-BR" dirty="0"/>
              <a:t>sua     [seu] &lt;poss 3S&gt; DET F S @&gt;N  #6-&gt;7</a:t>
            </a:r>
          </a:p>
          <a:p>
            <a:r>
              <a:rPr lang="pt-BR" dirty="0"/>
              <a:t>aplicação       [aplicação] &lt;act&gt; &lt;sem-r&gt; N F S @&lt;SUBJ  #7-&gt;4</a:t>
            </a:r>
            <a:endParaRPr lang="en-GB" dirty="0"/>
          </a:p>
        </p:txBody>
      </p:sp>
      <p:sp>
        <p:nvSpPr>
          <p:cNvPr id="4" name="Curved Left Arrow 3"/>
          <p:cNvSpPr/>
          <p:nvPr/>
        </p:nvSpPr>
        <p:spPr>
          <a:xfrm rot="10800000">
            <a:off x="583350" y="2668270"/>
            <a:ext cx="457200" cy="989330"/>
          </a:xfrm>
          <a:prstGeom prst="curvedLeftArrow">
            <a:avLst>
              <a:gd name="adj1" fmla="val 25000"/>
              <a:gd name="adj2" fmla="val 4409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8566" y="4191000"/>
            <a:ext cx="8066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3       </a:t>
            </a:r>
            <a:r>
              <a:rPr lang="en-GB" dirty="0" err="1"/>
              <a:t>não</a:t>
            </a:r>
            <a:r>
              <a:rPr lang="en-GB" dirty="0"/>
              <a:t>     </a:t>
            </a:r>
            <a:r>
              <a:rPr lang="en-GB" dirty="0" err="1"/>
              <a:t>não</a:t>
            </a:r>
            <a:r>
              <a:rPr lang="en-GB" dirty="0"/>
              <a:t>     ADV             4,%w_ADV </a:t>
            </a:r>
            <a:r>
              <a:rPr lang="en-GB" dirty="0" err="1"/>
              <a:t>mod_of</a:t>
            </a:r>
            <a:r>
              <a:rPr lang="en-GB" dirty="0"/>
              <a:t> V/ADV </a:t>
            </a:r>
            <a:r>
              <a:rPr lang="en-GB" dirty="0" err="1"/>
              <a:t>mod_of</a:t>
            </a:r>
            <a:r>
              <a:rPr lang="en-GB" dirty="0"/>
              <a:t> %</a:t>
            </a:r>
            <a:r>
              <a:rPr lang="en-GB" dirty="0" err="1"/>
              <a:t>w_V</a:t>
            </a:r>
            <a:r>
              <a:rPr lang="en-GB" dirty="0"/>
              <a:t>       </a:t>
            </a:r>
          </a:p>
          <a:p>
            <a:r>
              <a:rPr lang="en-GB" dirty="0"/>
              <a:t>4       é       </a:t>
            </a:r>
            <a:r>
              <a:rPr lang="en-GB" dirty="0" err="1"/>
              <a:t>ser</a:t>
            </a:r>
            <a:r>
              <a:rPr lang="en-GB" dirty="0"/>
              <a:t>     V       PR:3S:IND:VFIN  7,N </a:t>
            </a:r>
            <a:r>
              <a:rPr lang="en-GB" dirty="0" err="1"/>
              <a:t>subj_of</a:t>
            </a:r>
            <a:r>
              <a:rPr lang="en-GB" dirty="0"/>
              <a:t> %</a:t>
            </a:r>
            <a:r>
              <a:rPr lang="en-GB" dirty="0" err="1"/>
              <a:t>w_V</a:t>
            </a:r>
            <a:r>
              <a:rPr lang="en-GB" dirty="0"/>
              <a:t>/%</a:t>
            </a:r>
            <a:r>
              <a:rPr lang="en-GB" dirty="0" err="1"/>
              <a:t>w_N</a:t>
            </a:r>
            <a:r>
              <a:rPr lang="en-GB" dirty="0"/>
              <a:t> </a:t>
            </a:r>
            <a:r>
              <a:rPr lang="en-GB" dirty="0" err="1"/>
              <a:t>subj_of</a:t>
            </a:r>
            <a:r>
              <a:rPr lang="en-GB" dirty="0"/>
              <a:t> V </a:t>
            </a:r>
          </a:p>
          <a:p>
            <a:pPr marL="342900" indent="-342900">
              <a:buAutoNum type="arabicPlain" startAt="5"/>
            </a:pPr>
            <a:r>
              <a:rPr lang="en-GB" dirty="0" smtClean="0"/>
              <a:t>   </a:t>
            </a:r>
            <a:r>
              <a:rPr lang="en-GB" dirty="0" err="1" smtClean="0"/>
              <a:t>viável</a:t>
            </a:r>
            <a:r>
              <a:rPr lang="en-GB" dirty="0" smtClean="0"/>
              <a:t>  </a:t>
            </a:r>
            <a:r>
              <a:rPr lang="en-GB" dirty="0" err="1"/>
              <a:t>viável</a:t>
            </a:r>
            <a:r>
              <a:rPr lang="en-GB" dirty="0"/>
              <a:t>  ADJ     F:S     4,V </a:t>
            </a:r>
            <a:r>
              <a:rPr lang="en-GB" dirty="0" err="1"/>
              <a:t>dep</a:t>
            </a:r>
            <a:r>
              <a:rPr lang="en-GB" dirty="0"/>
              <a:t> %</a:t>
            </a:r>
            <a:r>
              <a:rPr lang="en-GB" dirty="0" err="1"/>
              <a:t>w_ADJ</a:t>
            </a:r>
            <a:r>
              <a:rPr lang="en-GB" dirty="0"/>
              <a:t>/%</a:t>
            </a:r>
            <a:r>
              <a:rPr lang="en-GB" dirty="0" err="1"/>
              <a:t>w_V</a:t>
            </a:r>
            <a:r>
              <a:rPr lang="en-GB" dirty="0"/>
              <a:t> </a:t>
            </a:r>
            <a:r>
              <a:rPr lang="en-GB" dirty="0" err="1"/>
              <a:t>dep</a:t>
            </a:r>
            <a:r>
              <a:rPr lang="en-GB" dirty="0"/>
              <a:t> ADJ</a:t>
            </a:r>
            <a:r>
              <a:rPr lang="en-GB" dirty="0" smtClean="0"/>
              <a:t>;</a:t>
            </a:r>
          </a:p>
          <a:p>
            <a:r>
              <a:rPr lang="en-GB" dirty="0"/>
              <a:t>	</a:t>
            </a:r>
            <a:r>
              <a:rPr lang="en-GB" dirty="0" smtClean="0"/>
              <a:t>		7,N </a:t>
            </a:r>
            <a:r>
              <a:rPr lang="en-GB" dirty="0" err="1"/>
              <a:t>subj_of</a:t>
            </a:r>
            <a:r>
              <a:rPr lang="en-GB" dirty="0"/>
              <a:t> %</a:t>
            </a:r>
            <a:r>
              <a:rPr lang="en-GB" dirty="0" err="1"/>
              <a:t>w_ADJ</a:t>
            </a:r>
            <a:r>
              <a:rPr lang="en-GB" dirty="0"/>
              <a:t>/%</a:t>
            </a:r>
            <a:r>
              <a:rPr lang="en-GB" dirty="0" err="1"/>
              <a:t>w_N</a:t>
            </a:r>
            <a:r>
              <a:rPr lang="en-GB" dirty="0"/>
              <a:t> </a:t>
            </a:r>
            <a:r>
              <a:rPr lang="en-GB" dirty="0" err="1"/>
              <a:t>subj_of</a:t>
            </a:r>
            <a:r>
              <a:rPr lang="en-GB" dirty="0"/>
              <a:t> ADJ </a:t>
            </a:r>
          </a:p>
          <a:p>
            <a:r>
              <a:rPr lang="en-GB" dirty="0"/>
              <a:t>6       </a:t>
            </a:r>
            <a:r>
              <a:rPr lang="en-GB" dirty="0" err="1"/>
              <a:t>sua</a:t>
            </a:r>
            <a:r>
              <a:rPr lang="en-GB" dirty="0"/>
              <a:t>     </a:t>
            </a:r>
            <a:r>
              <a:rPr lang="en-GB" dirty="0" err="1"/>
              <a:t>seu</a:t>
            </a:r>
            <a:r>
              <a:rPr lang="en-GB" dirty="0"/>
              <a:t>     DET     F:S     7,NIL/DET </a:t>
            </a:r>
            <a:r>
              <a:rPr lang="en-GB" dirty="0" err="1"/>
              <a:t>spec_of</a:t>
            </a:r>
            <a:r>
              <a:rPr lang="en-GB" dirty="0"/>
              <a:t> %</a:t>
            </a:r>
            <a:r>
              <a:rPr lang="en-GB" dirty="0" err="1"/>
              <a:t>w_N</a:t>
            </a:r>
            <a:r>
              <a:rPr lang="en-GB" dirty="0"/>
              <a:t>  </a:t>
            </a:r>
          </a:p>
          <a:p>
            <a:r>
              <a:rPr lang="en-GB" dirty="0"/>
              <a:t>7       </a:t>
            </a:r>
            <a:r>
              <a:rPr lang="en-GB" dirty="0" err="1"/>
              <a:t>aplicação</a:t>
            </a:r>
            <a:r>
              <a:rPr lang="en-GB" dirty="0"/>
              <a:t>       </a:t>
            </a:r>
            <a:r>
              <a:rPr lang="en-GB" dirty="0" err="1"/>
              <a:t>aplicação</a:t>
            </a:r>
            <a:r>
              <a:rPr lang="en-GB" dirty="0"/>
              <a:t>       N       F:S </a:t>
            </a:r>
          </a:p>
        </p:txBody>
      </p:sp>
      <p:sp>
        <p:nvSpPr>
          <p:cNvPr id="6" name="Curved Left Arrow 5"/>
          <p:cNvSpPr/>
          <p:nvPr/>
        </p:nvSpPr>
        <p:spPr>
          <a:xfrm rot="10800000">
            <a:off x="381000" y="4801870"/>
            <a:ext cx="457200" cy="989330"/>
          </a:xfrm>
          <a:prstGeom prst="curvedLeftArrow">
            <a:avLst>
              <a:gd name="adj1" fmla="val 25000"/>
              <a:gd name="adj2" fmla="val 4409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79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Reanalysis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66800" y="2274838"/>
            <a:ext cx="739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variados        [variar] V PCP M P @&gt;N  #21-&gt;22</a:t>
            </a:r>
          </a:p>
          <a:p>
            <a:r>
              <a:rPr lang="pt-BR" dirty="0"/>
              <a:t>aspectos        [aspecto] &lt;cjt-head&gt; &lt;ac-cat&gt; N M P @&lt;SUBJ  #22-&gt;17</a:t>
            </a:r>
          </a:p>
          <a:p>
            <a:r>
              <a:rPr lang="pt-BR" dirty="0"/>
              <a:t>de      [de] &lt;sam-&gt; &lt;np-close&gt; PRP @N&lt;  #23-&gt;9</a:t>
            </a:r>
          </a:p>
          <a:p>
            <a:r>
              <a:rPr lang="pt-BR" dirty="0"/>
              <a:t>a       [o] &lt;-sam&gt; &lt;artd&gt; DET F S @&gt;N  #24-&gt;25</a:t>
            </a:r>
          </a:p>
          <a:p>
            <a:r>
              <a:rPr lang="pt-BR" dirty="0"/>
              <a:t>tecnologia      [tecnologia] &lt;domain&gt; N F S @P&lt;  #25-&gt;23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66800" y="4293275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20      variados        variar  V       PCP:M:P         </a:t>
            </a:r>
          </a:p>
          <a:p>
            <a:r>
              <a:rPr lang="pt-BR" dirty="0"/>
              <a:t>21      aspectos        aspecto N       M:P     35,N subj_of %w_N/%w_N subj_of N        </a:t>
            </a:r>
          </a:p>
          <a:p>
            <a:r>
              <a:rPr lang="pt-BR" dirty="0"/>
              <a:t>22      </a:t>
            </a:r>
            <a:r>
              <a:rPr lang="pt-BR" dirty="0" smtClean="0"/>
              <a:t>da    </a:t>
            </a:r>
            <a:r>
              <a:rPr lang="pt-BR" dirty="0"/>
              <a:t>de      PRP             21,NIL/%w_N dep PRP     </a:t>
            </a:r>
          </a:p>
          <a:p>
            <a:r>
              <a:rPr lang="pt-BR" dirty="0"/>
              <a:t>23      tecnologia      tecnologia      N       F:S     21,N _de_ %w_N/%w_N _de_ N </a:t>
            </a:r>
            <a:endParaRPr lang="en-GB" dirty="0"/>
          </a:p>
        </p:txBody>
      </p:sp>
      <p:sp>
        <p:nvSpPr>
          <p:cNvPr id="5" name="Curved Right Arrow 4"/>
          <p:cNvSpPr/>
          <p:nvPr/>
        </p:nvSpPr>
        <p:spPr>
          <a:xfrm flipV="1">
            <a:off x="594360" y="1828800"/>
            <a:ext cx="472440" cy="1180546"/>
          </a:xfrm>
          <a:prstGeom prst="curvedRightArrow">
            <a:avLst>
              <a:gd name="adj1" fmla="val 1855"/>
              <a:gd name="adj2" fmla="val 50000"/>
              <a:gd name="adj3" fmla="val 13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 flipV="1">
            <a:off x="762000" y="4648200"/>
            <a:ext cx="304800" cy="381000"/>
          </a:xfrm>
          <a:prstGeom prst="curvedRightArrow">
            <a:avLst>
              <a:gd name="adj1" fmla="val 1855"/>
              <a:gd name="adj2" fmla="val 50000"/>
              <a:gd name="adj3" fmla="val 13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80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Lemmatization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19758"/>
              </p:ext>
            </p:extLst>
          </p:nvPr>
        </p:nvGraphicFramePr>
        <p:xfrm>
          <a:off x="2514600" y="1513840"/>
          <a:ext cx="40640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Old spelling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New spelling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acto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ato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carbónico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carbônico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cabeça</a:t>
                      </a:r>
                      <a:r>
                        <a:rPr lang="en-GB" dirty="0" smtClean="0"/>
                        <a:t>-de-burro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cabeça</a:t>
                      </a:r>
                      <a:r>
                        <a:rPr lang="en-GB" dirty="0" smtClean="0"/>
                        <a:t> de burro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concetual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conceptual</a:t>
                      </a:r>
                      <a:endParaRPr lang="en-GB" dirty="0"/>
                    </a:p>
                  </a:txBody>
                  <a:tcPr/>
                </a:tc>
              </a:tr>
              <a:tr h="127000">
                <a:tc>
                  <a:txBody>
                    <a:bodyPr/>
                    <a:lstStyle/>
                    <a:p>
                      <a:r>
                        <a:rPr lang="en-GB" dirty="0" smtClean="0"/>
                        <a:t>auto-</a:t>
                      </a:r>
                      <a:r>
                        <a:rPr lang="en-GB" dirty="0" err="1" smtClean="0"/>
                        <a:t>sugestão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autossugestão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809620"/>
              </p:ext>
            </p:extLst>
          </p:nvPr>
        </p:nvGraphicFramePr>
        <p:xfrm>
          <a:off x="2590800" y="4724400"/>
          <a:ext cx="4114800" cy="87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</a:tblGrid>
              <a:tr h="457200">
                <a:tc>
                  <a:txBody>
                    <a:bodyPr/>
                    <a:lstStyle/>
                    <a:p>
                      <a:r>
                        <a:rPr lang="en-GB" dirty="0" smtClean="0"/>
                        <a:t>Female form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Male form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amiga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amigo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4114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[Spelling reforms] - use Modern Brazilian as  lemma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5867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[Old chestnut] – use masculine as  lemma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14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dictionary example finder</a:t>
            </a:r>
          </a:p>
          <a:p>
            <a:r>
              <a:rPr lang="en-US" dirty="0" err="1" smtClean="0"/>
              <a:t>Customise</a:t>
            </a:r>
            <a:r>
              <a:rPr lang="en-US" dirty="0" smtClean="0"/>
              <a:t> for Portuguese</a:t>
            </a:r>
          </a:p>
          <a:p>
            <a:pPr lvl="1"/>
            <a:r>
              <a:rPr lang="en-US" dirty="0" smtClean="0"/>
              <a:t>Follow Slovene lead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45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</a:t>
            </a:r>
            <a:r>
              <a:rPr lang="en-US" i="1" dirty="0" err="1" smtClean="0"/>
              <a:t>vs</a:t>
            </a:r>
            <a:r>
              <a:rPr lang="en-US" i="1" dirty="0" smtClean="0"/>
              <a:t> </a:t>
            </a:r>
            <a:r>
              <a:rPr lang="en-US" dirty="0" smtClean="0"/>
              <a:t>Brazilian</a:t>
            </a:r>
          </a:p>
          <a:p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Keyword list of each </a:t>
            </a:r>
            <a:r>
              <a:rPr lang="en-US" dirty="0" err="1" smtClean="0"/>
              <a:t>vs</a:t>
            </a:r>
            <a:r>
              <a:rPr lang="en-US" dirty="0" smtClean="0"/>
              <a:t> other</a:t>
            </a:r>
          </a:p>
          <a:p>
            <a:pPr lvl="1"/>
            <a:r>
              <a:rPr lang="en-US" dirty="0" smtClean="0"/>
              <a:t>If in top 1%: add note to word sketch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04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http:/</a:t>
            </a:r>
            <a:r>
              <a:rPr lang="en-US" dirty="0" smtClean="0"/>
              <a:t>/</a:t>
            </a:r>
            <a:r>
              <a:rPr lang="en-US" dirty="0" err="1" smtClean="0"/>
              <a:t>www.sketchengine.co.uk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9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new Portuguese dictionary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OUP</a:t>
            </a:r>
          </a:p>
          <a:p>
            <a:r>
              <a:rPr lang="en-GB" dirty="0" smtClean="0"/>
              <a:t>Pt-En and En-Pt</a:t>
            </a:r>
          </a:p>
          <a:p>
            <a:r>
              <a:rPr lang="en-GB" dirty="0" smtClean="0"/>
              <a:t>40,000 headwords on each side</a:t>
            </a:r>
          </a:p>
          <a:p>
            <a:r>
              <a:rPr lang="en-GB" dirty="0" smtClean="0"/>
              <a:t>Pt-En starts from</a:t>
            </a:r>
          </a:p>
          <a:p>
            <a:pPr lvl="1"/>
            <a:r>
              <a:rPr lang="en-GB" dirty="0" smtClean="0"/>
              <a:t>Dictionary</a:t>
            </a:r>
          </a:p>
          <a:p>
            <a:pPr lvl="2"/>
            <a:r>
              <a:rPr lang="en-GB" dirty="0" smtClean="0"/>
              <a:t>Medium-sized Pt-Dutch</a:t>
            </a:r>
          </a:p>
          <a:p>
            <a:pPr lvl="1"/>
            <a:r>
              <a:rPr lang="en-GB" dirty="0" smtClean="0"/>
              <a:t>Corpus</a:t>
            </a:r>
          </a:p>
          <a:p>
            <a:pPr lvl="2"/>
            <a:r>
              <a:rPr lang="en-GB" dirty="0" smtClean="0"/>
              <a:t>blank sheet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Collect corpus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Process with best tools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From parser output to corpus system input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Finding good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Regional variants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B050"/>
                </a:solidFill>
              </a:rPr>
              <a:t>Collect corpus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B050"/>
                </a:solidFill>
              </a:rPr>
              <a:t>Process </a:t>
            </a:r>
            <a:r>
              <a:rPr lang="en-GB" dirty="0" smtClean="0">
                <a:solidFill>
                  <a:srgbClr val="35B07D"/>
                </a:solidFill>
              </a:rPr>
              <a:t>with</a:t>
            </a:r>
            <a:r>
              <a:rPr lang="en-GB" dirty="0" smtClean="0">
                <a:solidFill>
                  <a:srgbClr val="00B050"/>
                </a:solidFill>
              </a:rPr>
              <a:t> best tools</a:t>
            </a:r>
            <a:endParaRPr lang="en-GB" dirty="0" smtClean="0">
              <a:solidFill>
                <a:srgbClr val="35B07D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30B055"/>
                </a:solidFill>
              </a:rPr>
              <a:t>From parser output to corpus system input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B0DD7F"/>
                </a:solidFill>
              </a:rPr>
              <a:t>Finding good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Regional variants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Corpus collection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Big and diverse</a:t>
            </a:r>
          </a:p>
          <a:p>
            <a:r>
              <a:rPr lang="en-GB" dirty="0" smtClean="0"/>
              <a:t>100m not big enough</a:t>
            </a:r>
          </a:p>
          <a:p>
            <a:pPr lvl="1"/>
            <a:r>
              <a:rPr lang="en-GB" dirty="0" smtClean="0"/>
              <a:t>40,000 headwords</a:t>
            </a:r>
          </a:p>
          <a:p>
            <a:pPr lvl="1"/>
            <a:r>
              <a:rPr lang="en-GB" dirty="0" smtClean="0"/>
              <a:t>40,000th word in BNC: 27 hits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19200"/>
            <a:ext cx="24384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23241000" cy="92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from?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Web</a:t>
            </a:r>
          </a:p>
          <a:p>
            <a:r>
              <a:rPr lang="en-GB" dirty="0" smtClean="0"/>
              <a:t>Quantity</a:t>
            </a:r>
          </a:p>
          <a:p>
            <a:pPr lvl="1"/>
            <a:r>
              <a:rPr lang="en-GB" dirty="0" smtClean="0"/>
              <a:t>Yeah</a:t>
            </a:r>
          </a:p>
          <a:p>
            <a:r>
              <a:rPr lang="en-GB" dirty="0" smtClean="0"/>
              <a:t>Quality</a:t>
            </a:r>
          </a:p>
          <a:p>
            <a:pPr lvl="1"/>
            <a:r>
              <a:rPr lang="en-GB" dirty="0" smtClean="0"/>
              <a:t>As good or better</a:t>
            </a:r>
          </a:p>
          <a:p>
            <a:pPr lvl="2"/>
            <a:r>
              <a:rPr lang="en-GB" dirty="0" smtClean="0"/>
              <a:t>Keller and </a:t>
            </a:r>
            <a:r>
              <a:rPr lang="en-GB" dirty="0" err="1" smtClean="0"/>
              <a:t>Lapata</a:t>
            </a:r>
            <a:r>
              <a:rPr lang="en-GB" dirty="0" smtClean="0"/>
              <a:t> 2003, </a:t>
            </a:r>
            <a:r>
              <a:rPr lang="en-GB" dirty="0" err="1" smtClean="0"/>
              <a:t>Sharoff</a:t>
            </a:r>
            <a:r>
              <a:rPr lang="en-GB" dirty="0" smtClean="0"/>
              <a:t> 2006, Baroni et al 2009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1551</Words>
  <Application>Microsoft Macintosh PowerPoint</Application>
  <PresentationFormat>On-screen Show (4:3)</PresentationFormat>
  <Paragraphs>250</Paragraphs>
  <Slides>29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Setting up for Corpus Lexicography</vt:lpstr>
      <vt:lpstr>Premise</vt:lpstr>
      <vt:lpstr>A new Portuguese dictionary</vt:lpstr>
      <vt:lpstr>Agenda</vt:lpstr>
      <vt:lpstr>Status</vt:lpstr>
      <vt:lpstr>Corpus collection</vt:lpstr>
      <vt:lpstr>PowerPoint Presentation</vt:lpstr>
      <vt:lpstr>PowerPoint Presentation</vt:lpstr>
      <vt:lpstr>Where from?</vt:lpstr>
      <vt:lpstr>How?</vt:lpstr>
      <vt:lpstr>Figures</vt:lpstr>
      <vt:lpstr>Processing tools</vt:lpstr>
      <vt:lpstr>Vast process</vt:lpstr>
      <vt:lpstr>Figures</vt:lpstr>
      <vt:lpstr>From dependency parse to word sketch</vt:lpstr>
      <vt:lpstr>PowerPoint Presentation</vt:lpstr>
      <vt:lpstr>PowerPoint Presentation</vt:lpstr>
      <vt:lpstr>PowerPoint Presentation</vt:lpstr>
      <vt:lpstr>To get better word sketches </vt:lpstr>
      <vt:lpstr>Preposition-article contractions</vt:lpstr>
      <vt:lpstr>Verb form reconstruction</vt:lpstr>
      <vt:lpstr>Multi-word unpacking</vt:lpstr>
      <vt:lpstr>Trinary Relations/Coordination</vt:lpstr>
      <vt:lpstr>Control relations</vt:lpstr>
      <vt:lpstr>Reanalysis</vt:lpstr>
      <vt:lpstr>Lemmatization</vt:lpstr>
      <vt:lpstr>GDEX</vt:lpstr>
      <vt:lpstr>Regional variation</vt:lpstr>
      <vt:lpstr>Demo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for Corpus Lexicography</dc:title>
  <dc:creator>Adam</dc:creator>
  <cp:lastModifiedBy>Adam Kilgarriff</cp:lastModifiedBy>
  <cp:revision>34</cp:revision>
  <dcterms:created xsi:type="dcterms:W3CDTF">2006-08-16T00:00:00Z</dcterms:created>
  <dcterms:modified xsi:type="dcterms:W3CDTF">2012-08-08T08:27:27Z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-1438646364</vt:i4>
  </property>
  <property fmtid="{D5CDD505-2E9C-101B-9397-08002B2CF9AE}" pid="3" name="_NewReviewCycle">
    <vt:lpwstr/>
  </property>
  <property fmtid="{D5CDD505-2E9C-101B-9397-08002B2CF9AE}" pid="4" name="_EmailSubject">
    <vt:lpwstr>Pt presentation</vt:lpwstr>
  </property>
  <property fmtid="{D5CDD505-2E9C-101B-9397-08002B2CF9AE}" pid="5" name="_AuthorEmail">
    <vt:lpwstr>pete.whitelock@oup.com</vt:lpwstr>
  </property>
  <property fmtid="{D5CDD505-2E9C-101B-9397-08002B2CF9AE}" pid="6" name="_AuthorEmailDisplayName">
    <vt:lpwstr>WHITELOCK, Pete</vt:lpwstr>
  </property>
</Properties>
</file>