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70" r:id="rId12"/>
    <p:sldId id="271" r:id="rId13"/>
    <p:sldId id="267" r:id="rId14"/>
    <p:sldId id="272" r:id="rId15"/>
    <p:sldId id="273" r:id="rId16"/>
    <p:sldId id="268" r:id="rId17"/>
    <p:sldId id="274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4579-0803-46FB-8FB8-8D4E75B9050B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9CF05-6537-4504-8002-A4FB27ACC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5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2D1-DDDA-4BF2-9AFC-FDE4638A7337}" type="datetime1">
              <a:rPr lang="en-US" smtClean="0"/>
              <a:t>19/10/2013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9409-0F78-4539-A228-7F6EE12E8510}" type="datetime1">
              <a:rPr lang="en-US" smtClean="0"/>
              <a:t>19/10/2013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D314-EA13-4CD0-86F7-98B643C17749}" type="datetime1">
              <a:rPr lang="en-US" smtClean="0"/>
              <a:t>19/10/2013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0838-1CE4-42BB-A072-7B3345093725}" type="datetime1">
              <a:rPr lang="en-US" smtClean="0"/>
              <a:t>19/10/2013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3B60-EBA9-447E-8BC2-45BEE9ACE1CA}" type="datetime1">
              <a:rPr lang="en-US" smtClean="0"/>
              <a:t>19/10/2013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F946-D0CF-4899-8FFB-4CB11A53283F}" type="datetime1">
              <a:rPr lang="en-US" smtClean="0"/>
              <a:t>19/10/2013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E8DC-FA47-4B7E-8F6E-2016385F0124}" type="datetime1">
              <a:rPr lang="en-US" smtClean="0"/>
              <a:t>19/10/2013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6958-3C82-402A-9B33-83970A1A0BFC}" type="datetime1">
              <a:rPr lang="en-US" smtClean="0"/>
              <a:t>19/10/2013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60B0-C9D0-4577-98C6-2D3D48348CBB}" type="datetime1">
              <a:rPr lang="en-US" smtClean="0"/>
              <a:t>19/10/2013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ADC3-3946-4B37-8D9D-29B01C9B929E}" type="datetime1">
              <a:rPr lang="en-US" smtClean="0"/>
              <a:t>19/10/2013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B6D-1FC4-4EFA-AEB1-CFB75A0171B1}" type="datetime1">
              <a:rPr lang="en-US" smtClean="0"/>
              <a:t>19/10/2013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5EBBB-F07E-40E4-BD17-030E0C99FA49}" type="datetime1">
              <a:rPr lang="en-US" smtClean="0"/>
              <a:t>19/10/2013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Terminology-finding in the Sketch Engine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Miloš</a:t>
            </a:r>
            <a:r>
              <a:rPr lang="en-US" dirty="0" smtClean="0"/>
              <a:t> </a:t>
            </a:r>
            <a:r>
              <a:rPr lang="en-US" dirty="0" err="1" smtClean="0"/>
              <a:t>Jakubíček</a:t>
            </a:r>
            <a:r>
              <a:rPr lang="en-US" dirty="0" smtClean="0"/>
              <a:t>, Adam </a:t>
            </a:r>
            <a:r>
              <a:rPr lang="en-US" dirty="0" err="1" smtClean="0"/>
              <a:t>Kilgarriff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Vojtěch</a:t>
            </a:r>
            <a:r>
              <a:rPr lang="en-US" dirty="0" smtClean="0"/>
              <a:t> </a:t>
            </a:r>
            <a:r>
              <a:rPr lang="en-US" dirty="0" err="1" smtClean="0"/>
              <a:t>Kovář</a:t>
            </a:r>
            <a:r>
              <a:rPr lang="en-US" dirty="0" smtClean="0"/>
              <a:t>, </a:t>
            </a:r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Rychlý</a:t>
            </a:r>
            <a:r>
              <a:rPr lang="en-US" dirty="0" smtClean="0"/>
              <a:t>,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 err="1" smtClean="0"/>
              <a:t>Suchomel</a:t>
            </a:r>
            <a:endParaRPr lang="en-US" dirty="0" smtClean="0"/>
          </a:p>
          <a:p>
            <a:r>
              <a:rPr lang="en-US" dirty="0" smtClean="0"/>
              <a:t>Lexical Computing Ltd., Brighton, UK &amp; Masaryk University, Brno, Czech Republic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6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&lt;Examples ... En, Fr, Korean&gt;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– what do you think looks prettiest/best</a:t>
            </a:r>
          </a:p>
          <a:p>
            <a:pPr lvl="1"/>
            <a:r>
              <a:rPr lang="en-GB" dirty="0" smtClean="0"/>
              <a:t>From WIPO or plain?</a:t>
            </a:r>
          </a:p>
          <a:p>
            <a:pPr lvl="1"/>
            <a:r>
              <a:rPr lang="en-GB" dirty="0" smtClean="0"/>
              <a:t>Mixed?</a:t>
            </a:r>
          </a:p>
          <a:p>
            <a:pPr lvl="1"/>
            <a:r>
              <a:rPr lang="en-GB" dirty="0" smtClean="0"/>
              <a:t>I can revisit tomorrow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terms_e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" y="0"/>
            <a:ext cx="912332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Tokeniser</a:t>
            </a:r>
            <a:r>
              <a:rPr lang="en-GB" dirty="0" smtClean="0"/>
              <a:t>-</a:t>
            </a:r>
            <a:r>
              <a:rPr lang="en-GB" dirty="0" err="1" smtClean="0"/>
              <a:t>lemmatiser</a:t>
            </a:r>
            <a:r>
              <a:rPr lang="en-GB" dirty="0" smtClean="0"/>
              <a:t>-POS-tagger</a:t>
            </a:r>
          </a:p>
          <a:p>
            <a:r>
              <a:rPr lang="en-GB" dirty="0" smtClean="0"/>
              <a:t>Must be identical </a:t>
            </a:r>
            <a:r>
              <a:rPr lang="en-GB" dirty="0"/>
              <a:t>for</a:t>
            </a:r>
          </a:p>
          <a:p>
            <a:pPr lvl="1"/>
            <a:r>
              <a:rPr lang="en-GB" dirty="0"/>
              <a:t>Reference corpus (batch mode)</a:t>
            </a:r>
          </a:p>
          <a:p>
            <a:pPr lvl="1"/>
            <a:r>
              <a:rPr lang="en-GB" dirty="0"/>
              <a:t>Domain corpus (runtime)</a:t>
            </a:r>
          </a:p>
          <a:p>
            <a:r>
              <a:rPr lang="en-US" dirty="0" smtClean="0"/>
              <a:t>Recent work</a:t>
            </a:r>
          </a:p>
          <a:p>
            <a:pPr lvl="1"/>
            <a:r>
              <a:rPr lang="en-US" dirty="0" smtClean="0"/>
              <a:t>Processing chains reviewed</a:t>
            </a:r>
          </a:p>
          <a:p>
            <a:pPr lvl="1"/>
            <a:r>
              <a:rPr lang="en-US" dirty="0" smtClean="0"/>
              <a:t>Separated out for independent application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2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 descr="tagset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0975"/>
            <a:ext cx="11811001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631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Lead customer</a:t>
            </a:r>
          </a:p>
          <a:p>
            <a:pPr lvl="1"/>
            <a:r>
              <a:rPr lang="en-GB" dirty="0" smtClean="0"/>
              <a:t>WIPO (World Intellectual Property Organisation)</a:t>
            </a:r>
          </a:p>
          <a:p>
            <a:pPr lvl="2"/>
            <a:r>
              <a:rPr lang="en-GB" dirty="0" smtClean="0"/>
              <a:t>terminology group of their translation dept</a:t>
            </a:r>
          </a:p>
          <a:p>
            <a:pPr lvl="1"/>
            <a:r>
              <a:rPr lang="en-GB" dirty="0" smtClean="0"/>
              <a:t>Five languages: delivered</a:t>
            </a:r>
          </a:p>
          <a:p>
            <a:pPr lvl="1"/>
            <a:r>
              <a:rPr lang="en-GB" dirty="0" smtClean="0"/>
              <a:t>Added functionality, blacklists etc</a:t>
            </a:r>
          </a:p>
          <a:p>
            <a:r>
              <a:rPr lang="en-GB" dirty="0" smtClean="0"/>
              <a:t>All customers</a:t>
            </a:r>
          </a:p>
          <a:p>
            <a:pPr lvl="1"/>
            <a:r>
              <a:rPr lang="en-GB" dirty="0" smtClean="0"/>
              <a:t>First version in beta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 descr="terms_fren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200"/>
            <a:ext cx="9144000" cy="541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1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 descr="terms_japanese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9144000" cy="564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0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Lemmas and word forms</a:t>
            </a:r>
          </a:p>
          <a:p>
            <a:pPr lvl="1"/>
            <a:r>
              <a:rPr lang="en-GB" dirty="0" smtClean="0"/>
              <a:t>When to user singular, when plural</a:t>
            </a:r>
          </a:p>
          <a:p>
            <a:pPr lvl="1"/>
            <a:r>
              <a:rPr lang="en-GB" dirty="0" smtClean="0"/>
              <a:t>Adjective-noun agreement</a:t>
            </a:r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nuée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ardente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  <a:p>
            <a:pPr lvl="3"/>
            <a:r>
              <a:rPr lang="en-GB" dirty="0" smtClean="0">
                <a:solidFill>
                  <a:srgbClr val="000000"/>
                </a:solidFill>
              </a:rPr>
              <a:t>volcanology: </a:t>
            </a:r>
            <a:r>
              <a:rPr lang="en-GB" dirty="0" err="1" smtClean="0">
                <a:solidFill>
                  <a:srgbClr val="000000"/>
                </a:solidFill>
              </a:rPr>
              <a:t>Fr</a:t>
            </a:r>
            <a:r>
              <a:rPr lang="en-GB" dirty="0" smtClean="0">
                <a:solidFill>
                  <a:srgbClr val="000000"/>
                </a:solidFill>
              </a:rPr>
              <a:t> for </a:t>
            </a:r>
            <a:r>
              <a:rPr lang="en-GB" i="1" dirty="0" smtClean="0">
                <a:solidFill>
                  <a:srgbClr val="000000"/>
                </a:solidFill>
              </a:rPr>
              <a:t>pyroclastic surge</a:t>
            </a:r>
          </a:p>
          <a:p>
            <a:pPr lvl="3"/>
            <a:r>
              <a:rPr lang="en-GB" i="1" dirty="0" smtClean="0">
                <a:solidFill>
                  <a:srgbClr val="000000"/>
                </a:solidFill>
              </a:rPr>
              <a:t>Feminine, often plural</a:t>
            </a:r>
            <a:endParaRPr lang="en-GB" dirty="0" smtClean="0"/>
          </a:p>
          <a:p>
            <a:pPr lvl="2"/>
            <a:r>
              <a:rPr lang="en-GB" dirty="0" smtClean="0"/>
              <a:t>Lemmas: </a:t>
            </a:r>
            <a:r>
              <a:rPr lang="en-GB" dirty="0" err="1"/>
              <a:t>nuée</a:t>
            </a:r>
            <a:r>
              <a:rPr lang="en-GB" dirty="0"/>
              <a:t> </a:t>
            </a:r>
            <a:r>
              <a:rPr lang="en-GB" dirty="0" smtClean="0"/>
              <a:t>ardent </a:t>
            </a:r>
            <a:r>
              <a:rPr lang="en-GB" i="1" dirty="0" smtClean="0">
                <a:solidFill>
                  <a:srgbClr val="FF0000"/>
                </a:solidFill>
              </a:rPr>
              <a:t>wrong</a:t>
            </a:r>
            <a:endParaRPr lang="en-GB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Word forms: </a:t>
            </a:r>
            <a:r>
              <a:rPr lang="en-GB" dirty="0" err="1" smtClean="0"/>
              <a:t>nuées</a:t>
            </a:r>
            <a:r>
              <a:rPr lang="en-GB" dirty="0" smtClean="0"/>
              <a:t> </a:t>
            </a:r>
            <a:r>
              <a:rPr lang="en-GB" dirty="0" err="1" smtClean="0"/>
              <a:t>ardentes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a little bit wrong</a:t>
            </a:r>
            <a:endParaRPr lang="en-GB" dirty="0">
              <a:solidFill>
                <a:srgbClr val="FF0000"/>
              </a:solidFill>
            </a:endParaRPr>
          </a:p>
          <a:p>
            <a:pPr lvl="2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Terminology-finding needs</a:t>
            </a:r>
          </a:p>
          <a:p>
            <a:pPr lvl="1"/>
            <a:r>
              <a:rPr lang="en-US" dirty="0" smtClean="0"/>
              <a:t>Term grammar </a:t>
            </a:r>
          </a:p>
          <a:p>
            <a:pPr lvl="1"/>
            <a:r>
              <a:rPr lang="en-US" dirty="0" smtClean="0"/>
              <a:t>Reference corpus + domain corpus</a:t>
            </a:r>
          </a:p>
          <a:p>
            <a:r>
              <a:rPr lang="en-US" dirty="0" smtClean="0"/>
              <a:t>All available in Sketch Engine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Already, for</a:t>
            </a:r>
          </a:p>
          <a:p>
            <a:pPr lvl="2"/>
            <a:r>
              <a:rPr lang="en-US" dirty="0" smtClean="0"/>
              <a:t>English French Chinese Japanese Korean Russian Spanish</a:t>
            </a:r>
          </a:p>
          <a:p>
            <a:pPr lvl="1"/>
            <a:r>
              <a:rPr lang="en-US" dirty="0" smtClean="0"/>
              <a:t>Shortly for</a:t>
            </a:r>
          </a:p>
          <a:p>
            <a:pPr lvl="2"/>
            <a:r>
              <a:rPr lang="en-US" dirty="0" smtClean="0"/>
              <a:t>German Portuguese</a:t>
            </a:r>
          </a:p>
          <a:p>
            <a:pPr lvl="1"/>
            <a:r>
              <a:rPr lang="en-US" dirty="0" smtClean="0"/>
              <a:t>Others to follow as requested</a:t>
            </a:r>
          </a:p>
          <a:p>
            <a:r>
              <a:rPr lang="en-US" dirty="0" smtClean="0"/>
              <a:t>All set for you to use: feedback please!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0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2743200"/>
          </a:xfrm>
        </p:spPr>
        <p:txBody>
          <a:bodyPr>
            <a:normAutofit/>
          </a:bodyPr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sz="3200" dirty="0" smtClean="0"/>
              <a:t>http://www.sketchengine.co.uk</a:t>
            </a:r>
            <a:br>
              <a:rPr lang="en-GB" sz="3200" dirty="0" smtClean="0"/>
            </a:br>
            <a:r>
              <a:rPr lang="en-GB" sz="3200" dirty="0" smtClean="0"/>
              <a:t>http://beta.sketchengine.co.uk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 #1</a:t>
            </a:r>
          </a:p>
          <a:p>
            <a:pPr lvl="1"/>
            <a:r>
              <a:rPr lang="en-GB" dirty="0" smtClean="0"/>
              <a:t>Finding 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 #1</a:t>
            </a:r>
          </a:p>
          <a:p>
            <a:pPr lvl="1"/>
            <a:r>
              <a:rPr lang="en-GB" dirty="0" smtClean="0"/>
              <a:t>Finding it</a:t>
            </a:r>
          </a:p>
          <a:p>
            <a:r>
              <a:rPr lang="en-GB" dirty="0" smtClean="0"/>
              <a:t>Existing lists</a:t>
            </a:r>
          </a:p>
          <a:p>
            <a:r>
              <a:rPr lang="en-GB" dirty="0" smtClean="0"/>
              <a:t>Ask experts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Corpora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find terms in a corpus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Unithood</a:t>
            </a:r>
            <a:endParaRPr lang="en-GB" dirty="0" smtClean="0"/>
          </a:p>
          <a:p>
            <a:pPr lvl="1"/>
            <a:r>
              <a:rPr lang="en-GB" dirty="0" smtClean="0"/>
              <a:t>For multi-word terms</a:t>
            </a:r>
          </a:p>
          <a:p>
            <a:pPr lvl="1"/>
            <a:r>
              <a:rPr lang="en-GB" dirty="0" smtClean="0"/>
              <a:t>Do the words form a unit?</a:t>
            </a:r>
          </a:p>
          <a:p>
            <a:r>
              <a:rPr lang="en-GB" dirty="0" err="1" smtClean="0"/>
              <a:t>Termhood</a:t>
            </a:r>
            <a:endParaRPr lang="en-GB" dirty="0" smtClean="0"/>
          </a:p>
          <a:p>
            <a:pPr lvl="1"/>
            <a:r>
              <a:rPr lang="en-GB" dirty="0" smtClean="0"/>
              <a:t>Does it belong to the domain?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Unithood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Grammar</a:t>
            </a:r>
          </a:p>
          <a:p>
            <a:r>
              <a:rPr lang="en-GB" dirty="0" smtClean="0"/>
              <a:t>Terms are noun phrases</a:t>
            </a:r>
          </a:p>
          <a:p>
            <a:pPr lvl="1"/>
            <a:r>
              <a:rPr lang="en-GB" dirty="0" smtClean="0"/>
              <a:t>(in canonical form, without the article)</a:t>
            </a:r>
          </a:p>
          <a:p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Noun phrase grammar</a:t>
            </a:r>
          </a:p>
          <a:p>
            <a:pPr lvl="2"/>
            <a:r>
              <a:rPr lang="en-GB" dirty="0" smtClean="0"/>
              <a:t>Prerequisites: </a:t>
            </a:r>
            <a:r>
              <a:rPr lang="en-GB" dirty="0" err="1" smtClean="0"/>
              <a:t>tokeniser</a:t>
            </a:r>
            <a:r>
              <a:rPr lang="en-GB" dirty="0" smtClean="0"/>
              <a:t>, </a:t>
            </a:r>
            <a:r>
              <a:rPr lang="en-GB" dirty="0" err="1" smtClean="0"/>
              <a:t>lemmatiser</a:t>
            </a:r>
            <a:r>
              <a:rPr lang="en-GB" dirty="0" smtClean="0"/>
              <a:t>, POS-tagger</a:t>
            </a:r>
          </a:p>
          <a:p>
            <a:pPr lvl="1"/>
            <a:r>
              <a:rPr lang="en-GB" dirty="0" smtClean="0"/>
              <a:t>Parsing machinery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Termhood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Frequency </a:t>
            </a:r>
          </a:p>
          <a:p>
            <a:pPr lvl="1"/>
            <a:r>
              <a:rPr lang="en-GB" dirty="0" smtClean="0"/>
              <a:t>in domain corpus </a:t>
            </a:r>
            <a:r>
              <a:rPr lang="en-GB" i="1" dirty="0" err="1" smtClean="0"/>
              <a:t>vs</a:t>
            </a:r>
            <a:r>
              <a:rPr lang="en-GB" dirty="0" smtClean="0"/>
              <a:t> reference corpus</a:t>
            </a:r>
          </a:p>
          <a:p>
            <a:r>
              <a:rPr lang="en-GB" dirty="0" smtClean="0"/>
              <a:t>Same as keywords</a:t>
            </a:r>
          </a:p>
          <a:p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Formula for </a:t>
            </a:r>
            <a:r>
              <a:rPr lang="en-GB" dirty="0" err="1" smtClean="0"/>
              <a:t>keyness</a:t>
            </a:r>
            <a:endParaRPr lang="en-GB" dirty="0" smtClean="0"/>
          </a:p>
          <a:p>
            <a:pPr lvl="1"/>
            <a:r>
              <a:rPr lang="en-GB" dirty="0" smtClean="0"/>
              <a:t>Domain corpus</a:t>
            </a:r>
          </a:p>
          <a:p>
            <a:pPr lvl="1"/>
            <a:r>
              <a:rPr lang="en-GB" dirty="0" smtClean="0"/>
              <a:t>Reference corpus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Sketch Engine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Unithood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Grammar</a:t>
            </a:r>
          </a:p>
          <a:p>
            <a:r>
              <a:rPr lang="en-GB" dirty="0" smtClean="0"/>
              <a:t>Terms are noun phrases</a:t>
            </a:r>
          </a:p>
          <a:p>
            <a:pPr lvl="1"/>
            <a:r>
              <a:rPr lang="en-GB" dirty="0" smtClean="0"/>
              <a:t>(in canonical form, without the article)</a:t>
            </a:r>
          </a:p>
          <a:p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Noun phrase grammar </a:t>
            </a:r>
            <a:endParaRPr lang="en-GB" dirty="0" smtClean="0">
              <a:solidFill>
                <a:srgbClr val="FF0000"/>
              </a:solidFill>
            </a:endParaRP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To date: Chinese English French Japanese Korean Spanish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In progress: German Portuguese Russian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Collaboration with experts </a:t>
            </a:r>
            <a:endParaRPr lang="en-GB" dirty="0" smtClean="0"/>
          </a:p>
          <a:p>
            <a:pPr lvl="2"/>
            <a:r>
              <a:rPr lang="en-GB" dirty="0" smtClean="0"/>
              <a:t>Prerequisites: </a:t>
            </a:r>
            <a:r>
              <a:rPr lang="en-GB" dirty="0" err="1" smtClean="0"/>
              <a:t>tokeniser</a:t>
            </a:r>
            <a:r>
              <a:rPr lang="en-GB" dirty="0" smtClean="0"/>
              <a:t>, </a:t>
            </a:r>
            <a:r>
              <a:rPr lang="en-GB" dirty="0" err="1" smtClean="0"/>
              <a:t>lemmatiser</a:t>
            </a:r>
            <a:r>
              <a:rPr lang="en-GB" dirty="0" smtClean="0"/>
              <a:t>, POS-tagger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Available/installed for languages above and several others</a:t>
            </a:r>
          </a:p>
          <a:p>
            <a:pPr lvl="1"/>
            <a:r>
              <a:rPr lang="en-GB" dirty="0" smtClean="0"/>
              <a:t>Parsing machinery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In place: variant on word sketches infrastructure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Termhood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Frequency </a:t>
            </a:r>
          </a:p>
          <a:p>
            <a:pPr lvl="1"/>
            <a:r>
              <a:rPr lang="en-GB" dirty="0" smtClean="0"/>
              <a:t>in domain corpus </a:t>
            </a:r>
            <a:r>
              <a:rPr lang="en-GB" i="1" dirty="0" err="1" smtClean="0"/>
              <a:t>vs</a:t>
            </a:r>
            <a:r>
              <a:rPr lang="en-GB" dirty="0" smtClean="0"/>
              <a:t> reference corpus</a:t>
            </a:r>
          </a:p>
          <a:p>
            <a:r>
              <a:rPr lang="en-GB" dirty="0" smtClean="0"/>
              <a:t>Same as keywords</a:t>
            </a:r>
          </a:p>
          <a:p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Formula for </a:t>
            </a:r>
            <a:r>
              <a:rPr lang="en-GB" dirty="0" err="1" smtClean="0"/>
              <a:t>keyness</a:t>
            </a:r>
            <a:endParaRPr lang="en-GB" dirty="0" smtClean="0"/>
          </a:p>
          <a:p>
            <a:pPr lvl="2"/>
            <a:r>
              <a:rPr lang="en-GB" dirty="0" err="1" smtClean="0">
                <a:solidFill>
                  <a:srgbClr val="FF0000"/>
                </a:solidFill>
              </a:rPr>
              <a:t>Kilgarriff</a:t>
            </a:r>
            <a:r>
              <a:rPr lang="en-GB" dirty="0" smtClean="0">
                <a:solidFill>
                  <a:srgbClr val="FF0000"/>
                </a:solidFill>
              </a:rPr>
              <a:t> 2009: Simple maths for keywords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Ratio of normalised frequencies (with </a:t>
            </a:r>
            <a:r>
              <a:rPr lang="en-GB" dirty="0" err="1" smtClean="0">
                <a:solidFill>
                  <a:srgbClr val="FF0000"/>
                </a:solidFill>
              </a:rPr>
              <a:t>simplemaths</a:t>
            </a:r>
            <a:r>
              <a:rPr lang="en-GB" dirty="0" smtClean="0">
                <a:solidFill>
                  <a:srgbClr val="FF0000"/>
                </a:solidFill>
              </a:rPr>
              <a:t> parameter</a:t>
            </a:r>
          </a:p>
          <a:p>
            <a:pPr lvl="1"/>
            <a:r>
              <a:rPr lang="en-GB" dirty="0" smtClean="0"/>
              <a:t>Domain corpus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Existing machinery for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Instant corpora from the web: </a:t>
            </a:r>
            <a:r>
              <a:rPr lang="en-GB" dirty="0" err="1" smtClean="0">
                <a:solidFill>
                  <a:srgbClr val="FF0000"/>
                </a:solidFill>
              </a:rPr>
              <a:t>WebBootCaT</a:t>
            </a:r>
            <a:endParaRPr lang="en-GB" dirty="0" smtClean="0">
              <a:solidFill>
                <a:srgbClr val="FF0000"/>
              </a:solidFill>
            </a:endParaRP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Uploading/installing your own corpus</a:t>
            </a:r>
          </a:p>
          <a:p>
            <a:pPr lvl="1"/>
            <a:r>
              <a:rPr lang="en-GB" dirty="0" smtClean="0"/>
              <a:t>Reference corpus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Large web corpora: sixty languages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441</Words>
  <Application>Microsoft Macintosh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Terminology-finding in the Sketch Engine </vt:lpstr>
      <vt:lpstr>Terminology</vt:lpstr>
      <vt:lpstr>Terminology</vt:lpstr>
      <vt:lpstr>To find terms in a corpus</vt:lpstr>
      <vt:lpstr>Unithood</vt:lpstr>
      <vt:lpstr>Termhood</vt:lpstr>
      <vt:lpstr>In the Sketch Engine</vt:lpstr>
      <vt:lpstr>Unithood</vt:lpstr>
      <vt:lpstr>Termhood</vt:lpstr>
      <vt:lpstr>&lt;Examples ... En, Fr, Korean&gt;</vt:lpstr>
      <vt:lpstr>Processing chains</vt:lpstr>
      <vt:lpstr>PowerPoint Presentation</vt:lpstr>
      <vt:lpstr>Current status</vt:lpstr>
      <vt:lpstr>PowerPoint Presentation</vt:lpstr>
      <vt:lpstr>PowerPoint Presentation</vt:lpstr>
      <vt:lpstr>Current challenge</vt:lpstr>
      <vt:lpstr>Summary</vt:lpstr>
      <vt:lpstr>Thank you http://www.sketchengine.co.uk http://beta.sketchengine.co.uk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Terminology-finding in the Sketch Engine </dc:title>
  <dc:creator>Adam</dc:creator>
  <cp:lastModifiedBy>Robyn Woodrow</cp:lastModifiedBy>
  <cp:revision>15</cp:revision>
  <dcterms:created xsi:type="dcterms:W3CDTF">2006-08-16T00:00:00Z</dcterms:created>
  <dcterms:modified xsi:type="dcterms:W3CDTF">2013-10-19T08:48:01Z</dcterms:modified>
</cp:coreProperties>
</file>