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3AA1-ADB1-44E5-B2C6-C61E6298ABF6}" type="datetimeFigureOut">
              <a:rPr lang="en-GB" smtClean="0"/>
              <a:t>20/07/2013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04A7D-326F-4EE9-9D36-26E606C595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4A7D-326F-4EE9-9D36-26E606C595B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he.sketchengine.co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arTenTen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new, vast corpus for Arabic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Yonatan</a:t>
            </a:r>
            <a:r>
              <a:rPr lang="en-GB" dirty="0" smtClean="0"/>
              <a:t> </a:t>
            </a:r>
            <a:r>
              <a:rPr lang="en-GB" dirty="0" err="1" smtClean="0"/>
              <a:t>Belinkov</a:t>
            </a:r>
            <a:r>
              <a:rPr lang="en-GB" dirty="0" smtClean="0"/>
              <a:t>, </a:t>
            </a:r>
            <a:r>
              <a:rPr lang="en-GB" dirty="0" err="1" smtClean="0"/>
              <a:t>Nizar</a:t>
            </a:r>
            <a:r>
              <a:rPr lang="en-GB" dirty="0" smtClean="0"/>
              <a:t> </a:t>
            </a:r>
            <a:r>
              <a:rPr lang="en-GB" dirty="0" err="1" smtClean="0"/>
              <a:t>Habash</a:t>
            </a:r>
            <a:r>
              <a:rPr lang="en-GB" dirty="0" smtClean="0"/>
              <a:t>, </a:t>
            </a:r>
            <a:r>
              <a:rPr lang="en-GB" dirty="0" err="1" smtClean="0"/>
              <a:t>AdamKilgarriff</a:t>
            </a:r>
            <a:r>
              <a:rPr lang="en-GB" dirty="0" smtClean="0"/>
              <a:t>, </a:t>
            </a:r>
            <a:r>
              <a:rPr lang="en-GB" dirty="0" err="1" smtClean="0"/>
              <a:t>Noam</a:t>
            </a:r>
            <a:r>
              <a:rPr lang="en-GB" dirty="0" smtClean="0"/>
              <a:t> </a:t>
            </a:r>
            <a:r>
              <a:rPr lang="en-GB" dirty="0" err="1" smtClean="0"/>
              <a:t>Ordan</a:t>
            </a:r>
            <a:r>
              <a:rPr lang="en-GB" dirty="0" smtClean="0"/>
              <a:t>, Ryan Roth, </a:t>
            </a:r>
            <a:r>
              <a:rPr lang="en-GB" dirty="0" err="1" smtClean="0"/>
              <a:t>Vit</a:t>
            </a:r>
            <a:r>
              <a:rPr lang="en-GB" dirty="0" smtClean="0"/>
              <a:t> </a:t>
            </a:r>
            <a:r>
              <a:rPr lang="en-GB" dirty="0" err="1" smtClean="0"/>
              <a:t>Suchomel</a:t>
            </a:r>
            <a:endParaRPr lang="en-GB" dirty="0" smtClean="0"/>
          </a:p>
          <a:p>
            <a:r>
              <a:rPr lang="en-GB" sz="2000" dirty="0" smtClean="0"/>
              <a:t>MIT/Columbia/Lexical Computing Ltd./ </a:t>
            </a:r>
            <a:r>
              <a:rPr lang="en-GB" sz="2000" dirty="0" err="1" smtClean="0"/>
              <a:t>Univ</a:t>
            </a:r>
            <a:r>
              <a:rPr lang="en-GB" sz="2000" dirty="0" smtClean="0"/>
              <a:t> </a:t>
            </a:r>
            <a:r>
              <a:rPr lang="en-GB" sz="2000" dirty="0" err="1" smtClean="0"/>
              <a:t>Saarlandes/Masaryk</a:t>
            </a:r>
            <a:r>
              <a:rPr lang="en-GB" sz="2000" dirty="0" smtClean="0"/>
              <a:t> </a:t>
            </a:r>
            <a:r>
              <a:rPr lang="en-GB" sz="2000" dirty="0" err="1" smtClean="0"/>
              <a:t>Univ</a:t>
            </a:r>
            <a:r>
              <a:rPr lang="en-GB" sz="2000" dirty="0" smtClean="0"/>
              <a:t> </a:t>
            </a:r>
            <a:r>
              <a:rPr lang="en-GB" sz="2000" dirty="0" err="1" smtClean="0"/>
              <a:t>Cz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all want corpora to 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Bigger</a:t>
            </a:r>
          </a:p>
          <a:p>
            <a:r>
              <a:rPr lang="en-GB" dirty="0" smtClean="0"/>
              <a:t>Better</a:t>
            </a:r>
          </a:p>
          <a:p>
            <a:pPr lvl="1"/>
            <a:r>
              <a:rPr lang="en-GB" dirty="0" smtClean="0"/>
              <a:t>More text types</a:t>
            </a:r>
          </a:p>
          <a:p>
            <a:pPr lvl="1"/>
            <a:r>
              <a:rPr lang="en-GB" dirty="0" smtClean="0"/>
              <a:t>Richer metadata</a:t>
            </a:r>
          </a:p>
          <a:p>
            <a:pPr lvl="1"/>
            <a:r>
              <a:rPr lang="en-GB" dirty="0" smtClean="0"/>
              <a:t>Cleaner</a:t>
            </a:r>
          </a:p>
          <a:p>
            <a:pPr lvl="1"/>
            <a:r>
              <a:rPr lang="en-GB" dirty="0" smtClean="0"/>
              <a:t>Better linguistic processing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Arabic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Since 2003: Arabic </a:t>
            </a:r>
            <a:r>
              <a:rPr lang="en-GB" dirty="0" err="1" smtClean="0"/>
              <a:t>Gigaword</a:t>
            </a:r>
            <a:endParaRPr lang="en-GB" dirty="0" smtClean="0"/>
          </a:p>
          <a:p>
            <a:pPr lvl="2"/>
            <a:r>
              <a:rPr lang="en-GB" dirty="0" smtClean="0"/>
              <a:t>Good on most fronts except variety</a:t>
            </a:r>
          </a:p>
          <a:p>
            <a:pPr lvl="2"/>
            <a:r>
              <a:rPr lang="en-GB" dirty="0" smtClean="0"/>
              <a:t>Newswire only</a:t>
            </a:r>
          </a:p>
          <a:p>
            <a:r>
              <a:rPr lang="en-GB" dirty="0" smtClean="0"/>
              <a:t>Leeds</a:t>
            </a:r>
          </a:p>
          <a:p>
            <a:pPr lvl="1"/>
            <a:r>
              <a:rPr lang="en-GB" dirty="0" smtClean="0"/>
              <a:t>2005 Arabic web corpus (</a:t>
            </a:r>
            <a:r>
              <a:rPr lang="en-GB" dirty="0" err="1" smtClean="0"/>
              <a:t>oldish</a:t>
            </a:r>
            <a:r>
              <a:rPr lang="en-GB" dirty="0" smtClean="0"/>
              <a:t>)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Mostly </a:t>
            </a:r>
          </a:p>
          <a:p>
            <a:pPr lvl="2"/>
            <a:r>
              <a:rPr lang="en-GB" dirty="0" smtClean="0"/>
              <a:t>small </a:t>
            </a:r>
          </a:p>
          <a:p>
            <a:pPr lvl="2"/>
            <a:r>
              <a:rPr lang="en-GB" dirty="0" smtClean="0"/>
              <a:t>or not available</a:t>
            </a:r>
          </a:p>
          <a:p>
            <a:pPr lvl="2"/>
            <a:r>
              <a:rPr lang="en-GB" dirty="0" smtClean="0"/>
              <a:t>o</a:t>
            </a:r>
            <a:r>
              <a:rPr lang="en-GB" dirty="0" smtClean="0"/>
              <a:t>r newswire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arTenTen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325112"/>
          </a:xfrm>
        </p:spPr>
        <p:txBody>
          <a:bodyPr>
            <a:normAutofit/>
          </a:bodyPr>
          <a:lstStyle/>
          <a:p>
            <a:r>
              <a:rPr lang="en-GB" dirty="0" smtClean="0"/>
              <a:t>TenTen family</a:t>
            </a:r>
          </a:p>
          <a:p>
            <a:pPr lvl="2"/>
            <a:r>
              <a:rPr lang="en-GB" dirty="0" smtClean="0"/>
              <a:t>See paper in main conference</a:t>
            </a:r>
          </a:p>
          <a:p>
            <a:pPr lvl="1"/>
            <a:r>
              <a:rPr lang="en-GB" dirty="0" smtClean="0"/>
              <a:t>Web crawled</a:t>
            </a:r>
          </a:p>
          <a:p>
            <a:pPr lvl="2"/>
            <a:r>
              <a:rPr lang="en-GB" dirty="0" err="1" smtClean="0"/>
              <a:t>Spiderling</a:t>
            </a:r>
            <a:r>
              <a:rPr lang="en-GB" dirty="0" smtClean="0"/>
              <a:t> </a:t>
            </a:r>
          </a:p>
          <a:p>
            <a:pPr lvl="3"/>
            <a:r>
              <a:rPr lang="en-GB" dirty="0" smtClean="0"/>
              <a:t>Pomikalek and </a:t>
            </a:r>
            <a:r>
              <a:rPr lang="en-GB" dirty="0" err="1" smtClean="0"/>
              <a:t>Suchomel</a:t>
            </a:r>
            <a:r>
              <a:rPr lang="en-GB" dirty="0" smtClean="0"/>
              <a:t>, WAC 2012</a:t>
            </a:r>
          </a:p>
          <a:p>
            <a:pPr lvl="1"/>
            <a:r>
              <a:rPr lang="en-GB" dirty="0" smtClean="0"/>
              <a:t>Cleaning and </a:t>
            </a:r>
            <a:r>
              <a:rPr lang="en-GB" dirty="0" err="1" smtClean="0"/>
              <a:t>deduplication</a:t>
            </a:r>
            <a:endParaRPr lang="en-GB" dirty="0" smtClean="0"/>
          </a:p>
          <a:p>
            <a:pPr lvl="2"/>
            <a:r>
              <a:rPr lang="en-GB" dirty="0" err="1" smtClean="0"/>
              <a:t>justText</a:t>
            </a:r>
            <a:r>
              <a:rPr lang="en-GB" dirty="0" smtClean="0"/>
              <a:t>, Onion (Pomikalek)</a:t>
            </a:r>
          </a:p>
          <a:p>
            <a:pPr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/>
          </a:bodyPr>
          <a:lstStyle/>
          <a:p>
            <a:r>
              <a:rPr lang="en-GB" dirty="0" smtClean="0"/>
              <a:t>5.8 b space-separated tokens</a:t>
            </a:r>
          </a:p>
          <a:p>
            <a:pPr>
              <a:buNone/>
            </a:pPr>
            <a:r>
              <a:rPr lang="en-GB" dirty="0" smtClean="0"/>
              <a:t>Fully processed:</a:t>
            </a:r>
          </a:p>
          <a:p>
            <a:r>
              <a:rPr lang="en-GB" dirty="0" smtClean="0"/>
              <a:t>200M words</a:t>
            </a:r>
          </a:p>
          <a:p>
            <a:pPr lvl="2"/>
            <a:r>
              <a:rPr lang="en-GB" dirty="0" smtClean="0"/>
              <a:t>Tokenise, lemmatise, POS-tag by MADA, Columbia U</a:t>
            </a:r>
          </a:p>
          <a:p>
            <a:pPr lvl="2"/>
            <a:r>
              <a:rPr lang="en-GB" dirty="0" smtClean="0"/>
              <a:t>Sketch grammar: new work (</a:t>
            </a:r>
            <a:r>
              <a:rPr lang="en-GB" dirty="0" err="1" smtClean="0"/>
              <a:t>Belinkov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600" dirty="0" smtClean="0">
                <a:solidFill>
                  <a:schemeClr val="tx2"/>
                </a:solidFill>
                <a:latin typeface="+mj-lt"/>
              </a:rPr>
              <a:t>Varieties/dialects</a:t>
            </a:r>
          </a:p>
          <a:p>
            <a:r>
              <a:rPr lang="en-GB" dirty="0" smtClean="0"/>
              <a:t>We don’t know yet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Sketch Engine</a:t>
            </a:r>
          </a:p>
          <a:p>
            <a:r>
              <a:rPr lang="en-GB" dirty="0" smtClean="0">
                <a:hlinkClick r:id="rId3" action="ppaction://hlinkfile"/>
              </a:rPr>
              <a:t>demo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‘Vertical’ format</a:t>
            </a:r>
          </a:p>
          <a:p>
            <a:pPr lvl="2"/>
            <a:r>
              <a:rPr lang="en-GB" dirty="0" smtClean="0"/>
              <a:t>Sketch Engine input format</a:t>
            </a:r>
          </a:p>
          <a:p>
            <a:pPr lvl="1"/>
            <a:r>
              <a:rPr lang="en-GB" dirty="0" smtClean="0"/>
              <a:t>One word per line, tab-separated columns</a:t>
            </a:r>
          </a:p>
          <a:p>
            <a:pPr lvl="2"/>
            <a:r>
              <a:rPr lang="en-GB" dirty="0" smtClean="0"/>
              <a:t>Twenty-nine</a:t>
            </a:r>
          </a:p>
          <a:p>
            <a:pPr lvl="1"/>
            <a:r>
              <a:rPr lang="en-GB" dirty="0" smtClean="0"/>
              <a:t>Structural </a:t>
            </a:r>
            <a:r>
              <a:rPr lang="en-GB" dirty="0" err="1" smtClean="0"/>
              <a:t>markup</a:t>
            </a:r>
            <a:r>
              <a:rPr lang="en-GB" dirty="0" smtClean="0"/>
              <a:t>: XML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GB" dirty="0" smtClean="0"/>
              <a:t>For each 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dirty="0" smtClean="0"/>
              <a:t>	 </a:t>
            </a:r>
            <a:r>
              <a:rPr lang="en-GB" dirty="0" smtClean="0">
                <a:solidFill>
                  <a:schemeClr val="tx2"/>
                </a:solidFill>
              </a:rPr>
              <a:t>word (as written, in Arabic)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trans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diac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lemma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lemma_ar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non_voc_lemma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non_voc_lemma_ar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stem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tag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bw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pref3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pref3tag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pref2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pref2tag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smtClean="0">
                <a:solidFill>
                  <a:schemeClr val="tx2"/>
                </a:solidFill>
              </a:rPr>
              <a:t>pref1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2"/>
                </a:solidFill>
              </a:rPr>
              <a:t> pref1tag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pref0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pref0tag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person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aspect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err="1" smtClean="0">
                <a:solidFill>
                  <a:schemeClr val="tx2"/>
                </a:solidFill>
              </a:rPr>
              <a:t>vox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modus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gender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number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state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case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enclitic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 </a:t>
            </a:r>
            <a:r>
              <a:rPr lang="en-GB" dirty="0" smtClean="0">
                <a:solidFill>
                  <a:schemeClr val="tx2"/>
                </a:solidFill>
              </a:rPr>
              <a:t>gloss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source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168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arTenTen A new, vast corpus for Arabic</vt:lpstr>
      <vt:lpstr>We all want corpora to be</vt:lpstr>
      <vt:lpstr>Arabic</vt:lpstr>
      <vt:lpstr>arTenTen</vt:lpstr>
      <vt:lpstr>Size</vt:lpstr>
      <vt:lpstr>Availability</vt:lpstr>
      <vt:lpstr>Encoding</vt:lpstr>
      <vt:lpstr>For each word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arTenTen A new, vast corpus for Arabic</dc:title>
  <dc:creator>Adam</dc:creator>
  <cp:lastModifiedBy>Adam</cp:lastModifiedBy>
  <cp:revision>2</cp:revision>
  <dcterms:created xsi:type="dcterms:W3CDTF">2006-08-16T00:00:00Z</dcterms:created>
  <dcterms:modified xsi:type="dcterms:W3CDTF">2013-07-20T04:42:48Z</dcterms:modified>
</cp:coreProperties>
</file>