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48" r:id="rId1"/>
  </p:sldMasterIdLst>
  <p:sldIdLst>
    <p:sldId id="256" r:id="rId2"/>
    <p:sldId id="257" r:id="rId3"/>
    <p:sldId id="258" r:id="rId4"/>
    <p:sldId id="261" r:id="rId5"/>
    <p:sldId id="259" r:id="rId6"/>
    <p:sldId id="260" r:id="rId7"/>
    <p:sldId id="262" r:id="rId8"/>
    <p:sldId id="265" r:id="rId9"/>
    <p:sldId id="263" r:id="rId10"/>
    <p:sldId id="266" r:id="rId11"/>
    <p:sldId id="264"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1" r:id="rId26"/>
    <p:sldId id="282"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10/22/2013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Augmenting online dictionary entries with corpus data for </a:t>
            </a:r>
            <a:br>
              <a:rPr lang="en-US" b="1" dirty="0" smtClean="0"/>
            </a:br>
            <a:r>
              <a:rPr lang="en-US" b="1" dirty="0" smtClean="0"/>
              <a:t>Search Engine </a:t>
            </a:r>
            <a:r>
              <a:rPr lang="en-US" b="1" dirty="0" err="1" smtClean="0"/>
              <a:t>Optimisation</a:t>
            </a:r>
            <a:r>
              <a:rPr lang="en-GB" b="1" dirty="0" smtClean="0"/>
              <a:t/>
            </a:r>
            <a:br>
              <a:rPr lang="en-GB" b="1" dirty="0" smtClean="0"/>
            </a:br>
            <a:endParaRPr lang="en-GB" dirty="0"/>
          </a:p>
        </p:txBody>
      </p:sp>
      <p:sp>
        <p:nvSpPr>
          <p:cNvPr id="3" name="Subtitle 2"/>
          <p:cNvSpPr>
            <a:spLocks noGrp="1"/>
          </p:cNvSpPr>
          <p:nvPr>
            <p:ph type="subTitle" idx="1"/>
          </p:nvPr>
        </p:nvSpPr>
        <p:spPr/>
        <p:txBody>
          <a:bodyPr>
            <a:normAutofit fontScale="55000" lnSpcReduction="20000"/>
          </a:bodyPr>
          <a:lstStyle/>
          <a:p>
            <a:r>
              <a:rPr lang="en-US" b="1" dirty="0" err="1" smtClean="0"/>
              <a:t>Holger</a:t>
            </a:r>
            <a:r>
              <a:rPr lang="en-US" b="1" dirty="0" smtClean="0"/>
              <a:t> Hvelplund,</a:t>
            </a:r>
            <a:r>
              <a:rPr lang="en-US" b="1" baseline="30000" dirty="0" smtClean="0"/>
              <a:t>1</a:t>
            </a:r>
            <a:r>
              <a:rPr lang="en-US" b="1" dirty="0" smtClean="0"/>
              <a:t> Adam Kilgarriff,</a:t>
            </a:r>
            <a:r>
              <a:rPr lang="en-US" b="1" baseline="30000" dirty="0" smtClean="0"/>
              <a:t>2</a:t>
            </a:r>
            <a:r>
              <a:rPr lang="en-US" b="1" dirty="0" smtClean="0"/>
              <a:t> Vincent Lannoy,</a:t>
            </a:r>
            <a:r>
              <a:rPr lang="en-US" b="1" baseline="30000" dirty="0" smtClean="0"/>
              <a:t>1</a:t>
            </a:r>
            <a:r>
              <a:rPr lang="en-US" b="1" dirty="0" smtClean="0"/>
              <a:t> Patrick White</a:t>
            </a:r>
            <a:r>
              <a:rPr lang="en-US" b="1" baseline="30000" dirty="0" smtClean="0"/>
              <a:t>3</a:t>
            </a:r>
            <a:endParaRPr lang="en-GB" b="1" dirty="0" smtClean="0"/>
          </a:p>
          <a:p>
            <a:r>
              <a:rPr lang="en-US" baseline="30000" dirty="0" smtClean="0"/>
              <a:t> </a:t>
            </a:r>
            <a:endParaRPr lang="en-GB" dirty="0" smtClean="0"/>
          </a:p>
          <a:p>
            <a:r>
              <a:rPr lang="en-US" baseline="30000" dirty="0" smtClean="0"/>
              <a:t>1</a:t>
            </a:r>
            <a:r>
              <a:rPr lang="en-US" dirty="0" smtClean="0"/>
              <a:t>IDM, Paris, France</a:t>
            </a:r>
            <a:endParaRPr lang="en-GB" dirty="0" smtClean="0"/>
          </a:p>
          <a:p>
            <a:r>
              <a:rPr lang="en-US" baseline="30000" dirty="0" smtClean="0"/>
              <a:t>2</a:t>
            </a:r>
            <a:r>
              <a:rPr lang="en-US" dirty="0" smtClean="0"/>
              <a:t>Lexical Computing Ltd., Brighton, England</a:t>
            </a:r>
            <a:endParaRPr lang="en-GB" dirty="0" smtClean="0"/>
          </a:p>
          <a:p>
            <a:r>
              <a:rPr lang="en-US" baseline="30000" dirty="0" smtClean="0"/>
              <a:t>3</a:t>
            </a:r>
            <a:r>
              <a:rPr lang="en-US" dirty="0" smtClean="0"/>
              <a:t>Oxford University Press</a:t>
            </a:r>
            <a:endParaRPr lang="en-GB" dirty="0" smtClean="0"/>
          </a:p>
          <a:p>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Related words </a:t>
            </a:r>
          </a:p>
          <a:p>
            <a:pPr lvl="1"/>
            <a:r>
              <a:rPr lang="en-GB" dirty="0" smtClean="0"/>
              <a:t>from thesaurus</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ChangeAspect="1" noChangeArrowheads="1"/>
          </p:cNvPicPr>
          <p:nvPr/>
        </p:nvPicPr>
        <p:blipFill>
          <a:blip r:embed="rId2" cstate="print"/>
          <a:srcRect/>
          <a:stretch>
            <a:fillRect/>
          </a:stretch>
        </p:blipFill>
        <p:spPr bwMode="auto">
          <a:xfrm>
            <a:off x="-152400" y="-1219200"/>
            <a:ext cx="9906000" cy="8595478"/>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Sample: 231 headwords</a:t>
            </a:r>
            <a:endParaRPr lang="en-GB" dirty="0"/>
          </a:p>
        </p:txBody>
      </p:sp>
      <p:sp>
        <p:nvSpPr>
          <p:cNvPr id="3" name="Content Placeholder 2"/>
          <p:cNvSpPr>
            <a:spLocks noGrp="1"/>
          </p:cNvSpPr>
          <p:nvPr>
            <p:ph idx="1"/>
          </p:nvPr>
        </p:nvSpPr>
        <p:spPr/>
        <p:txBody>
          <a:bodyPr>
            <a:normAutofit fontScale="92500" lnSpcReduction="10000"/>
          </a:bodyPr>
          <a:lstStyle/>
          <a:p>
            <a:r>
              <a:rPr lang="en-GB" i="1" dirty="0" smtClean="0"/>
              <a:t>abalone abjure abstruse adroit aerobatics aggrandizement agoraphobia ague amanuensis ammonite antonym apostate apprise arachnid arrears askance askew auburn aura autoimmune avocation azure backgammon ballpoint barbell bargaining barista bashful beanie berserk besotted bespoke beta betrothal bidet bigamy bitumen </a:t>
            </a:r>
            <a:r>
              <a:rPr lang="en-GB" i="1" dirty="0" err="1" smtClean="0"/>
              <a:t>bling</a:t>
            </a:r>
            <a:r>
              <a:rPr lang="en-GB" i="1" dirty="0" smtClean="0"/>
              <a:t> blinker bonkers bonsai booger </a:t>
            </a:r>
            <a:r>
              <a:rPr lang="en-GB" i="1" dirty="0" err="1" smtClean="0"/>
              <a:t>brainiac</a:t>
            </a:r>
            <a:r>
              <a:rPr lang="en-GB" i="1" dirty="0" smtClean="0"/>
              <a:t> brainwave burlesque </a:t>
            </a:r>
            <a:r>
              <a:rPr lang="en-GB" dirty="0" smtClean="0"/>
              <a:t>...</a:t>
            </a:r>
          </a:p>
          <a:p>
            <a:r>
              <a:rPr lang="en-GB" dirty="0" smtClean="0"/>
              <a:t>Low frequency</a:t>
            </a:r>
          </a:p>
          <a:p>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Method</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For each headword</a:t>
            </a:r>
          </a:p>
          <a:p>
            <a:pPr lvl="1"/>
            <a:r>
              <a:rPr lang="en-GB" dirty="0" smtClean="0"/>
              <a:t>Look in enTenTen12</a:t>
            </a:r>
          </a:p>
          <a:p>
            <a:pPr lvl="2"/>
            <a:r>
              <a:rPr lang="en-GB" dirty="0" smtClean="0"/>
              <a:t>11.2 billion words of current web English</a:t>
            </a:r>
          </a:p>
          <a:p>
            <a:pPr lvl="1"/>
            <a:r>
              <a:rPr lang="en-GB" dirty="0" smtClean="0"/>
              <a:t>Find highest scoring collocates, related words</a:t>
            </a:r>
          </a:p>
          <a:p>
            <a:pPr lvl="1"/>
            <a:r>
              <a:rPr lang="en-GB" dirty="0" smtClean="0"/>
              <a:t>If they are</a:t>
            </a:r>
          </a:p>
          <a:p>
            <a:pPr lvl="2"/>
            <a:r>
              <a:rPr lang="en-GB" dirty="0" smtClean="0"/>
              <a:t>Collocation freq &gt; 5, high salience</a:t>
            </a:r>
          </a:p>
          <a:p>
            <a:pPr lvl="2"/>
            <a:r>
              <a:rPr lang="en-GB" dirty="0" smtClean="0"/>
              <a:t>In OALD</a:t>
            </a:r>
          </a:p>
          <a:p>
            <a:pPr lvl="2"/>
            <a:r>
              <a:rPr lang="en-GB" dirty="0" smtClean="0"/>
              <a:t>Not already there</a:t>
            </a:r>
          </a:p>
          <a:p>
            <a:pPr lvl="2"/>
            <a:r>
              <a:rPr lang="en-GB" dirty="0" smtClean="0"/>
              <a:t>Up to max 20 of each</a:t>
            </a:r>
          </a:p>
          <a:p>
            <a:pPr lvl="2"/>
            <a:r>
              <a:rPr lang="en-GB" dirty="0" smtClean="0"/>
              <a:t>Approved (manual check)</a:t>
            </a:r>
          </a:p>
          <a:p>
            <a:pPr lvl="3"/>
            <a:r>
              <a:rPr lang="en-GB" sz="3200" b="1" i="1" dirty="0" smtClean="0"/>
              <a:t>Add them in</a:t>
            </a:r>
            <a:endParaRPr lang="en-GB" sz="3200" b="1" i="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2" cstate="print"/>
          <a:stretch>
            <a:fillRect/>
          </a:stretch>
        </p:blipFill>
        <p:spPr>
          <a:xfrm>
            <a:off x="609600" y="457200"/>
            <a:ext cx="7924800" cy="5181600"/>
          </a:xfrm>
          <a:prstGeom prst="rect">
            <a:avLst/>
          </a:prstGeom>
        </p:spPr>
      </p:pic>
      <p:sp>
        <p:nvSpPr>
          <p:cNvPr id="6" name="Title 5"/>
          <p:cNvSpPr>
            <a:spLocks noGrp="1"/>
          </p:cNvSpPr>
          <p:nvPr>
            <p:ph type="title"/>
          </p:nvPr>
        </p:nvSpPr>
        <p:spPr>
          <a:xfrm>
            <a:off x="457200" y="274638"/>
            <a:ext cx="8229600" cy="792162"/>
          </a:xfrm>
        </p:spPr>
        <p:txBody>
          <a:bodyPr/>
          <a:lstStyle/>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pic>
        <p:nvPicPr>
          <p:cNvPr id="3" name="Picture 2"/>
          <p:cNvPicPr/>
          <p:nvPr/>
        </p:nvPicPr>
        <p:blipFill>
          <a:blip r:embed="rId2" cstate="print"/>
          <a:stretch>
            <a:fillRect/>
          </a:stretch>
        </p:blipFill>
        <p:spPr>
          <a:xfrm>
            <a:off x="533400" y="1524000"/>
            <a:ext cx="8153400" cy="274320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GB" dirty="0"/>
          </a:p>
        </p:txBody>
      </p:sp>
      <p:pic>
        <p:nvPicPr>
          <p:cNvPr id="3" name="Picture 2"/>
          <p:cNvPicPr/>
          <p:nvPr/>
        </p:nvPicPr>
        <p:blipFill>
          <a:blip r:embed="rId2" cstate="print"/>
          <a:stretch>
            <a:fillRect/>
          </a:stretch>
        </p:blipFill>
        <p:spPr>
          <a:xfrm>
            <a:off x="2214000" y="2775600"/>
            <a:ext cx="4716000" cy="1306800"/>
          </a:xfrm>
          <a:prstGeom prst="rect">
            <a:avLst/>
          </a:prstGeom>
        </p:spPr>
      </p:pic>
      <p:pic>
        <p:nvPicPr>
          <p:cNvPr id="4" name="Picture 3"/>
          <p:cNvPicPr/>
          <p:nvPr/>
        </p:nvPicPr>
        <p:blipFill>
          <a:blip r:embed="rId3" cstate="print"/>
          <a:stretch>
            <a:fillRect/>
          </a:stretch>
        </p:blipFill>
        <p:spPr>
          <a:xfrm>
            <a:off x="381000" y="381000"/>
            <a:ext cx="8001000" cy="548640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Editorial check</a:t>
            </a:r>
            <a:endParaRPr lang="en-GB" dirty="0"/>
          </a:p>
        </p:txBody>
      </p:sp>
      <p:sp>
        <p:nvSpPr>
          <p:cNvPr id="3" name="Content Placeholder 2"/>
          <p:cNvSpPr>
            <a:spLocks noGrp="1"/>
          </p:cNvSpPr>
          <p:nvPr>
            <p:ph idx="1"/>
          </p:nvPr>
        </p:nvSpPr>
        <p:spPr/>
        <p:txBody>
          <a:bodyPr/>
          <a:lstStyle/>
          <a:p>
            <a:r>
              <a:rPr lang="en-GB" dirty="0" smtClean="0"/>
              <a:t>Ideally, not required</a:t>
            </a:r>
          </a:p>
          <a:p>
            <a:r>
              <a:rPr lang="en-GB" dirty="0" smtClean="0"/>
              <a:t>For this experiment</a:t>
            </a:r>
          </a:p>
          <a:p>
            <a:pPr lvl="1"/>
            <a:r>
              <a:rPr lang="en-GB" dirty="0" smtClean="0"/>
              <a:t>8-10 hours for 250 entries</a:t>
            </a:r>
          </a:p>
          <a:p>
            <a:pPr lvl="1"/>
            <a:r>
              <a:rPr lang="en-GB" dirty="0" smtClean="0"/>
              <a:t>3367 links automatically added ...</a:t>
            </a:r>
          </a:p>
          <a:p>
            <a:pPr lvl="1"/>
            <a:r>
              <a:rPr lang="en-GB" dirty="0" smtClean="0"/>
              <a:t>98 (3%) removed</a:t>
            </a:r>
          </a:p>
          <a:p>
            <a:r>
              <a:rPr lang="en-GB" dirty="0" smtClean="0"/>
              <a:t>Reasons</a:t>
            </a:r>
          </a:p>
          <a:p>
            <a:pPr lvl="1"/>
            <a:r>
              <a:rPr lang="en-GB" dirty="0" smtClean="0"/>
              <a:t>Web spam</a:t>
            </a:r>
          </a:p>
          <a:p>
            <a:pPr lvl="1"/>
            <a:r>
              <a:rPr lang="en-GB" dirty="0" smtClean="0"/>
              <a:t>Proper names which are also regular words</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User feedback</a:t>
            </a:r>
            <a:endParaRPr lang="en-GB" dirty="0"/>
          </a:p>
        </p:txBody>
      </p:sp>
      <p:sp>
        <p:nvSpPr>
          <p:cNvPr id="3" name="Content Placeholder 2"/>
          <p:cNvSpPr>
            <a:spLocks noGrp="1"/>
          </p:cNvSpPr>
          <p:nvPr>
            <p:ph idx="1"/>
          </p:nvPr>
        </p:nvSpPr>
        <p:spPr/>
        <p:txBody>
          <a:bodyPr/>
          <a:lstStyle/>
          <a:p>
            <a:r>
              <a:rPr lang="en-GB" dirty="0" smtClean="0"/>
              <a:t>Not much yet </a:t>
            </a:r>
          </a:p>
          <a:p>
            <a:pPr lvl="1"/>
            <a:r>
              <a:rPr lang="en-GB" dirty="0" smtClean="0"/>
              <a:t>3 months, rare words, small sample</a:t>
            </a:r>
          </a:p>
          <a:p>
            <a:r>
              <a:rPr lang="en-GB" dirty="0" smtClean="0"/>
              <a:t>3 unsolicited emails</a:t>
            </a:r>
          </a:p>
          <a:p>
            <a:r>
              <a:rPr lang="en-GB" dirty="0" smtClean="0"/>
              <a:t>From Italy</a:t>
            </a:r>
          </a:p>
          <a:p>
            <a:pPr lvl="1"/>
            <a:r>
              <a:rPr lang="en-US" sz="3600" b="1" dirty="0" smtClean="0">
                <a:latin typeface="French Script MT" pitchFamily="66" charset="0"/>
              </a:rPr>
              <a:t>I’ve just come across the beta version panel and I think it is a great idea. I do like it and I wish I could find it as much as possible</a:t>
            </a:r>
            <a:endParaRPr lang="en-GB" sz="3600" b="1" dirty="0" smtClean="0">
              <a:latin typeface="French Script MT" pitchFamily="66" charset="0"/>
            </a:endParaRPr>
          </a:p>
          <a:p>
            <a:pPr lvl="1"/>
            <a:endParaRPr lang="en-GB" dirty="0" smtClean="0"/>
          </a:p>
          <a:p>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90600"/>
            <a:ext cx="8686800" cy="4373563"/>
          </a:xfrm>
        </p:spPr>
        <p:txBody>
          <a:bodyPr>
            <a:normAutofit fontScale="47500" lnSpcReduction="20000"/>
          </a:bodyPr>
          <a:lstStyle/>
          <a:p>
            <a:pPr>
              <a:buNone/>
            </a:pPr>
            <a:r>
              <a:rPr lang="en-US" dirty="0" smtClean="0"/>
              <a:t>from Poland</a:t>
            </a:r>
            <a:endParaRPr lang="en-GB" dirty="0" smtClean="0"/>
          </a:p>
          <a:p>
            <a:r>
              <a:rPr lang="en-US" sz="4400" dirty="0" smtClean="0">
                <a:latin typeface="AR BERKLEY" pitchFamily="2" charset="0"/>
              </a:rPr>
              <a:t>I have opened the dictionary today and saw the additions for the first time. I think it is a great idea and very useful! Both Collocates and Related Entries can help my students and myself in learning and teaching English. They are very intuitive and easy to use. I do hope you will develop this BETA version and we will be able to use more of it soon. Congratulations on great improvement!</a:t>
            </a:r>
            <a:endParaRPr lang="en-GB" sz="4400" dirty="0" smtClean="0">
              <a:latin typeface="AR BERKLEY" pitchFamily="2" charset="0"/>
            </a:endParaRPr>
          </a:p>
          <a:p>
            <a:pPr>
              <a:buNone/>
            </a:pPr>
            <a:r>
              <a:rPr lang="en-US" dirty="0" smtClean="0"/>
              <a:t> </a:t>
            </a:r>
            <a:endParaRPr lang="en-GB" dirty="0" smtClean="0"/>
          </a:p>
          <a:p>
            <a:pPr>
              <a:buNone/>
            </a:pPr>
            <a:r>
              <a:rPr lang="en-US" dirty="0" smtClean="0"/>
              <a:t>from Spain:</a:t>
            </a:r>
            <a:endParaRPr lang="en-GB" dirty="0" smtClean="0"/>
          </a:p>
          <a:p>
            <a:r>
              <a:rPr lang="en-US" sz="4400" dirty="0" smtClean="0">
                <a:latin typeface="Segoe Script" pitchFamily="34" charset="0"/>
              </a:rPr>
              <a:t>I really appreciate the usefulness of the “Relative Entries” addition. I think they are a good complement that helps very much in learning vocabulary. With them it is a pleasure to relate words that in another way are difficult to find for a foreign student. I would like that, little by little, you could increase the number of entries.</a:t>
            </a:r>
            <a:endParaRPr lang="en-GB" sz="4400" dirty="0" smtClean="0">
              <a:latin typeface="Segoe Script" pitchFamily="34" charset="0"/>
            </a:endParaRPr>
          </a:p>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Search Engine Optimisation</a:t>
            </a:r>
            <a:br>
              <a:rPr lang="en-GB" dirty="0" smtClean="0"/>
            </a:br>
            <a:r>
              <a:rPr lang="en-GB" dirty="0" smtClean="0"/>
              <a:t>(SEO)</a:t>
            </a:r>
            <a:endParaRPr lang="en-GB" dirty="0"/>
          </a:p>
        </p:txBody>
      </p:sp>
      <p:sp>
        <p:nvSpPr>
          <p:cNvPr id="3" name="Content Placeholder 2"/>
          <p:cNvSpPr>
            <a:spLocks noGrp="1"/>
          </p:cNvSpPr>
          <p:nvPr>
            <p:ph idx="1"/>
          </p:nvPr>
        </p:nvSpPr>
        <p:spPr/>
        <p:txBody>
          <a:bodyPr/>
          <a:lstStyle/>
          <a:p>
            <a:r>
              <a:rPr lang="en-GB" dirty="0" smtClean="0"/>
              <a:t>New</a:t>
            </a:r>
          </a:p>
          <a:p>
            <a:r>
              <a:rPr lang="en-GB" dirty="0" smtClean="0"/>
              <a:t>The art of improving search engine rankings</a:t>
            </a:r>
          </a:p>
          <a:p>
            <a:pPr lvl="1"/>
            <a:r>
              <a:rPr lang="en-GB" b="1" i="1" dirty="0" smtClean="0">
                <a:solidFill>
                  <a:srgbClr val="FF0000"/>
                </a:solidFill>
              </a:rPr>
              <a:t>get to the top </a:t>
            </a:r>
            <a:r>
              <a:rPr lang="en-GB" dirty="0" smtClean="0"/>
              <a:t>when a user searches ‘your’ term</a:t>
            </a:r>
            <a:endParaRPr lang="en-GB" b="1" i="1" dirty="0" smtClean="0"/>
          </a:p>
          <a:p>
            <a:r>
              <a:rPr lang="en-GB" dirty="0" smtClean="0"/>
              <a:t>If you do business on the web</a:t>
            </a:r>
          </a:p>
          <a:p>
            <a:pPr lvl="1"/>
            <a:r>
              <a:rPr lang="en-GB" dirty="0" smtClean="0"/>
              <a:t>Do it or die</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SEO results</a:t>
            </a:r>
            <a:endParaRPr lang="en-GB" dirty="0"/>
          </a:p>
        </p:txBody>
      </p:sp>
      <p:sp>
        <p:nvSpPr>
          <p:cNvPr id="3" name="Content Placeholder 2"/>
          <p:cNvSpPr>
            <a:spLocks noGrp="1"/>
          </p:cNvSpPr>
          <p:nvPr>
            <p:ph idx="1"/>
          </p:nvPr>
        </p:nvSpPr>
        <p:spPr>
          <a:xfrm>
            <a:off x="457200" y="1295400"/>
            <a:ext cx="8229600" cy="5105400"/>
          </a:xfrm>
        </p:spPr>
        <p:txBody>
          <a:bodyPr>
            <a:normAutofit/>
          </a:bodyPr>
          <a:lstStyle/>
          <a:p>
            <a:r>
              <a:rPr lang="en-GB" sz="2400" dirty="0" smtClean="0"/>
              <a:t>Comparing Jul-Sept 2013 with Jul-Sept 2012</a:t>
            </a:r>
          </a:p>
          <a:p>
            <a:endParaRPr lang="en-GB" sz="2400" dirty="0" smtClean="0"/>
          </a:p>
          <a:p>
            <a:endParaRPr lang="en-GB" sz="2400" dirty="0" smtClean="0"/>
          </a:p>
          <a:p>
            <a:endParaRPr lang="en-GB" sz="2400" dirty="0" smtClean="0"/>
          </a:p>
          <a:p>
            <a:r>
              <a:rPr lang="en-GB" sz="2400" dirty="0" smtClean="0"/>
              <a:t>However</a:t>
            </a:r>
          </a:p>
          <a:p>
            <a:endParaRPr lang="en-GB" sz="2400" dirty="0" smtClean="0"/>
          </a:p>
          <a:p>
            <a:endParaRPr lang="en-GB" sz="2400" dirty="0" smtClean="0"/>
          </a:p>
          <a:p>
            <a:endParaRPr lang="en-GB" sz="2400" dirty="0" smtClean="0"/>
          </a:p>
          <a:p>
            <a:r>
              <a:rPr lang="en-GB" sz="2400" dirty="0" smtClean="0"/>
              <a:t>So</a:t>
            </a:r>
          </a:p>
          <a:p>
            <a:pPr lvl="1"/>
            <a:r>
              <a:rPr lang="en-GB" sz="2400" dirty="0" err="1" smtClean="0"/>
              <a:t>Pageviews</a:t>
            </a:r>
            <a:r>
              <a:rPr lang="en-GB" sz="2400" dirty="0" smtClean="0"/>
              <a:t>: 	35% above average</a:t>
            </a:r>
          </a:p>
          <a:p>
            <a:pPr lvl="1"/>
            <a:r>
              <a:rPr lang="en-GB" sz="2400" dirty="0" smtClean="0"/>
              <a:t>Visits:		30% above average</a:t>
            </a:r>
            <a:endParaRPr lang="en-GB" sz="2400" dirty="0"/>
          </a:p>
        </p:txBody>
      </p:sp>
      <p:graphicFrame>
        <p:nvGraphicFramePr>
          <p:cNvPr id="5" name="Table 4"/>
          <p:cNvGraphicFramePr>
            <a:graphicFrameLocks noGrp="1"/>
          </p:cNvGraphicFramePr>
          <p:nvPr/>
        </p:nvGraphicFramePr>
        <p:xfrm>
          <a:off x="1143000" y="1905000"/>
          <a:ext cx="6096000" cy="111252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r>
                        <a:rPr lang="en-GB" b="0" dirty="0" smtClean="0"/>
                        <a:t>Test entries</a:t>
                      </a:r>
                      <a:endParaRPr lang="en-GB" b="0" dirty="0"/>
                    </a:p>
                  </a:txBody>
                  <a:tcPr/>
                </a:tc>
                <a:tc>
                  <a:txBody>
                    <a:bodyPr/>
                    <a:lstStyle/>
                    <a:p>
                      <a:r>
                        <a:rPr lang="en-GB" dirty="0" smtClean="0"/>
                        <a:t>2012</a:t>
                      </a:r>
                      <a:endParaRPr lang="en-GB" dirty="0"/>
                    </a:p>
                  </a:txBody>
                  <a:tcPr/>
                </a:tc>
                <a:tc>
                  <a:txBody>
                    <a:bodyPr/>
                    <a:lstStyle/>
                    <a:p>
                      <a:r>
                        <a:rPr lang="en-GB" dirty="0" smtClean="0"/>
                        <a:t>2013</a:t>
                      </a:r>
                      <a:endParaRPr lang="en-GB" dirty="0"/>
                    </a:p>
                  </a:txBody>
                  <a:tcPr/>
                </a:tc>
                <a:tc>
                  <a:txBody>
                    <a:bodyPr/>
                    <a:lstStyle/>
                    <a:p>
                      <a:r>
                        <a:rPr lang="en-GB" dirty="0" smtClean="0"/>
                        <a:t>% change</a:t>
                      </a:r>
                      <a:endParaRPr lang="en-GB" dirty="0"/>
                    </a:p>
                  </a:txBody>
                  <a:tcPr/>
                </a:tc>
              </a:tr>
              <a:tr h="370840">
                <a:tc>
                  <a:txBody>
                    <a:bodyPr/>
                    <a:lstStyle/>
                    <a:p>
                      <a:r>
                        <a:rPr lang="en-GB" dirty="0" err="1" smtClean="0"/>
                        <a:t>Pageviews</a:t>
                      </a:r>
                      <a:r>
                        <a:rPr lang="en-GB" dirty="0" smtClean="0"/>
                        <a:t> </a:t>
                      </a:r>
                      <a:endParaRPr lang="en-GB" dirty="0"/>
                    </a:p>
                  </a:txBody>
                  <a:tcPr/>
                </a:tc>
                <a:tc>
                  <a:txBody>
                    <a:bodyPr/>
                    <a:lstStyle/>
                    <a:p>
                      <a:r>
                        <a:rPr lang="en-GB" dirty="0" smtClean="0"/>
                        <a:t>100</a:t>
                      </a:r>
                      <a:endParaRPr lang="en-GB" dirty="0"/>
                    </a:p>
                  </a:txBody>
                  <a:tcPr/>
                </a:tc>
                <a:tc>
                  <a:txBody>
                    <a:bodyPr/>
                    <a:lstStyle/>
                    <a:p>
                      <a:r>
                        <a:rPr lang="en-GB" dirty="0" smtClean="0"/>
                        <a:t>177</a:t>
                      </a:r>
                      <a:endParaRPr lang="en-GB" dirty="0"/>
                    </a:p>
                  </a:txBody>
                  <a:tcPr/>
                </a:tc>
                <a:tc>
                  <a:txBody>
                    <a:bodyPr/>
                    <a:lstStyle/>
                    <a:p>
                      <a:r>
                        <a:rPr lang="en-GB" dirty="0" smtClean="0"/>
                        <a:t>77%</a:t>
                      </a:r>
                      <a:endParaRPr lang="en-GB" dirty="0"/>
                    </a:p>
                  </a:txBody>
                  <a:tcPr/>
                </a:tc>
              </a:tr>
              <a:tr h="370840">
                <a:tc>
                  <a:txBody>
                    <a:bodyPr/>
                    <a:lstStyle/>
                    <a:p>
                      <a:r>
                        <a:rPr lang="en-GB" dirty="0" smtClean="0"/>
                        <a:t>Visits</a:t>
                      </a:r>
                      <a:endParaRPr lang="en-GB" dirty="0"/>
                    </a:p>
                  </a:txBody>
                  <a:tcPr/>
                </a:tc>
                <a:tc>
                  <a:txBody>
                    <a:bodyPr/>
                    <a:lstStyle/>
                    <a:p>
                      <a:r>
                        <a:rPr lang="en-GB" dirty="0" smtClean="0"/>
                        <a:t>100</a:t>
                      </a:r>
                      <a:endParaRPr lang="en-GB" dirty="0"/>
                    </a:p>
                  </a:txBody>
                  <a:tcPr/>
                </a:tc>
                <a:tc>
                  <a:txBody>
                    <a:bodyPr/>
                    <a:lstStyle/>
                    <a:p>
                      <a:r>
                        <a:rPr lang="en-GB" dirty="0" smtClean="0"/>
                        <a:t>196</a:t>
                      </a:r>
                      <a:endParaRPr lang="en-GB" dirty="0"/>
                    </a:p>
                  </a:txBody>
                  <a:tcPr/>
                </a:tc>
                <a:tc>
                  <a:txBody>
                    <a:bodyPr/>
                    <a:lstStyle/>
                    <a:p>
                      <a:r>
                        <a:rPr lang="en-GB" dirty="0" smtClean="0"/>
                        <a:t>96%</a:t>
                      </a:r>
                      <a:endParaRPr lang="en-GB" dirty="0"/>
                    </a:p>
                  </a:txBody>
                  <a:tcPr/>
                </a:tc>
              </a:tr>
            </a:tbl>
          </a:graphicData>
        </a:graphic>
      </p:graphicFrame>
      <p:graphicFrame>
        <p:nvGraphicFramePr>
          <p:cNvPr id="6" name="Table 5"/>
          <p:cNvGraphicFramePr>
            <a:graphicFrameLocks noGrp="1"/>
          </p:cNvGraphicFramePr>
          <p:nvPr/>
        </p:nvGraphicFramePr>
        <p:xfrm>
          <a:off x="1066800" y="3581400"/>
          <a:ext cx="6096000" cy="111252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r>
                        <a:rPr lang="en-GB" b="0" dirty="0" smtClean="0"/>
                        <a:t>All entries</a:t>
                      </a:r>
                      <a:endParaRPr lang="en-GB" b="0" dirty="0"/>
                    </a:p>
                  </a:txBody>
                  <a:tcPr/>
                </a:tc>
                <a:tc>
                  <a:txBody>
                    <a:bodyPr/>
                    <a:lstStyle/>
                    <a:p>
                      <a:r>
                        <a:rPr lang="en-GB" dirty="0" smtClean="0"/>
                        <a:t>2012</a:t>
                      </a:r>
                      <a:endParaRPr lang="en-GB" dirty="0"/>
                    </a:p>
                  </a:txBody>
                  <a:tcPr/>
                </a:tc>
                <a:tc>
                  <a:txBody>
                    <a:bodyPr/>
                    <a:lstStyle/>
                    <a:p>
                      <a:r>
                        <a:rPr lang="en-GB" dirty="0" smtClean="0"/>
                        <a:t>2013</a:t>
                      </a:r>
                      <a:endParaRPr lang="en-GB" dirty="0"/>
                    </a:p>
                  </a:txBody>
                  <a:tcPr/>
                </a:tc>
                <a:tc>
                  <a:txBody>
                    <a:bodyPr/>
                    <a:lstStyle/>
                    <a:p>
                      <a:r>
                        <a:rPr lang="en-GB" dirty="0" smtClean="0"/>
                        <a:t>% change</a:t>
                      </a:r>
                      <a:endParaRPr lang="en-GB" dirty="0"/>
                    </a:p>
                  </a:txBody>
                  <a:tcPr/>
                </a:tc>
              </a:tr>
              <a:tr h="370840">
                <a:tc>
                  <a:txBody>
                    <a:bodyPr/>
                    <a:lstStyle/>
                    <a:p>
                      <a:r>
                        <a:rPr lang="en-GB" dirty="0" err="1" smtClean="0"/>
                        <a:t>Pageviews</a:t>
                      </a:r>
                      <a:r>
                        <a:rPr lang="en-GB" dirty="0" smtClean="0"/>
                        <a:t> </a:t>
                      </a:r>
                      <a:endParaRPr lang="en-GB" dirty="0"/>
                    </a:p>
                  </a:txBody>
                  <a:tcPr/>
                </a:tc>
                <a:tc>
                  <a:txBody>
                    <a:bodyPr/>
                    <a:lstStyle/>
                    <a:p>
                      <a:r>
                        <a:rPr lang="en-GB" dirty="0" smtClean="0"/>
                        <a:t>100</a:t>
                      </a:r>
                      <a:endParaRPr lang="en-GB" dirty="0"/>
                    </a:p>
                  </a:txBody>
                  <a:tcPr/>
                </a:tc>
                <a:tc>
                  <a:txBody>
                    <a:bodyPr/>
                    <a:lstStyle/>
                    <a:p>
                      <a:r>
                        <a:rPr lang="en-GB" dirty="0" smtClean="0"/>
                        <a:t>142</a:t>
                      </a:r>
                      <a:endParaRPr lang="en-GB" dirty="0"/>
                    </a:p>
                  </a:txBody>
                  <a:tcPr/>
                </a:tc>
                <a:tc>
                  <a:txBody>
                    <a:bodyPr/>
                    <a:lstStyle/>
                    <a:p>
                      <a:r>
                        <a:rPr lang="en-GB" dirty="0" smtClean="0"/>
                        <a:t>42%</a:t>
                      </a:r>
                      <a:endParaRPr lang="en-GB" dirty="0"/>
                    </a:p>
                  </a:txBody>
                  <a:tcPr/>
                </a:tc>
              </a:tr>
              <a:tr h="370840">
                <a:tc>
                  <a:txBody>
                    <a:bodyPr/>
                    <a:lstStyle/>
                    <a:p>
                      <a:r>
                        <a:rPr lang="en-GB" dirty="0" smtClean="0"/>
                        <a:t>Visits</a:t>
                      </a:r>
                      <a:endParaRPr lang="en-GB" dirty="0"/>
                    </a:p>
                  </a:txBody>
                  <a:tcPr/>
                </a:tc>
                <a:tc>
                  <a:txBody>
                    <a:bodyPr/>
                    <a:lstStyle/>
                    <a:p>
                      <a:r>
                        <a:rPr lang="en-GB" dirty="0" smtClean="0"/>
                        <a:t>100</a:t>
                      </a:r>
                      <a:endParaRPr lang="en-GB" dirty="0"/>
                    </a:p>
                  </a:txBody>
                  <a:tcPr/>
                </a:tc>
                <a:tc>
                  <a:txBody>
                    <a:bodyPr/>
                    <a:lstStyle/>
                    <a:p>
                      <a:r>
                        <a:rPr lang="en-GB" dirty="0" smtClean="0"/>
                        <a:t>166</a:t>
                      </a:r>
                      <a:endParaRPr lang="en-GB" dirty="0"/>
                    </a:p>
                  </a:txBody>
                  <a:tcPr/>
                </a:tc>
                <a:tc>
                  <a:txBody>
                    <a:bodyPr/>
                    <a:lstStyle/>
                    <a:p>
                      <a:r>
                        <a:rPr lang="en-GB" dirty="0" smtClean="0"/>
                        <a:t>66%</a:t>
                      </a:r>
                      <a:endParaRPr lang="en-GB" dirty="0"/>
                    </a:p>
                  </a:txBody>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stretch>
            <a:fillRect/>
          </a:stretch>
        </p:blipFill>
        <p:spPr>
          <a:xfrm>
            <a:off x="0" y="0"/>
            <a:ext cx="9144000" cy="6324599"/>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Significant?</a:t>
            </a:r>
            <a:endParaRPr lang="en-GB" dirty="0"/>
          </a:p>
        </p:txBody>
      </p:sp>
      <p:sp>
        <p:nvSpPr>
          <p:cNvPr id="3" name="Content Placeholder 2"/>
          <p:cNvSpPr>
            <a:spLocks noGrp="1"/>
          </p:cNvSpPr>
          <p:nvPr>
            <p:ph idx="1"/>
          </p:nvPr>
        </p:nvSpPr>
        <p:spPr/>
        <p:txBody>
          <a:bodyPr/>
          <a:lstStyle/>
          <a:p>
            <a:r>
              <a:rPr lang="en-GB" dirty="0" smtClean="0"/>
              <a:t>Of 231 test entries</a:t>
            </a:r>
          </a:p>
          <a:p>
            <a:pPr lvl="1"/>
            <a:r>
              <a:rPr lang="en-GB" dirty="0" smtClean="0"/>
              <a:t>141 entries: traffic increase &gt; OALD average</a:t>
            </a:r>
          </a:p>
          <a:p>
            <a:pPr lvl="1"/>
            <a:r>
              <a:rPr lang="en-GB" dirty="0" smtClean="0"/>
              <a:t>90 entries: traffic increase &lt; OALD average</a:t>
            </a:r>
          </a:p>
          <a:p>
            <a:pPr lvl="1"/>
            <a:r>
              <a:rPr lang="en-GB" dirty="0" smtClean="0"/>
              <a:t>Signs test:</a:t>
            </a:r>
          </a:p>
          <a:p>
            <a:pPr lvl="2"/>
            <a:r>
              <a:rPr lang="en-GB" dirty="0" smtClean="0"/>
              <a:t>Null hypothesis that this was random variation</a:t>
            </a:r>
          </a:p>
          <a:p>
            <a:pPr lvl="2"/>
            <a:r>
              <a:rPr lang="en-GB" b="1" dirty="0" smtClean="0"/>
              <a:t>Defeated </a:t>
            </a:r>
            <a:r>
              <a:rPr lang="en-GB" dirty="0" smtClean="0"/>
              <a:t>with 99% confidence</a:t>
            </a:r>
          </a:p>
          <a:p>
            <a:pPr lvl="2"/>
            <a:endParaRPr lang="en-GB" b="1" dirty="0" smtClean="0"/>
          </a:p>
          <a:p>
            <a:r>
              <a:rPr lang="en-GB" b="1" dirty="0" smtClean="0"/>
              <a:t>Yes</a:t>
            </a:r>
            <a:endParaRPr lang="en-GB"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Corpus size</a:t>
            </a:r>
            <a:endParaRPr lang="en-GB" dirty="0"/>
          </a:p>
        </p:txBody>
      </p:sp>
      <p:sp>
        <p:nvSpPr>
          <p:cNvPr id="3" name="Content Placeholder 2"/>
          <p:cNvSpPr>
            <a:spLocks noGrp="1"/>
          </p:cNvSpPr>
          <p:nvPr>
            <p:ph idx="1"/>
          </p:nvPr>
        </p:nvSpPr>
        <p:spPr/>
        <p:txBody>
          <a:bodyPr/>
          <a:lstStyle/>
          <a:p>
            <a:r>
              <a:rPr lang="en-GB" dirty="0" smtClean="0"/>
              <a:t>For these low-freq words</a:t>
            </a:r>
          </a:p>
          <a:p>
            <a:pPr lvl="1"/>
            <a:r>
              <a:rPr lang="en-GB" i="1" dirty="0" smtClean="0"/>
              <a:t>UKWAC (1.3b words) often </a:t>
            </a:r>
            <a:r>
              <a:rPr lang="en-GB" b="1" i="1" dirty="0" smtClean="0"/>
              <a:t>not big enough</a:t>
            </a:r>
          </a:p>
          <a:p>
            <a:r>
              <a:rPr lang="en-GB" dirty="0" smtClean="0"/>
              <a:t>“But I don’t have a corpus that size”</a:t>
            </a:r>
          </a:p>
          <a:p>
            <a:r>
              <a:rPr lang="en-GB" dirty="0" err="1" smtClean="0"/>
              <a:t>Tenten</a:t>
            </a:r>
            <a:r>
              <a:rPr lang="en-GB" dirty="0" smtClean="0"/>
              <a:t> family of corpora</a:t>
            </a:r>
          </a:p>
          <a:p>
            <a:pPr lvl="1"/>
            <a:r>
              <a:rPr lang="en-GB" dirty="0" smtClean="0"/>
              <a:t>Multi-billion words, web-crawled</a:t>
            </a:r>
          </a:p>
          <a:p>
            <a:pPr lvl="1"/>
            <a:r>
              <a:rPr lang="en-GB" dirty="0" smtClean="0"/>
              <a:t>Available </a:t>
            </a:r>
            <a:r>
              <a:rPr lang="en-GB" dirty="0" smtClean="0"/>
              <a:t>in Sketch Engine for all major world languages</a:t>
            </a:r>
          </a:p>
          <a:p>
            <a:pPr lvl="1"/>
            <a:r>
              <a:rPr lang="en-GB" dirty="0" smtClean="0"/>
              <a:t>More languages following</a:t>
            </a: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Next steps</a:t>
            </a:r>
            <a:endParaRPr lang="en-GB" dirty="0"/>
          </a:p>
        </p:txBody>
      </p:sp>
      <p:sp>
        <p:nvSpPr>
          <p:cNvPr id="3" name="Content Placeholder 2"/>
          <p:cNvSpPr>
            <a:spLocks noGrp="1"/>
          </p:cNvSpPr>
          <p:nvPr>
            <p:ph idx="1"/>
          </p:nvPr>
        </p:nvSpPr>
        <p:spPr/>
        <p:txBody>
          <a:bodyPr/>
          <a:lstStyle/>
          <a:p>
            <a:r>
              <a:rPr lang="en-GB" dirty="0" smtClean="0"/>
              <a:t>Spam filtering when corpus building</a:t>
            </a:r>
          </a:p>
          <a:p>
            <a:r>
              <a:rPr lang="en-GB" dirty="0" smtClean="0"/>
              <a:t>Spam filtering of collocates related words</a:t>
            </a:r>
          </a:p>
          <a:p>
            <a:pPr lvl="1"/>
            <a:r>
              <a:rPr lang="en-GB" dirty="0" smtClean="0"/>
              <a:t>So editorial phase not needed</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a:t>
            </a:r>
            <a:endParaRPr lang="en-GB" dirty="0"/>
          </a:p>
        </p:txBody>
      </p:sp>
      <p:sp>
        <p:nvSpPr>
          <p:cNvPr id="3" name="Content Placeholder 2"/>
          <p:cNvSpPr>
            <a:spLocks noGrp="1"/>
          </p:cNvSpPr>
          <p:nvPr>
            <p:ph idx="1"/>
          </p:nvPr>
        </p:nvSpPr>
        <p:spPr/>
        <p:txBody>
          <a:bodyPr>
            <a:normAutofit lnSpcReduction="10000"/>
          </a:bodyPr>
          <a:lstStyle/>
          <a:p>
            <a:r>
              <a:rPr lang="en-GB" dirty="0" smtClean="0"/>
              <a:t>SEO: critical for online dictionaries</a:t>
            </a:r>
          </a:p>
          <a:p>
            <a:r>
              <a:rPr lang="en-GB" dirty="0" smtClean="0"/>
              <a:t>One method</a:t>
            </a:r>
          </a:p>
          <a:p>
            <a:pPr lvl="1"/>
            <a:r>
              <a:rPr lang="en-GB" dirty="0" smtClean="0"/>
              <a:t>Augment entries with corpus-derived collocates and related words</a:t>
            </a:r>
          </a:p>
          <a:p>
            <a:r>
              <a:rPr lang="en-GB" dirty="0" smtClean="0"/>
              <a:t>Experiment</a:t>
            </a:r>
          </a:p>
          <a:p>
            <a:pPr lvl="1"/>
            <a:r>
              <a:rPr lang="en-GB" dirty="0" smtClean="0"/>
              <a:t>OALD, 231 entries, July-Sept 2013</a:t>
            </a:r>
          </a:p>
          <a:p>
            <a:pPr lvl="1"/>
            <a:r>
              <a:rPr lang="en-GB" dirty="0" smtClean="0"/>
              <a:t>Enthusiastic users</a:t>
            </a:r>
          </a:p>
          <a:p>
            <a:pPr lvl="1"/>
            <a:r>
              <a:rPr lang="en-GB" dirty="0" smtClean="0"/>
              <a:t>SEO, Web traffic, substantially increased</a:t>
            </a:r>
          </a:p>
          <a:p>
            <a:r>
              <a:rPr lang="en-GB" dirty="0" smtClean="0"/>
              <a:t>Do it</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0"/>
            <a:ext cx="8229600" cy="1371600"/>
          </a:xfrm>
        </p:spPr>
        <p:txBody>
          <a:bodyPr/>
          <a:lstStyle/>
          <a:p>
            <a:r>
              <a:rPr lang="en-GB" dirty="0" smtClean="0"/>
              <a:t>Thank you</a:t>
            </a:r>
            <a:endParaRPr lang="en-GB" dirty="0"/>
          </a:p>
        </p:txBody>
      </p:sp>
      <p:sp>
        <p:nvSpPr>
          <p:cNvPr id="3" name="Content Placeholder 2"/>
          <p:cNvSpPr>
            <a:spLocks noGrp="1"/>
          </p:cNvSpPr>
          <p:nvPr>
            <p:ph idx="1"/>
          </p:nvPr>
        </p:nvSpPr>
        <p:spPr/>
        <p:txBody>
          <a:bodyPr/>
          <a:lstStyle/>
          <a:p>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Search Engine Optimisation</a:t>
            </a:r>
            <a:br>
              <a:rPr lang="en-GB" dirty="0" smtClean="0"/>
            </a:br>
            <a:r>
              <a:rPr lang="en-GB" dirty="0" smtClean="0"/>
              <a:t>(SEO)</a:t>
            </a:r>
            <a:endParaRPr lang="en-GB" dirty="0"/>
          </a:p>
        </p:txBody>
      </p:sp>
      <p:sp>
        <p:nvSpPr>
          <p:cNvPr id="3" name="Content Placeholder 2"/>
          <p:cNvSpPr>
            <a:spLocks noGrp="1"/>
          </p:cNvSpPr>
          <p:nvPr>
            <p:ph idx="1"/>
          </p:nvPr>
        </p:nvSpPr>
        <p:spPr>
          <a:xfrm>
            <a:off x="457200" y="1600200"/>
            <a:ext cx="8229600" cy="4953000"/>
          </a:xfrm>
        </p:spPr>
        <p:txBody>
          <a:bodyPr>
            <a:normAutofit/>
          </a:bodyPr>
          <a:lstStyle/>
          <a:p>
            <a:r>
              <a:rPr lang="en-GB" dirty="0" smtClean="0"/>
              <a:t>New</a:t>
            </a:r>
          </a:p>
          <a:p>
            <a:r>
              <a:rPr lang="en-GB" dirty="0" smtClean="0"/>
              <a:t>The art of improving search engine rankings</a:t>
            </a:r>
          </a:p>
          <a:p>
            <a:pPr lvl="1"/>
            <a:r>
              <a:rPr lang="en-GB" b="1" i="1" dirty="0" smtClean="0">
                <a:solidFill>
                  <a:srgbClr val="FF0000"/>
                </a:solidFill>
              </a:rPr>
              <a:t>get to the top </a:t>
            </a:r>
            <a:r>
              <a:rPr lang="en-GB" dirty="0" smtClean="0"/>
              <a:t>when a user searches ‘your’ term</a:t>
            </a:r>
            <a:endParaRPr lang="en-GB" b="1" i="1" dirty="0" smtClean="0"/>
          </a:p>
          <a:p>
            <a:r>
              <a:rPr lang="en-GB" dirty="0" smtClean="0"/>
              <a:t>If you do business on the web</a:t>
            </a:r>
          </a:p>
          <a:p>
            <a:pPr lvl="1"/>
            <a:r>
              <a:rPr lang="en-GB" dirty="0" smtClean="0"/>
              <a:t>Do it or die</a:t>
            </a:r>
          </a:p>
          <a:p>
            <a:pPr lvl="1" algn="ctr">
              <a:buNone/>
            </a:pPr>
            <a:r>
              <a:rPr lang="en-GB" i="1" dirty="0" smtClean="0"/>
              <a:t>because</a:t>
            </a:r>
          </a:p>
          <a:p>
            <a:pPr lvl="1" algn="ctr">
              <a:buNone/>
            </a:pPr>
            <a:r>
              <a:rPr lang="en-GB" sz="2400" dirty="0" smtClean="0"/>
              <a:t>The more traffic, the more business</a:t>
            </a:r>
          </a:p>
          <a:p>
            <a:pPr lvl="1" algn="ctr">
              <a:buNone/>
            </a:pPr>
            <a:r>
              <a:rPr lang="en-GB" sz="2400" dirty="0" smtClean="0"/>
              <a:t>Much/most traffic arrives via Google and other SEs</a:t>
            </a:r>
          </a:p>
          <a:p>
            <a:pPr lvl="1" algn="ctr">
              <a:buNone/>
            </a:pPr>
            <a:r>
              <a:rPr lang="en-GB" sz="2400" dirty="0" smtClean="0"/>
              <a:t>Not at (or very near) top   →   no search engine traffic   </a:t>
            </a:r>
            <a:endParaRPr lang="en-GB"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data:image/jpeg;base64,/9j/4AAQSkZJRgABAQAAAQABAAD/2wCEAAkGBhQSEBQUEhQVFRQUFRcWFBYVFxcXGRYUFxYXFhcVFhcXHCcfFxojGhgVHy8gJCcrLCwsFh4xNjAqNSYrLCkBCQoKDgwOGg8PGi0kHyQsLCksLCksLC0sLCwpKSksLy8sLCkpLyopLCwqKSwsLCwvLCwsKiwsLSwsLCwqKiwsLP/AABEIAPwAyAMBIgACEQEDEQH/xAAcAAABBQEBAQAAAAAAAAAAAAAAAQIDBAUGBwj/xABFEAACAQIEAwUFBQUGBgEFAAABAhEAAwQSITEFQVEGExQiYTJxgZGhByNCsfAVUmLB0UNykqLh8TNjgpPC0hZTc7Kzw//EABsBAAEFAQEAAAAAAAAAAAAAAAABAgMEBQYH/8QAMxEAAQMBBgIJBAIDAQAAAAAAAQACAxEEBRIhMUETUSIyYXGBkaHR8BSxweEjQhVS8Qb/2gAMAwEAAhEDEQA/AMe7dCiWMCo/HJ+8OR56zERpruug6ijF2CwGU5SDIPTQg/QmoF4QgG7EwBy/h6gz7I0MxXoUjpa0aMlwzGx06RU/jU2DAnT6lRz0/EvzFMXiVsyc2gjWDBzQRBj1ptvhijcsQDKgnaMnxJ8g1Pr1p37PWQQzDLlgAiPKuUHUHWKbWfkEtIeZUtzFKpgsAR+vn6b0xuIWxu42nn6/LY/I9DQ+CBPtNrBMH8SxDbbiB6aDSkHD119rWSTO5IcE/wCdqUmauQCQCKmdVYpaQCBHSlqwoEUUUUqEUUUUIRRRSE0hNEJaK0MHwZnjNoSJCgSwHVuSj31a/wDi1z0y8jO/urJdfVhY4tdKARzVv6KcioaVi0VYxWAe37SkEbgxI9dCQR7jpziq9aMM8c7McbqjmFXexzDhcKFFFFFTJiKKKKEIooooQiiiihCXKaMpq94ejw9RcQJ1FRymjIaveHo8PRxAjCqOQ0uSrvh6Xw9HECKKjkoyVe8PR4ejiJcKo5KMlXvD0eHo4iMKo5KO7q/4ajw9HECMKod3U+Csg3FDbSPoQaseHqXDWAGBbYGT7utV7TIDC8Hkfsnxg4x3rbxNgoVWFJdpllLKSTcYEjTMEt21AWYzXAeVNxtt4DPcLqIBDKmUAkebIoCsAYJDAmJgqYNWOKuWyjMFKEshJUAyAJXOVVzBdGUsphpBGlV8Vg7r2x3ptpbbeCcx6Ak7A6HKuYttIma8Bl4hkq7nvqvTbMYBDQ6qDj65ECkQRMCZhWUSk9A0geiiua7uum40ubKCNQpJndVLfdq38WTf1FZHh69f/wDL4Y7A3nv3rgr0q60H0VDu6O7q/wCHo8PXTcRZmFUO7o7ur/hqXw1JxAjCs/uqO6rQ8PS+Ho4gRhWd3VFaPh6KOKEYVf8ADUeFrV8PR4esvjKzgWV4al8NWr4ejw9HGSYFleGo8LWr4ajw9HGS4FleGpfDVqeHo8PScZGBZfhqPC1q+Ho8NRxkYFl+Fo8LWr4ejw9HGRgWV4ajw1avh6PD0nGRgVCy9xQFDeQfhKg6dJnb3gmpVxL6+Y69P5Va8PQMPVH6Sy5/xjPsU/Fky6SzntyI+J5knqSdSfU0zw1avh6PD1bY5sbcLBQKJwLjUrL8NR4atTw9Hh6fxk3Asvw1Hha1PD0vh6OMjAsoYal8NWp4ejw9JxkuFZfhqK1PD0UvGRhVvuqZdZVEsQB1JA/OnLhXb2mC+ian/EwgfAfGreG4cqmQvm/eMs3+I61ydovyJmUYxHyHzwW9DdMjs3mnqVnpczewlxvUKVH+J8oPzqZMDebZLa/3rhJ+SIR9a2UsdakRKx5L9tLurQeHutJl1QDWp8fZZScDun+0tjb+zY9Z/tB6cudMfg98Egd28RoVa3rtGfM0TyOWt1TSeMAMSJ0056kAe/Uj5jrTI74tFek4+nspHXdBs37rnrlpl9q049VHeDWOS+fmPw0yzcV/YYNG8bj3g6j4iunXHBtwSIJ25bfX+dQ4jA2b2rZc2ytPmWCZytowOuuv+uvBfBPWz9CqMt1s/qaeqwslGSr2I4HcQnI2ccg+piT+NdRoJlg3vmqN1yhIuIyRuYzLHXMkwND7QFa0duikyrQ9qy5bFNHtUdiO7o7ulRwRKkEdQQR8xpSirlVTTe7oyUly+qmCwB5Lux9yjU/AVZs4S43s2n97xbHybz/5ahktEcfWcApY4JJOq1QZKbchfaIE7SQJ93X4Vr2uAMf+Jcgfu2xHzdpJ+AWr2F4fbtaogB5tux97GWPxNZs17Mb1BXvyWlFdb3dc0XOW7DN7Fq43qVyD53cs/CatDgt4/htD3uzfQKPzroO8prXTWXJe8p0NO4e60I7shGor3/pc/c4PeEeW03WGZevo07fWq7Ya4N7Lf9JVvoSD9K6QzTCKrf5q0t0z7x7UUjrrgdtTuXMvcy+0txf71u4B88sfWkTEo2gZSegIn5b10bVRxHD1YEEAg9QDyjn6frarDP8A0En92DwNPdV3XMz+rj4/As+BRpUv7DSZC5f7pZOc7IwHptSPwUR7Vweoc/8AlNXG3/Fu0+irG55NnBR6UVFc4bH9pdH/AGz+duiphfdnPPy/ajN0zcx5/pbmHsDerAFV7bVYFcOV1KIpQKKjvYlV9ogaT6xrrA1jQ/KkQlvWA4hhINOVABA91Il0EkCdDBkEa+kjX3inTRVCQoP16Ui2wBAAjaI5dKdNE0VRRSC8akW4DoR+v61Xmm98Oo5cxsTA+Z0qZk72lNLQU3E8CsucwXK22ZPI3+JYJ+NZr9kjJIvM41OS8WZfQfdshjbfN7q0lxY+Ommk7SefIan+dI/ElUSWAHqY9ACN+vujWrjLa8ZVNOwqF0DCakCvcm4a01gQLFsCd7BUTrAlXC6/E1OvFljmNtMpJ1MaBZnWqn7ZRpUefkcgNwQRr7AOnLX8talTEuZy2X1O5yIDsJOYzMDodhQJCdAUtKK2MXPI/HT89aRrtQCxeO/dJ/iuH/wH50o4bPtXrh/u5UH+VZ+ZqMskdqU6oGik7yka+BEkakAepOgHxqJuBWeec6Rrdu7CIHtbaD5Ug4RZHJtd/vLup6nz6mmuiI/slxdieMYDz/Wv9D8ooW8Dz1ImPTTf5imHhFro3L+0u8tvx0h4cnW5p/zr3u/fqNzBzSglTU0NNR2uG2xt3mn/ADbp/N6l8KnVv+5c/wDamcMc0tUtEU02F5T82Pyk1Glk8zyHNt/QTTKDmlqnXbIIooa1poSPcf8A2mlorTdKq7HKCTMDXQEn4Aan3CmrxS0Rq0dQwZT8mANWstIHM9By11O0e7npTKhLRVvH2jMEmd8q3G3j90elKb6zItXCx590wJiY1YDqfnVovzmlN8DSRtPw6+6nAt3TaFQLiHO1l/ibQ/8A6E1ZRDGoj0mfypgvmYgjf6GNSNp3Hx6GnF6diZyRQpxSmd11bpsI6H+R09ao3eNW1vrYJPesJCwZy6HN/dgnXbytzFXppMWHZFKo7oSCTMGRMaaEdPU/OmPgLZAnMI6O6npqQdafRQJiEuBQnhdrmC3957jf/kxp1vBWl9m3bHuRR9Yp9LQZnFGAJ/eU7vzUVJNNErhojCFIbpppamzRm1iml5OpS0CjuC4T5CgEfiDMZ9wYCKXwBb27rkdFi2PXVfN0/FStd9Cfh8KdmqVs2EaJpbVV34Ja5Bs0e13t0NsY8waTvz2000EH7OIPlv3QJ2bI4+bqW+v85sZqJpTOTsjAFHbtOD5nDD3AH5Afz5VLSTRNQufiTgKJaKbm5dKWabVKlmikmiiqEk0hH69aKKZVKlNIRO9FE0VQlrL4/iyotJnNvvrmRnGhVQj3Gynk7BMoPLMSNQKuY3HLaXM5gSBoJJJ2AHMmsXjeIt4jCXgwdGW011cwysjorMrrz0iZiCDHMirdnjdiEhbVoOaYXNGRWB2nNm1acWsNZz5M2byi7odMjGbl26XgeXUZpLDQ11fZTF3LmDstdzZ8pDZhDHK7KGYdSACfUmvOsVcR79rDrggudlClXCsGW2WK5oKG4ShhiQSIzaFq73sZxFbuFASMlo90hC5ZRUQrmX8LAMAR1UnSYrVvSnDFNQUgcXO0oFvincx+dR0TWCH0TyErZuQGx3PONBHvoAb+H5n+lJNRXlcghWCHk2XNA9xIE/qKkEgOVElKKaDz+PSmWr6tOVlaN8pBj3xtUB4TbaDdzXTMxcMrsRHd+xGvTpUtzhdhom2oIkhk8jAmdQyQRuTvvUnDYf7JtTyUtFQXMEwHkuv/ANRDc+rKSdNPhzqVdtdfWoZG4N04GqdSEfr/AGpGEgiSPUbj3UpURueurHl/KmgAjVKiKWqP7atfhbP/APbVrm+3sA0wcWO/cXsv70INNdQM2o09/oaURvOyTEFoE6ab8qRhOmkc56Rt86hsY5H9lhP7p8rA9CjQwPoRU00w1GqdqkyCQTuB+op00L/OP9fdShTpyHOfy0p4aSkqEUUxQeZHw5fHn8qKYckqWaDSUVHVKhRAgbDQe6uR7U9u7djMq3FQJo90gP5udu0mzuOZOg2gmYudue0YwmGJDBblwMtsztAlnHuER6stfOfG+MtiLgYjKqjKijZVH5nqa27tsQl/lkGWw5qtNLh6IXsXYvt3YvcUtZrl1x3T5O9uE/ekqB5JCKwXPEDnFaGL7RXMZavL3gF4Zhcw95cptBwUBtPGq5Cf7xGYMNj4Pw0EMX5WwXPw0UfFio+NegfZZhreIvr32Zrr995g7q2VVRpBQiPN+db0pbFETTIDZV4yC7pZr03hSJ4Z3uNcti9iSM1ssrakYdNU1AmT0EzpWtwPhy2rZItdy1xzcuIH7z7wwpbNsSQoJgDU1McCFs91aLWhlyI1uMyCNGBadRvrMneZqxbJyidwNSY5czGnrXHSzcQuPMrQ3qlk+m+uh26b6Hb66U81xeK4viLuJud3esDCIlw+R4ctaAGVmUhmDsSB3ZOXSQToZ7GNLYqPFvas20lhdUXPO51Heb+VUmWnLOpgirrLsmc0OqM9vgUfEFCeS6hnYcpHOOkdD6z9PhLVLh+Ozm4rZc9pyj5DKnmGXWQDMa8ww5VYN7nBOsbbepmNPWs2RjmOLHDMKRpBFQlfEKDBIBiY9DMH/K3yoTEqdiDPTXqdxoNjTbd4NOnsmNRzjcHnofrS3sSqCXZVH8RC/nTdcghSzSMTGmp+X1rNPaPDyQLqsRGYJ54kAics7yAImSYGxi/3wjNIyxOaREDnO0etOcx7aFwIrzQCDokFxp1X4yNBPzmNaepPOsax2nV8StlUfLcQsl0qUViN1XPGfTzArMiYmCRszRIx0Zo4UQM0qn6f7Cn95UQUDYDXemuhJmSNI5dd9edNDyEtFIyqTJUTyJA056dNdaAKao9TSzQXk6oATs1IHnUGRTQIpRTcSE6aSkmiiqVFFNrA7X9trHD7Wa6c1xh93aU+Z/X+Ff4j8JOlIxjpHBrBUlBIAqV5b9uHEicetojypYXL6M7FmPyCj/prza3bLEACSeVb/aHtKeIYk3r6wx8qhGCqtseysspOmpLHeeVVmwbOQtpVUES2Vp0BILM0ksukkgAeldzZYzFC1jtgst5xOJCrX7oW33SayQ1xh+IiQqr/AAiT7yegFeq/Y32cuW3bEXVKqLZt2gdCzOwd2hiNBlVJ2JPoTV37P/sot2e6xOJPeXYW4luPJbJAYFp1dhp0APWvTFeKxrdekbqxMzG59lYigPWKTvNoViCAdo3MRDRrzjl8RXM9tOIrb7sXAChS85V9UzWwjlrig+cKneEJzYrtow6gvWdx3hCYrD3LL6Z0ZA8AlMyxmE/o7VjwzsjlDwMh89NVZc0lpC8Ww32j5S64qyGt3B3lpbYS21tiB3bBlANswJka+YH39T2Lxl/vgr3Eu4PEC5eN2AD3ps921owdBAEKRsmmoavK+0nCblvGXLJi44YKDbBIaFEBRE7R5dxtUHD+NYiwjLadlVtGA21/I129Q4AtVGNwael8ou+4X2ie04xD3NLt5kNwaG2QWVST+NTk1UyNa9ew3GUOFTEOwRGtrcYnYAgH8zp1kV5D9nHYLxuFz4hiuHF2Qg3u5Qc0tPkWTB0kwdomr/2w8fDDD4bCXbbBGJe3abMwZQBbBC+WAM0CZnltWHbWx2udsLNR1jyHJSRksaXHwWj2v+1hbTFLUjTlGc9CTqLY9Pa921cDf+1HFEEW8tsk6sBmb4s0k1ytzDXCSWR5OplT/Sk8IQAX8o9dz7l3/lWxDZ44BRgp91Xc8u1X0hwnidtFw4tdycOLOHe+XQF7viXcNdZwI8lwsSI3d5jSqeJ44jW7lqwvfIcWltFDnKLIvW1K3GaciFw6Aa5hJAK14z2X7UHD3iXzPYNtrToxLDu20j/brXs3Zbga3cPaZ7QtYYgPaww1DZtRdxBbVyRBymeUzoFq298bGB0uxBHaRsrELa5g5rM4zxe5fdGCsrm4O5dcl229y2wYp3iHOryAqjKvm9qAa9GJrl8fwAd7bWzZVLd1St8oEULle2+Yx+MoLiBgJkrPsiOhuM86BYnWWO3Mxl/XpywLwtLLRgczka9mf6VlmKpxKaaysXxeXe1ayZlVszPcyQYAORVVmfKSsmAoJAkmQNM++PXp615gnFXtDKtlHaRic1su10q1i5aD3QwkJcgXyZ0znQkgUl22Zk7nOk0b+Ur30IB3Xfdm8Y9zDI1xgzyyuQIGdXKsBqdJGh5iNK05rneyeNQYTKSM9pS12NcxYtcN1Y1KP5iImPZ3UipcXxAWsGcX3+ZrbBbieXumLMItIxUHTOBnEyd5gAILDJNJIGCmE7+iR0gZSq3ZomsTCdp0MC4Ak7MHDp8WABX4gD1rZmqM0MkJpIKJ7Xh2idRSUVDVPSA151xn7HFxV+5evYy8zOZ1RCQOmhAgDQAARXotIafDaZICTGaE9ya5jXarzu39iWATMXuXyAAZLooUASxJCbfl9a4P9s4e34tbFu2EvK9qyfvHe1aLaAGdM2ragnSK9a+0jFm3wzEFdCwW38Ljqrf5SfnXhaqB5huNffG/8/nXQ3dJJMxz5XE50A7qH2TorK15NMgveOxXa1cbaOio9uAyAkwCNNCARsfT1roorhuzmKtnCpdtqEfD3bSmPxJeuLbdJ5ghswHJlU8q7aZ5AwTEEakaadDMj0isi3QCJ4LNHZjsUs0RhkdE7UJWA/eI+P8AX3fnWF2tF8YW54Qp3phZuuAFB/EJ8peQIB0knoAeiGDSNliI2G2ukdNTp6nrVfE2LREHL5vLsPr0HvqKNjmkOpVViQcl87N2du2WLXb9rvF85tqzXWkx53ZVKLIaZLTt1qza7JvcBt2DeuWs6vcdcLdyowUgDJqWMFT8RvXrPEuxmHvJlRsquNSPeuuh05emu4qljex9u0juVFxgCRoWPQDTUxqYiToOddBHerSQHa8svnqqxhIGSrfZ59mzDvLi3mTMMlzPauy6MDnTu79u2FkR5oeIiRrPGdufssTA3Etpie8ZxmYMmQIpbKuoZiSddAPw+oB77gfFmwjMcNbxN1WBUd6y2bR1HnW1lzDYAEj8XOZrjOL4i8bjXcTGdjmOfKPORIHswEUE6zBXMJBCkbEMkJeekK75rOtJlYz+ME+C47HWMQv3SszgqSO6LNKISGYopOWMvQSIOoMm/wBl/s8vY8A2iqASLjXM+jDXQKp3BHyNb2E4cMRdtANcW6chtqwKkgvbGfOdlZp8+bXONSYnp+FdnuI8PvsMyE4jvLoUu9xSymYcQSHyBQIPmmJMVWlmlexxiFCOaZZ7S1zavBy17/ngrnBPsswdi2oKeJurDk3GK23b8MqsgLq0AhtjM11b2r7D2xb6C2Fgbbs+YkakaKNjHKqfDeM4i7ba4bFtFtAG8GukOPLnOVGQEQpGj5TMj8OsuF7W4Vx/xkU6ytzyMIMHRokA7kSBzrl7THa8nSgmum/6C2I5ITk0qexhGme9ujrLh9jEGZA2O3r0q6kx7U7awI03266+6fSs+zx3DXGhbtokzEkAkc8paMw9VkUWuMLcupYsQXfMEZw4tZUEuyv/AGsdFOp5gAkVmwzSuwtaa9ynqGhak1lcE4QcObokFGZDb3zKqoECN1yhVAPQToSar8R4tdsYkWM1i5msreFx2NhQpdkyCO8zk5ZEbazymzhu0VptHZbVwNlZHYCH/dDey0ggiDqGBjWppbLabO0tIyOtM9M0mTgH+S5vtXwIYe1dv257lUc3bSsbbKj6XBZZfwNztnTmCIArzLtrxe66tZIFtENp1tW4Ci1kyWwf3snlA5TcbmZr3rieAW/ZuWXnLdRkbqAwIkeo3+FfO3aXs7icFei6jsqLlLkE23tk5dHH4TI0MFSY3ANbdz2viNLHnpDTmR+aKtaQRSmiyOF8evYe4HtuQRuCZDDoQdxXsX2cdvUusLDGFf8A4Sn+zuak2gf3DqV6Hy7ER4tfw41KSV3j8S+jf12P0qPDYlrbqyEqysGUjkymQfgda1rVZ22iMsd4dhVVjyw1C+tporK7NcbXGYSziF07xZI6OCVdfcGBorz94LHFrtQtYGoqtI0x1OsED4bfWnUhcDmKiqnLlftG4eW4diDp5MrCFk5Vuq251nVjvGsRXirDQ+4/lX0NxfCjEWL1j/6tt0HvZSAdOQPXmDXzwDoZ39kjofZIrpbofWNzeR+//FZspAJC9M+z8G7fs4YSFNxb9wgwcthcyxH/ADO7r0HD2UtXb1pWkW8u7yVUrKyGGaMuk5ivl0A1ryPszx58PiDctRJTJmJCqM9xNyepSP66A1uNdp70XLLkF2b785iVdgfLomUmFjykwDm0Jq/KwS2bhbn0z1+c1BfEwfebo4RicAMgRyGZrlv9l6DivtTwtm863WOTy9y9tS4uCWS4fLsFdW941E1Uf7RLl6/YOFtObDM1tjeAt945UMO7k5oQK2ZgDGYaHSsbhOC8VhvFWrhF2zK4hFVA2UebMumW4kQ2UiRrDSIMX7Uth87Xjn7xsrLda5nRQsoc4hZCiQoEQINUXWOOKlWkmnOo+fKBc1brwmsrMEjDxDWlOrrz1NN8vRdyOK4t8iC1ZtXXBYJde64yq4U5mt2winmJaTI03h3EUZma0cY1u4FV/u7C92FLRANwNmYgEe3ImYriD2tlXi47G4oK2ncWygjKYKgles669Ko8R7UJlRFJZRkKObjFmK6mebRAkkmddKGxMHUiz7c/usV97WyTJrT88v3nnku0xNq1cW85u4y7llEsl+5bOCA1y3clZBEESY8pjWsbGY7A2EuBVutiCctpQPJGwzFl88ga5p9kQQRNQcMxffOrPkYpaW4q922dGcQWD+zBGkDWi3bm3ZcLimIuTDEB4JIm6GIlB06RUjLVwnULB9tf+eqo/wCWla/+Ztac66ntPdr2rfucR8RhQ2IUyuYd1YVc1y0QAqsbkFSp83lYeyPdWKvCQl57hbEXBbUgBmW531tkYNZUMZXkNxNWFRc14WwbdwxmuFGKlssKy5tHgdKaks4zpJtAFLuYAOzLDeVTK9NagNukI5fO/wDdM6KgbznIpWg8jt258udM6ZZFq1b7xBlQmdYW5BsIAotOwcjvF8mrEzl2p1rtFctP3iYa0+dLsWns5CELyVG47wiARI7yAeVQBCED5IuAOzWbThVd30OYkAMecnnWWvcB+6vs1uyGNs3Pba2iqWAUssAnNlLF20I8qNlImhtMpdrp48/TT8LSuya0WiXCH6VOdDzG3eM+/NUBdxVu01sgMgDM9qUcWUjOoZWMwRIA38p3rt+wWDvC65v3FfGNZnDrnDW1tSnfLmX2LhGVdtBqJ8wHJF0uMbMApfLBHYPaQC3daLxEgKuUkm2hgEBIXnBwrjvgMc74V84WUUXDPeWjlzA6aSVBDAaabiQb9nkNcT+fzJeh3d9dbIJIZjXDTCQAMWVaE65aDyqdux7d8Du3UwXcpmuWkv4dlBVcy4e4qBlzEDWC0dCelV+ytq/Zz3MTaJDMUOe43dZBFmL4td4uXNbYAuoEg+Y8n2u1xunCi2t0qjsfMhLFu7cvqoi4/wB4SQoIjXpKXe0FhEFsW7ffXMP3D3bYuPce3DKSyEKmYlnnM5gkbxVwNxSkt1I2zUQtEr4BZdaOOW4/OtVdxWDv8ORXXE57XdsoS5PdpdAZxaknMqnUK2bTKFafLGxb4/au4YXSrd3cB8rqNV21EkEEVynaLEXr9m2LqFMMCou5WU3CFMF8qZoEgGQT5WPOBW7wE2e7FpEVUPmAUQDIHm9SRGu9Yd7wNjYwvjLX6kgUBHupw0tGEjzXknaXDYK7funDHurYykr3N3KrQQYIMwfcBrERrVLB9ir+Jth7PdZYB88WyzHfKWHmHxj417biOxOFcEd2oBbMwA3Ymcx6malw/ZKwgUKsBQFA6ACAKjF9NYwNZWo55+yrfTEnNc39nvBuJ2GXxN9Gw2QxbL94yt+EK0eUD0YiNPcV3OHsBFyjYUtYNonMzy8gDuFFaYzCKJ9FFFVaqRMv3giMzGAqliegUST8hXzZieJLexFx1UqHuvcVT+FWYuB8JivojiwD2LluTNy066AmAylZPzrwi32OxIvFSnIANrESPNBAb4R9Na6K5ixoeXGhyTQ/BIDXJWuEcU7pGZTBOYTOZVIAy5rX4zIcg8pNZBcsSTuSSfUnUn5z867Idl3tYS8yqRlsvLGCzAW20MbDfSuOtjSK14XseXFiS7LPSeWd3Wea/fL5yXTdgOJ9zi/M0W2yhxyjzDWtzB9hVu20uqFIuAMJHIiBy10/lXG8MtnzFdSSFUdW5AfFor1nF38TgbKWTZWbVu2shs+ZRbgm2gZWutmVhl0jTXnUNpFoc08HY5+SvXwIIY4nSa0cT3A6rjMf2RtYcZrmUDYTpLH2UWTBY6aCesQDVrCdkLSMbmIW3Zt2HQ3Uuq6ju3B1F32XfUDKpKiSCTNdCo7sXbjC1iLj5TbF1WUqTDOtwksq+aCAiiMoGuhFHinHHY34vI7ApFq4QqWpA0JUZjmEtrOtRNmLBm7E7s02915zbb3Y7oQjy8NTTLX97KzxPEkWRbJyIl8d0MKhX7qYRLi+aQNcxECqrGMRMXINuC2f7sENoO7ze1/FG3Ouc4jx4h2GHC5nk3DJJzABVMbAfLaqFu1iXfygG6UCkjMCBMgltlG5Aiek1CYnydJ5AyWTHdlqtg4hGo7vz+T3LU43xv7q7be4rtmKxazKVUxlUwSc3urFt4l/MblqZXuwzc1IkqwaDv8AGur4H2NYEPdOZ4iTy229fXn6bV09ns4mmkx1+f8AKoza4YeiM/my6ax3C1kdJDn2LzfB3L9wgrbVJRULFWXyj2VQaHKJ0+lSXez90rAdpgD2dGC7BuZ3YSSfyr1A8KHSkXhlQG8hWrRRasN2Qw9UZ815IeD4gA5reaQ0MuhknytrBIAAXKWiBtNLcvgB0uWiiOqrIUHu3GmZRBCnWS09K9dPDR0qjjOAKw1Hyp4vNrj0h5Js12NkFMThQ1GeQOtac1x/A+0q2UBtHI4IuraYJdKhPLc7qdFa4sgtmnzVYxPD0vz3P3TQbqqEuNmQiWtXXZ477vGOUzoNNRU+P7D2zJUZT1Agg8iDy92x51zlzg+Iw5hTKhsy5dGB6iWhtyYOmvwrRs9tocUUlD2/Pusp1httldxIJCSM/m59a5qLiIuo8Mp8qZXXRo70AhXjYkRowE+8V1fYA3LtpXZyxmNYkBYUAndjzJOuvzxrPGUuoEfMQBcVrZXvO8yrmU3CBmQyCQNDMiNq2+zvatLNtEuKrILczazMbZ5WnUgabBS0EbEGC1TXnbbRbYQwsq8HUcqfrY+qu2a/XWh+C1jC7nsds+Wndtqu/RxG/wCv0D8jTprH4Nx6xjF+6YZlCtcSVJUuk5TEgnXUiROlaoQfr4/1Pzri5GujcWuFDyW81wcKhPopKKjqnJ1uNv8Ab50XVlSBmUkgSuSRtJGaR6aj+tMpuff06frepGShuyaW13QOFqwh7l1uo7wqD7+6Cz7qb/8AHMKB5bVse5R0I6a7/lSljsN9gTEbbn05UhtyTPptzjb3QSSI9Ksi2kAiiZwlmdrLYXAYoDQeHu//AK2rwgMIk7V7F9o3GbeH4fdR2hryNbtjUknTN7hB3PUda8V7zMQB6H3nkPia3LmY7hOcRkSrlnlbHiJPL8rtuwT2bd63dxGlux94R+9e1ZF9YOZ/+hetdP2j7a+JdmVmsWwgyuyEhkRgWJJhRJkAcxB0K68FhXRUVAjNdz5mYZSwiIGUSSjRG0xvWpheC4q+ZctbQsWK58xIOyjSFHoK0JZw2Ms0B1J37guVvG1z3rIRE2jeqCf9Rpz11PfooeK47vWuratJDMrMx1DFQCGaNZGkD41ZTs9iL8Z3XJO2STIPtanSPca6nhPZtbYGm36+ddDh8EBFYktvEfRjHjqprLc0ETAHCpG5+di5rhHY9LfLnJ6kmZJPU6e6K6LDcMRBAUAb6Dc9T1PrV5bSgb850Pu9dtqjv4YuYGnrJHMjpNZb7Q+V3SK2WsDRkEWbSganrPxNTLfXr6bx126VRudnrpMi4gHqrEgkQdmExy29anwvZjKRnvNA5IAn1lmHwYVL9LXMuScTsV4DnuDt/pTblqeo3+ojX51KOC4aPNbR+puDvCfebkn6063w+0nsZhEDKHuBR0hc2UD3CKT6QUqH/PNHE7FB3Y9fmffSlac7a6bH/Tl86aCecf68/wCX1qgcjRShQXrI6dKo4nhgYaj6fWtRroHP9c/lIPuqLvwSRBnWY+I5fKeum4p7XuGiQgLguMdirjOXslQQksussAWMFVEPIECTAg78p+AfZhdxFq29y6qW7iAqJM921sLmW0sAEkhhJjSCutanEcJfa6w7pLoIXIbr3MqaEMBhw2S5JQt5tTP8NR4nsp3wJuHPcJ1chS0+X8ceUDUBVgLGg0EdbZL0FmiAe4EnYDTvO/6WPNd7JpC+n7Vg9l8Ngrtw2sVc8Rbtwba27ZjNFxjkCM5twEgKGy+smjs72pa55bsMWJyPbRwmUDZi6r5pnUADlvvk8T4NeYKLyHEFVy2rx0upB0S4x/4luZ1MMAZUk6jqOFcGW1mMsxcgku2Y6CBqdSY5mSYEnQRXva12WaPGBVx33y58vWqs2WF0fRGQC1AaKSiuVqtFFFFFNSpGaB+v5U1roEkzAkkxoImfyp1J7vr8P9fnRkkXlP2s4DEXL9u4lq49pbOUZVLZHLMzZwsxIyGdoHpWD2Y7DXXXNcQqCPZZRJBiTDaDQxqJ32mvdCJqBlVQTBMbhQSdpgAbmD9a24b3kZCIWNGW6hkiD8naLluF9lVtDRRvyiTruSd4HXpW7awJGwHpPWN/dsOtTtiX0yWTsTLsq6AgGFTMx+kxvTxhHY+e40QSRbi2JnyidX1g8+Yqs8yP6TyPNDcIyaEWsMw5jbeNZg7R6x8ztVoJA1+ZqJeHpGpuf968f/OlTBWRqLak66kZjPvaTNVyxp1d6ftPBPJSKwOoj4UtKbgO3LTTl6UwtFV3ChyTwnlz15fXkfzppk8zuD0/U0hf9fr9aVGbvy6g9IOunPUf70uJyKBTCgv6/wC1RK5P8z8eQ938usU9R86bmEJDd6anb6xvVZEvPuyoJ/CkmOuZzHPmnI1aNNfEBYzMFzGBJAk7wJ3MaxT2OodKpCFEnCE/HmeNpd9BoBAUhV57AcqU4C0NmuADQgXr0eg9v1GnrTrVwMJUyp1BBkHXkR8Kk7v0P16QY+FSm0OTcAUScMsjZF98kn5kzO9TAURRUL5HP1Tg0BLRSUVGnJaKSihCKKKKEIooooQkIoP6+c0tFCEuamsoO/6mlopalCabYP6+fw9KFQD9c+Z9+p+dOooqhNNsadBy5emnpyoFsfo7779d+dOooqhM7v8AOeXrp8iR8aQWzOvTX130iNAJ6/6yUUVKKJAKWiikQisrieButcDWjbEKsFwCQVcsRBU6NpqIMqNdK1aKex5YahIRVcng+yd0ZFuNbKq0MdXLWwGACLcUi2fOxOrDYgAyaltdkjJL5XH3cAs0jJ3IaWg95Itn2jpJicxI6eirJtkpNa/PntomcJqy+C4J7SwbaoDqQLrPEKFVUBXYADUkE6nnA1KKKrPeXmpTwKCiKKKKYlRRRRQhFFFFCEUUUUIRRRRQhFR4m1mRlDFSykBl9pSRGZZ5jcVJQaUZFC81wPFL2H/aF65i7twYO/3NtLzE23zeUG4LaZiZOkQJGsVMftIv9yzBLGdMQ9pjmEFVthwyIbvmPIw5jfXavQDZUg+VYb2hAhv73X40jYRCIKIRoYKqRIGmkcq0zbITm+Opy7NhyHOp8exV+E4ZBy4C527vriHufdtZ/Z64m3ZGZWdjuVkSSGDE9EU+tOt/aLfNhmFvDlhcsorC4oUi6jMQLZuyXWAAM4kGdIiu/NpZByiQIBgSB0B5D0pnhUy5ciZTqVyrlJ9ViKT6qCmcQ235fPGvcl4b/wDZcnxjtLducEbF2WVLhtzmAZcv3mRimbWenL1Ohqhhu3Nyw64W53bXVvYK0CzOz3FxCZrt3WCcpKgHbzCa7/uhGWBG0QIjpG1NNhSZKrOmsCdDpr6fSmstMIaWmOoqSM9NKZ0zoAR47JSx1agrz+39o+Iy52tWcrWcU9vKbk5sMSPPJjKY5a855VPZ7f4gC6121Zy2DhHum2bhjDYlAxYT+NJXlGp6TXcnDr+6vP8ACOe/LnVTinAbWJtm3cDBDGYW2a3mABARihBZYPsnTani02YmjoqDv7fbL1SGN9OssngnbW1csK+Ie3auEoSgzeVbxPcTM+Z1Ab48q3MDxK3eUtacOFdkYidHX2l15inphUAACLACgeUbKIUfAbdKktoANABMnQAa9dKpSuicSWNI8cvt+VI0OGpTqKKKgT0UUUUIRRRRQhFFFFCF/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5" name="Picture 4" descr="dead_wombat_343445.jpg"/>
          <p:cNvPicPr>
            <a:picLocks noChangeAspect="1"/>
          </p:cNvPicPr>
          <p:nvPr/>
        </p:nvPicPr>
        <p:blipFill>
          <a:blip r:embed="rId2" cstate="print"/>
          <a:stretch>
            <a:fillRect/>
          </a:stretch>
        </p:blipFill>
        <p:spPr>
          <a:xfrm>
            <a:off x="2195512" y="1052512"/>
            <a:ext cx="4752975" cy="475297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SEO</a:t>
            </a:r>
            <a:endParaRPr lang="en-GB" dirty="0"/>
          </a:p>
        </p:txBody>
      </p:sp>
      <p:sp>
        <p:nvSpPr>
          <p:cNvPr id="3" name="Content Placeholder 2"/>
          <p:cNvSpPr>
            <a:spLocks noGrp="1"/>
          </p:cNvSpPr>
          <p:nvPr>
            <p:ph idx="1"/>
          </p:nvPr>
        </p:nvSpPr>
        <p:spPr/>
        <p:txBody>
          <a:bodyPr/>
          <a:lstStyle/>
          <a:p>
            <a:r>
              <a:rPr lang="en-GB" dirty="0" smtClean="0"/>
              <a:t>Many methods</a:t>
            </a:r>
          </a:p>
          <a:p>
            <a:r>
              <a:rPr lang="en-GB" dirty="0" smtClean="0"/>
              <a:t>Ours:</a:t>
            </a:r>
          </a:p>
          <a:p>
            <a:pPr lvl="1"/>
            <a:r>
              <a:rPr lang="en-GB" dirty="0" smtClean="0"/>
              <a:t>Augment dictionary entries with</a:t>
            </a:r>
          </a:p>
          <a:p>
            <a:pPr lvl="2">
              <a:buNone/>
            </a:pPr>
            <a:r>
              <a:rPr lang="en-GB" b="1" i="1" dirty="0" smtClean="0"/>
              <a:t>corpus-derived collocates and related words</a:t>
            </a:r>
          </a:p>
          <a:p>
            <a:pPr lvl="1">
              <a:buNone/>
            </a:pPr>
            <a:r>
              <a:rPr lang="en-GB" dirty="0" smtClean="0"/>
              <a:t>   identified in the Sketch Engine</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dictionary</a:t>
            </a:r>
            <a:endParaRPr lang="en-GB" dirty="0"/>
          </a:p>
        </p:txBody>
      </p:sp>
      <p:sp>
        <p:nvSpPr>
          <p:cNvPr id="3" name="Content Placeholder 2"/>
          <p:cNvSpPr>
            <a:spLocks noGrp="1"/>
          </p:cNvSpPr>
          <p:nvPr>
            <p:ph idx="1"/>
          </p:nvPr>
        </p:nvSpPr>
        <p:spPr/>
        <p:txBody>
          <a:bodyPr/>
          <a:lstStyle/>
          <a:p>
            <a:r>
              <a:rPr lang="en-GB" dirty="0" err="1" smtClean="0"/>
              <a:t>Lannoy</a:t>
            </a:r>
            <a:r>
              <a:rPr lang="en-GB" dirty="0" smtClean="0"/>
              <a:t> 2010 (</a:t>
            </a:r>
            <a:r>
              <a:rPr lang="en-GB" dirty="0" err="1" smtClean="0"/>
              <a:t>Euralex</a:t>
            </a:r>
            <a:r>
              <a:rPr lang="en-GB" dirty="0" smtClean="0"/>
              <a:t> paper)</a:t>
            </a:r>
          </a:p>
          <a:p>
            <a:pPr lvl="1"/>
            <a:r>
              <a:rPr lang="en-GB" dirty="0" smtClean="0"/>
              <a:t>Showed it worked with </a:t>
            </a:r>
            <a:r>
              <a:rPr lang="en-GB" dirty="0" err="1" smtClean="0"/>
              <a:t>WordNet</a:t>
            </a:r>
            <a:endParaRPr lang="en-GB" dirty="0" smtClean="0"/>
          </a:p>
          <a:p>
            <a:r>
              <a:rPr lang="en-GB" dirty="0" smtClean="0"/>
              <a:t>Now:</a:t>
            </a:r>
          </a:p>
          <a:p>
            <a:pPr lvl="1"/>
            <a:r>
              <a:rPr lang="en-GB" dirty="0" smtClean="0"/>
              <a:t>Does it work with top dictionary, commercial environment?</a:t>
            </a:r>
          </a:p>
          <a:p>
            <a:r>
              <a:rPr lang="en-GB" dirty="0" smtClean="0"/>
              <a:t>Oxford Advanced Learners</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Experiment</a:t>
            </a:r>
            <a:endParaRPr lang="en-GB" dirty="0"/>
          </a:p>
        </p:txBody>
      </p:sp>
      <p:sp>
        <p:nvSpPr>
          <p:cNvPr id="3" name="Content Placeholder 2"/>
          <p:cNvSpPr>
            <a:spLocks noGrp="1"/>
          </p:cNvSpPr>
          <p:nvPr>
            <p:ph idx="1"/>
          </p:nvPr>
        </p:nvSpPr>
        <p:spPr/>
        <p:txBody>
          <a:bodyPr/>
          <a:lstStyle/>
          <a:p>
            <a:r>
              <a:rPr lang="en-GB" dirty="0" smtClean="0"/>
              <a:t>200 OALD entries</a:t>
            </a:r>
          </a:p>
          <a:p>
            <a:r>
              <a:rPr lang="en-GB" dirty="0" smtClean="0"/>
              <a:t>Augment</a:t>
            </a:r>
          </a:p>
          <a:p>
            <a:pPr lvl="1"/>
            <a:r>
              <a:rPr lang="en-GB" dirty="0" smtClean="0"/>
              <a:t>July-Sept 2013</a:t>
            </a:r>
          </a:p>
          <a:p>
            <a:r>
              <a:rPr lang="en-GB" dirty="0" smtClean="0"/>
              <a:t>Did these words get extra web traffic?</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Collocates </a:t>
            </a:r>
          </a:p>
          <a:p>
            <a:pPr lvl="1"/>
            <a:r>
              <a:rPr lang="en-GB" dirty="0" smtClean="0"/>
              <a:t>from word sketches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Word sketch</a:t>
            </a:r>
            <a:endParaRPr lang="en-GB" dirty="0"/>
          </a:p>
        </p:txBody>
      </p:sp>
      <p:sp>
        <p:nvSpPr>
          <p:cNvPr id="19457" name="Rectangle 1"/>
          <p:cNvSpPr>
            <a:spLocks noChangeArrowheads="1"/>
          </p:cNvSpPr>
          <p:nvPr/>
        </p:nvSpPr>
        <p:spPr bwMode="auto">
          <a:xfrm>
            <a:off x="0" y="-253916"/>
            <a:ext cx="184731" cy="507831"/>
          </a:xfrm>
          <a:prstGeom prst="rect">
            <a:avLst/>
          </a:prstGeom>
          <a:solidFill>
            <a:srgbClr val="EEEEEE"/>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Arial" pitchFamily="34" charset="0"/>
                <a:cs typeface="Arial" pitchFamily="34" charset="0"/>
              </a:rPr>
              <a:t/>
            </a:r>
            <a:br>
              <a:rPr kumimoji="0" lang="en-US" sz="900" b="0" i="0" u="none" strike="noStrike" cap="none" normalizeH="0" baseline="0" dirty="0" smtClean="0">
                <a:ln>
                  <a:noFill/>
                </a:ln>
                <a:solidFill>
                  <a:schemeClr val="tx1"/>
                </a:solidFill>
                <a:effectLst/>
                <a:latin typeface="Arial" pitchFamily="34"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9460" name="Picture 4"/>
          <p:cNvPicPr>
            <a:picLocks noChangeAspect="1" noChangeArrowheads="1"/>
          </p:cNvPicPr>
          <p:nvPr/>
        </p:nvPicPr>
        <p:blipFill>
          <a:blip r:embed="rId2" cstate="print"/>
          <a:srcRect/>
          <a:stretch>
            <a:fillRect/>
          </a:stretch>
        </p:blipFill>
        <p:spPr bwMode="auto">
          <a:xfrm>
            <a:off x="0" y="-1238501"/>
            <a:ext cx="9753600" cy="87111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TotalTime>
  <Words>635</Words>
  <Application>Microsoft Office PowerPoint</Application>
  <PresentationFormat>On-screen Show (4:3)</PresentationFormat>
  <Paragraphs>147</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Augmenting online dictionary entries with corpus data for  Search Engine Optimisation </vt:lpstr>
      <vt:lpstr>Search Engine Optimisation (SEO)</vt:lpstr>
      <vt:lpstr>Search Engine Optimisation (SEO)</vt:lpstr>
      <vt:lpstr>Slide 4</vt:lpstr>
      <vt:lpstr>SEO</vt:lpstr>
      <vt:lpstr>The dictionary</vt:lpstr>
      <vt:lpstr>Experiment</vt:lpstr>
      <vt:lpstr>Slide 8</vt:lpstr>
      <vt:lpstr>Word sketch</vt:lpstr>
      <vt:lpstr>Slide 10</vt:lpstr>
      <vt:lpstr>Slide 11</vt:lpstr>
      <vt:lpstr>Sample: 231 headwords</vt:lpstr>
      <vt:lpstr>Method</vt:lpstr>
      <vt:lpstr>Slide 14</vt:lpstr>
      <vt:lpstr>Slide 15</vt:lpstr>
      <vt:lpstr>Slide 16</vt:lpstr>
      <vt:lpstr>Editorial check</vt:lpstr>
      <vt:lpstr>User feedback</vt:lpstr>
      <vt:lpstr>Slide 19</vt:lpstr>
      <vt:lpstr>SEO results</vt:lpstr>
      <vt:lpstr>Slide 21</vt:lpstr>
      <vt:lpstr>Significant?</vt:lpstr>
      <vt:lpstr>Corpus size</vt:lpstr>
      <vt:lpstr>Next steps</vt:lpstr>
      <vt:lpstr>Conclusion</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Augmenting online dictionary entries with corpus data for Search Engine Optimisation </dc:title>
  <dc:creator>Adam</dc:creator>
  <cp:lastModifiedBy>Adam</cp:lastModifiedBy>
  <cp:revision>13</cp:revision>
  <dcterms:created xsi:type="dcterms:W3CDTF">2006-08-16T00:00:00Z</dcterms:created>
  <dcterms:modified xsi:type="dcterms:W3CDTF">2013-10-22T11:37:12Z</dcterms:modified>
</cp:coreProperties>
</file>