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5" r:id="rId3"/>
    <p:sldId id="257" r:id="rId4"/>
    <p:sldId id="258" r:id="rId5"/>
    <p:sldId id="260" r:id="rId6"/>
    <p:sldId id="259" r:id="rId7"/>
    <p:sldId id="262" r:id="rId8"/>
    <p:sldId id="263" r:id="rId9"/>
    <p:sldId id="264" r:id="rId10"/>
    <p:sldId id="276" r:id="rId11"/>
    <p:sldId id="278" r:id="rId12"/>
    <p:sldId id="279" r:id="rId13"/>
    <p:sldId id="280" r:id="rId14"/>
    <p:sldId id="281" r:id="rId15"/>
    <p:sldId id="268" r:id="rId16"/>
    <p:sldId id="269" r:id="rId17"/>
    <p:sldId id="270"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C483C-6447-4C3D-8BCA-2914A4BBA621}" type="datetimeFigureOut">
              <a:rPr lang="en-GB" smtClean="0"/>
              <a:pPr/>
              <a:t>02/02/2011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FD6D4-469D-4D07-A3FB-C51008AAD23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8C5DD75A-6A6F-4FC6-985C-4F0D0A9B00D3}" type="slidenum">
              <a:rPr lang="en-GB"/>
              <a:pPr/>
              <a:t>10</a:t>
            </a:fld>
            <a:endParaRPr lang="en-GB"/>
          </a:p>
        </p:txBody>
      </p:sp>
      <p:sp>
        <p:nvSpPr>
          <p:cNvPr id="5017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09F3E6F-3304-4F58-AF74-081E4E7BCA08}" type="slidenum">
              <a:rPr lang="en-GB" sz="1200">
                <a:solidFill>
                  <a:srgbClr val="000000"/>
                </a:solidFill>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GB" sz="1200">
              <a:solidFill>
                <a:srgbClr val="000000"/>
              </a:solidFill>
            </a:endParaRPr>
          </a:p>
        </p:txBody>
      </p:sp>
      <p:sp>
        <p:nvSpPr>
          <p:cNvPr id="50178" name="Text Box 2"/>
          <p:cNvSpPr txBox="1">
            <a:spLocks noChangeArrowheads="1"/>
          </p:cNvSpPr>
          <p:nvPr/>
        </p:nvSpPr>
        <p:spPr bwMode="auto">
          <a:xfrm>
            <a:off x="0" y="8685213"/>
            <a:ext cx="2971800" cy="457200"/>
          </a:xfrm>
          <a:prstGeom prst="rect">
            <a:avLst/>
          </a:prstGeom>
          <a:noFill/>
          <a:ln w="9525">
            <a:noFill/>
            <a:round/>
            <a:headEnd/>
            <a:tailEnd/>
          </a:ln>
          <a:effectLst/>
        </p:spPr>
        <p:txBody>
          <a:bodyPr lIns="90000" tIns="46800" rIns="90000" bIns="4680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a:solidFill>
                <a:srgbClr val="000000"/>
              </a:solidFill>
            </a:endParaRPr>
          </a:p>
        </p:txBody>
      </p:sp>
      <p:sp>
        <p:nvSpPr>
          <p:cNvPr id="50179" name="Text Box 3"/>
          <p:cNvSpPr txBox="1">
            <a:spLocks noChangeArrowheads="1"/>
          </p:cNvSpPr>
          <p:nvPr/>
        </p:nvSpPr>
        <p:spPr bwMode="auto">
          <a:xfrm>
            <a:off x="0" y="0"/>
            <a:ext cx="2971800" cy="457200"/>
          </a:xfrm>
          <a:prstGeom prst="rect">
            <a:avLst/>
          </a:prstGeom>
          <a:noFill/>
          <a:ln w="9525">
            <a:noFill/>
            <a:round/>
            <a:headEnd/>
            <a:tailEnd/>
          </a:ln>
          <a:effectLst/>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a:solidFill>
                <a:srgbClr val="000000"/>
              </a:solidFill>
            </a:endParaRPr>
          </a:p>
        </p:txBody>
      </p:sp>
      <p:sp>
        <p:nvSpPr>
          <p:cNvPr id="50180" name="Text Box 4"/>
          <p:cNvSpPr txBox="1">
            <a:spLocks noChangeArrowheads="1"/>
          </p:cNvSpPr>
          <p:nvPr/>
        </p:nvSpPr>
        <p:spPr bwMode="auto">
          <a:xfrm>
            <a:off x="3884613" y="0"/>
            <a:ext cx="2971800" cy="457200"/>
          </a:xfrm>
          <a:prstGeom prst="rect">
            <a:avLst/>
          </a:prstGeom>
          <a:noFill/>
          <a:ln w="9525">
            <a:noFill/>
            <a:round/>
            <a:headEnd/>
            <a:tailEnd/>
          </a:ln>
          <a:effectLst/>
        </p:spPr>
        <p:txBody>
          <a:bodyPr lIns="90000" tIns="46800" rIns="90000" bIns="468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a:solidFill>
                <a:srgbClr val="000000"/>
              </a:solidFill>
            </a:endParaRPr>
          </a:p>
        </p:txBody>
      </p:sp>
      <p:sp>
        <p:nvSpPr>
          <p:cNvPr id="50181" name="Text Box 5"/>
          <p:cNvSpPr txBox="1">
            <a:spLocks noChangeArrowheads="1"/>
          </p:cNvSpPr>
          <p:nvPr/>
        </p:nvSpPr>
        <p:spPr bwMode="auto">
          <a:xfrm>
            <a:off x="1317625" y="877888"/>
            <a:ext cx="4219575" cy="3163887"/>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50182" name="Rectangle 6"/>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AAD5077-7D3E-4E2D-9549-496444672FA2}" type="slidenum">
              <a:rPr lang="en-GB"/>
              <a:pPr/>
              <a:t>11</a:t>
            </a:fld>
            <a:endParaRPr lang="en-GB"/>
          </a:p>
        </p:txBody>
      </p:sp>
      <p:sp>
        <p:nvSpPr>
          <p:cNvPr id="5222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52226" name="Rectangle 2"/>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23C909C-3C49-4798-815C-293873BF5D22}" type="slidenum">
              <a:rPr lang="en-GB"/>
              <a:pPr/>
              <a:t>12</a:t>
            </a:fld>
            <a:endParaRPr lang="en-GB"/>
          </a:p>
        </p:txBody>
      </p:sp>
      <p:sp>
        <p:nvSpPr>
          <p:cNvPr id="5324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53250" name="Rectangle 2"/>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0112F11-41F0-4ED3-9B76-0442B07E4A23}" type="slidenum">
              <a:rPr lang="en-GB"/>
              <a:pPr/>
              <a:t>13</a:t>
            </a:fld>
            <a:endParaRPr lang="en-GB"/>
          </a:p>
        </p:txBody>
      </p:sp>
      <p:sp>
        <p:nvSpPr>
          <p:cNvPr id="5427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54274" name="Rectangle 2"/>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A7C93A1-4CF1-4832-BC49-283F0EF233F3}" type="slidenum">
              <a:rPr lang="en-GB"/>
              <a:pPr/>
              <a:t>14</a:t>
            </a:fld>
            <a:endParaRPr lang="en-GB"/>
          </a:p>
        </p:txBody>
      </p:sp>
      <p:sp>
        <p:nvSpPr>
          <p:cNvPr id="5529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55298" name="Rectangle 2"/>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CF2F6FC-DA6A-47FF-803B-DF8D6553B09D}" type="slidenum">
              <a:rPr lang="en-GB"/>
              <a:pPr/>
              <a:t>2</a:t>
            </a:fld>
            <a:endParaRPr lang="en-GB"/>
          </a:p>
        </p:txBody>
      </p:sp>
      <p:sp>
        <p:nvSpPr>
          <p:cNvPr id="3891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38914" name="Rectangle 2"/>
          <p:cNvSpPr txBox="1">
            <a:spLocks noGrp="1" noChangeArrowheads="1"/>
          </p:cNvSpPr>
          <p:nvPr>
            <p:ph type="body"/>
          </p:nvPr>
        </p:nvSpPr>
        <p:spPr bwMode="auto">
          <a:xfrm>
            <a:off x="685800" y="4343400"/>
            <a:ext cx="5486400"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7530C86-DB9F-40B0-B7BF-5D1C6F9BB05F}"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18FD6D4-469D-4D07-A3FB-C51008AAD238}"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Footer Placeholder 4"/>
          <p:cNvSpPr>
            <a:spLocks noGrp="1"/>
          </p:cNvSpPr>
          <p:nvPr>
            <p:ph type="ftr" sz="quarter" idx="11"/>
          </p:nvPr>
        </p:nvSpPr>
        <p:spPr/>
        <p:txBody>
          <a:bodyPr/>
          <a:lstStyle/>
          <a:p>
            <a:r>
              <a:rPr lang="en-US" smtClean="0"/>
              <a:t>Kilgarriff: Web as Corpus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Footer Placeholder 4"/>
          <p:cNvSpPr>
            <a:spLocks noGrp="1"/>
          </p:cNvSpPr>
          <p:nvPr>
            <p:ph type="ftr" sz="quarter" idx="11"/>
          </p:nvPr>
        </p:nvSpPr>
        <p:spPr/>
        <p:txBody>
          <a:bodyPr/>
          <a:lstStyle/>
          <a:p>
            <a:r>
              <a:rPr lang="en-US" smtClean="0"/>
              <a:t>Kilgarriff: Web as Corpus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Footer Placeholder 4"/>
          <p:cNvSpPr>
            <a:spLocks noGrp="1"/>
          </p:cNvSpPr>
          <p:nvPr>
            <p:ph type="ftr" sz="quarter" idx="11"/>
          </p:nvPr>
        </p:nvSpPr>
        <p:spPr/>
        <p:txBody>
          <a:bodyPr/>
          <a:lstStyle/>
          <a:p>
            <a:r>
              <a:rPr lang="en-US" smtClean="0"/>
              <a:t>Kilgarriff: Web as Corpus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Footer Placeholder 4"/>
          <p:cNvSpPr>
            <a:spLocks noGrp="1"/>
          </p:cNvSpPr>
          <p:nvPr>
            <p:ph type="ftr" sz="quarter" idx="11"/>
          </p:nvPr>
        </p:nvSpPr>
        <p:spPr/>
        <p:txBody>
          <a:bodyPr/>
          <a:lstStyle/>
          <a:p>
            <a:r>
              <a:rPr lang="en-US" smtClean="0"/>
              <a:t>Kilgarriff: Web as Corpus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Footer Placeholder 4"/>
          <p:cNvSpPr>
            <a:spLocks noGrp="1"/>
          </p:cNvSpPr>
          <p:nvPr>
            <p:ph type="ftr" sz="quarter" idx="11"/>
          </p:nvPr>
        </p:nvSpPr>
        <p:spPr/>
        <p:txBody>
          <a:bodyPr/>
          <a:lstStyle/>
          <a:p>
            <a:r>
              <a:rPr lang="en-US" smtClean="0"/>
              <a:t>Kilgarriff: Web as Corpus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BL, Jan 2011</a:t>
            </a:r>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BL, Jan 2011</a:t>
            </a:r>
            <a:endParaRPr lang="en-US"/>
          </a:p>
        </p:txBody>
      </p:sp>
      <p:sp>
        <p:nvSpPr>
          <p:cNvPr id="8" name="Footer Placeholder 7"/>
          <p:cNvSpPr>
            <a:spLocks noGrp="1"/>
          </p:cNvSpPr>
          <p:nvPr>
            <p:ph type="ftr" sz="quarter" idx="11"/>
          </p:nvPr>
        </p:nvSpPr>
        <p:spPr/>
        <p:txBody>
          <a:bodyPr/>
          <a:lstStyle/>
          <a:p>
            <a:r>
              <a:rPr lang="en-US" smtClean="0"/>
              <a:t>Kilgarriff: Web as Corpus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BL, Jan 2011</a:t>
            </a:r>
            <a:endParaRPr lang="en-US"/>
          </a:p>
        </p:txBody>
      </p:sp>
      <p:sp>
        <p:nvSpPr>
          <p:cNvPr id="4" name="Footer Placeholder 3"/>
          <p:cNvSpPr>
            <a:spLocks noGrp="1"/>
          </p:cNvSpPr>
          <p:nvPr>
            <p:ph type="ftr" sz="quarter" idx="11"/>
          </p:nvPr>
        </p:nvSpPr>
        <p:spPr/>
        <p:txBody>
          <a:bodyPr/>
          <a:lstStyle/>
          <a:p>
            <a:r>
              <a:rPr lang="en-US" smtClean="0"/>
              <a:t>Kilgarriff: Web as Corpus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BL, Jan 2011</a:t>
            </a:r>
            <a:endParaRPr lang="en-US"/>
          </a:p>
        </p:txBody>
      </p:sp>
      <p:sp>
        <p:nvSpPr>
          <p:cNvPr id="3" name="Footer Placeholder 2"/>
          <p:cNvSpPr>
            <a:spLocks noGrp="1"/>
          </p:cNvSpPr>
          <p:nvPr>
            <p:ph type="ftr" sz="quarter" idx="11"/>
          </p:nvPr>
        </p:nvSpPr>
        <p:spPr/>
        <p:txBody>
          <a:bodyPr/>
          <a:lstStyle/>
          <a:p>
            <a:r>
              <a:rPr lang="en-US" smtClean="0"/>
              <a:t>Kilgarriff: Web as Corpus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BL, Jan 2011</a:t>
            </a:r>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BL, Jan 2011</a:t>
            </a:r>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BL, Jan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Kilgarriff: Web as Corpus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ooglefight.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What's on the Web?  </a:t>
            </a:r>
            <a:br>
              <a:rPr lang="en-GB" dirty="0" smtClean="0"/>
            </a:br>
            <a:r>
              <a:rPr lang="en-GB" dirty="0" smtClean="0"/>
              <a:t>The Web as a Linguistic Corpus</a:t>
            </a:r>
            <a:endParaRPr lang="en-GB" dirty="0"/>
          </a:p>
        </p:txBody>
      </p:sp>
      <p:sp>
        <p:nvSpPr>
          <p:cNvPr id="3" name="Subtitle 2"/>
          <p:cNvSpPr>
            <a:spLocks noGrp="1"/>
          </p:cNvSpPr>
          <p:nvPr>
            <p:ph type="subTitle" idx="1"/>
          </p:nvPr>
        </p:nvSpPr>
        <p:spPr/>
        <p:txBody>
          <a:bodyPr/>
          <a:lstStyle/>
          <a:p>
            <a:r>
              <a:rPr lang="en-GB" dirty="0" smtClean="0"/>
              <a:t>Adam Kilgarriff</a:t>
            </a:r>
          </a:p>
          <a:p>
            <a:r>
              <a:rPr lang="en-GB" dirty="0" smtClean="0"/>
              <a:t>Lexical Computing Ltd</a:t>
            </a:r>
          </a:p>
          <a:p>
            <a:r>
              <a:rPr lang="en-GB" dirty="0" smtClean="0"/>
              <a:t>University of Leeds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BL, Jan 2011</a:t>
            </a:r>
            <a:endParaRPr lang="en-US"/>
          </a:p>
        </p:txBody>
      </p:sp>
      <p:sp>
        <p:nvSpPr>
          <p:cNvPr id="5" name="Footer Placeholder 4"/>
          <p:cNvSpPr>
            <a:spLocks noGrp="1"/>
          </p:cNvSpPr>
          <p:nvPr>
            <p:ph type="ftr" idx="11"/>
          </p:nvPr>
        </p:nvSpPr>
        <p:spPr/>
        <p:txBody>
          <a:bodyPr/>
          <a:lstStyle/>
          <a:p>
            <a:r>
              <a:rPr lang="en-GB" smtClean="0"/>
              <a:t>Kilgarriff: Web as Corpus</a:t>
            </a:r>
            <a:endParaRPr lang="en-GB"/>
          </a:p>
        </p:txBody>
      </p:sp>
      <p:sp>
        <p:nvSpPr>
          <p:cNvPr id="6" name="Slide Number Placeholder 5"/>
          <p:cNvSpPr>
            <a:spLocks noGrp="1"/>
          </p:cNvSpPr>
          <p:nvPr>
            <p:ph type="sldNum" idx="12"/>
          </p:nvPr>
        </p:nvSpPr>
        <p:spPr/>
        <p:txBody>
          <a:bodyPr/>
          <a:lstStyle/>
          <a:p>
            <a:fld id="{E8E3E500-2CCE-477F-91FF-25121ED2278D}" type="slidenum">
              <a:rPr lang="en-GB"/>
              <a:pPr/>
              <a:t>10</a:t>
            </a:fld>
            <a:endParaRPr lang="en-GB"/>
          </a:p>
        </p:txBody>
      </p:sp>
      <p:sp>
        <p:nvSpPr>
          <p:cNvPr id="15361" name="Rectangle 1"/>
          <p:cNvSpPr>
            <a:spLocks noGrp="1" noChangeArrowheads="1"/>
          </p:cNvSpPr>
          <p:nvPr>
            <p:ph type="title"/>
          </p:nvPr>
        </p:nvSpPr>
        <p:spPr>
          <a:xfrm>
            <a:off x="708025" y="782638"/>
            <a:ext cx="7467600" cy="579437"/>
          </a:xfrm>
          <a:ln/>
        </p:spPr>
        <p:txBody>
          <a:bodyPr lIns="0" tIns="0" rIns="0" bIns="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800">
                <a:ea typeface="PMingLiU" pitchFamily="16" charset="-120"/>
              </a:rPr>
              <a:t>What is out there?</a:t>
            </a:r>
          </a:p>
        </p:txBody>
      </p:sp>
      <p:sp>
        <p:nvSpPr>
          <p:cNvPr id="15362" name="Rectangle 2"/>
          <p:cNvSpPr>
            <a:spLocks noGrp="1" noChangeArrowheads="1"/>
          </p:cNvSpPr>
          <p:nvPr>
            <p:ph type="body" idx="1"/>
          </p:nvPr>
        </p:nvSpPr>
        <p:spPr>
          <a:xfrm>
            <a:off x="522288" y="2055813"/>
            <a:ext cx="7543800" cy="4114800"/>
          </a:xfrm>
          <a:ln/>
        </p:spPr>
        <p:txBody>
          <a:bodyPr lIns="0" tIns="0" rIns="0" bIns="0"/>
          <a:lstStyle/>
          <a:p>
            <a:pPr marL="376238" indent="-376238">
              <a:spcBef>
                <a:spcPts val="1050"/>
              </a:spcBef>
              <a:tabLst>
                <a:tab pos="946150" algn="l"/>
                <a:tab pos="1860550" algn="l"/>
                <a:tab pos="2774950" algn="l"/>
                <a:tab pos="3689350" algn="l"/>
                <a:tab pos="4603750" algn="l"/>
                <a:tab pos="5518150" algn="l"/>
                <a:tab pos="6432550" algn="l"/>
                <a:tab pos="7346950" algn="l"/>
                <a:tab pos="8261350" algn="l"/>
                <a:tab pos="9175750" algn="l"/>
                <a:tab pos="10090150" algn="l"/>
              </a:tabLst>
            </a:pPr>
            <a:r>
              <a:rPr lang="en-GB" sz="2800">
                <a:ea typeface="PMingLiU" pitchFamily="16" charset="-120"/>
              </a:rPr>
              <a:t>What text types are there on the web?</a:t>
            </a:r>
          </a:p>
          <a:p>
            <a:pPr marL="817563" lvl="1" indent="-315913">
              <a:spcBef>
                <a:spcPts val="900"/>
              </a:spcBef>
              <a:tabLst>
                <a:tab pos="946150" algn="l"/>
                <a:tab pos="1860550" algn="l"/>
                <a:tab pos="2774950" algn="l"/>
                <a:tab pos="3689350" algn="l"/>
                <a:tab pos="4603750" algn="l"/>
                <a:tab pos="5518150" algn="l"/>
                <a:tab pos="6432550" algn="l"/>
                <a:tab pos="7346950" algn="l"/>
                <a:tab pos="8261350" algn="l"/>
                <a:tab pos="9175750" algn="l"/>
                <a:tab pos="10090150" algn="l"/>
              </a:tabLst>
            </a:pPr>
            <a:r>
              <a:rPr lang="en-GB" sz="2400">
                <a:ea typeface="PMingLiU" pitchFamily="16" charset="-120"/>
              </a:rPr>
              <a:t>some are new: chatroom</a:t>
            </a:r>
          </a:p>
          <a:p>
            <a:pPr marL="817563" lvl="1" indent="-315913">
              <a:spcBef>
                <a:spcPts val="900"/>
              </a:spcBef>
              <a:tabLst>
                <a:tab pos="946150" algn="l"/>
                <a:tab pos="1860550" algn="l"/>
                <a:tab pos="2774950" algn="l"/>
                <a:tab pos="3689350" algn="l"/>
                <a:tab pos="4603750" algn="l"/>
                <a:tab pos="5518150" algn="l"/>
                <a:tab pos="6432550" algn="l"/>
                <a:tab pos="7346950" algn="l"/>
                <a:tab pos="8261350" algn="l"/>
                <a:tab pos="9175750" algn="l"/>
                <a:tab pos="10090150" algn="l"/>
              </a:tabLst>
            </a:pPr>
            <a:r>
              <a:rPr lang="en-GB" sz="2400">
                <a:ea typeface="PMingLiU" pitchFamily="16" charset="-120"/>
              </a:rPr>
              <a:t>proportions</a:t>
            </a:r>
          </a:p>
          <a:p>
            <a:pPr marL="1258888" lvl="2" indent="-250825">
              <a:spcBef>
                <a:spcPts val="900"/>
              </a:spcBef>
              <a:tabLst>
                <a:tab pos="946150" algn="l"/>
                <a:tab pos="1860550" algn="l"/>
                <a:tab pos="2774950" algn="l"/>
                <a:tab pos="3689350" algn="l"/>
                <a:tab pos="4603750" algn="l"/>
                <a:tab pos="5518150" algn="l"/>
                <a:tab pos="6432550" algn="l"/>
                <a:tab pos="7346950" algn="l"/>
                <a:tab pos="8261350" algn="l"/>
                <a:tab pos="9175750" algn="l"/>
                <a:tab pos="10090150" algn="l"/>
              </a:tabLst>
            </a:pPr>
            <a:r>
              <a:rPr lang="en-GB">
                <a:ea typeface="PMingLiU" pitchFamily="16" charset="-120"/>
              </a:rPr>
              <a:t>is it overwhelmed by porn?  How much?</a:t>
            </a:r>
          </a:p>
          <a:p>
            <a:pPr marL="1258888" lvl="2" indent="-250825">
              <a:spcBef>
                <a:spcPts val="863"/>
              </a:spcBef>
              <a:tabLst>
                <a:tab pos="946150" algn="l"/>
                <a:tab pos="1860550" algn="l"/>
                <a:tab pos="2774950" algn="l"/>
                <a:tab pos="3689350" algn="l"/>
                <a:tab pos="4603750" algn="l"/>
                <a:tab pos="5518150" algn="l"/>
                <a:tab pos="6432550" algn="l"/>
                <a:tab pos="7346950" algn="l"/>
                <a:tab pos="8261350" algn="l"/>
                <a:tab pos="9175750" algn="l"/>
                <a:tab pos="10090150" algn="l"/>
              </a:tabLst>
            </a:pPr>
            <a:r>
              <a:rPr lang="en-GB" b="1">
                <a:ea typeface="PMingLiU" pitchFamily="16" charset="-120"/>
              </a:rPr>
              <a:t>Hard question</a:t>
            </a:r>
            <a:r>
              <a:rPr lang="en-GB" sz="2300" b="1">
                <a:ea typeface="PMingLiU" pitchFamily="16" charset="-120"/>
              </a:rPr>
              <a:t> </a:t>
            </a:r>
          </a:p>
          <a:p>
            <a:pPr marL="376238" indent="-376238">
              <a:spcBef>
                <a:spcPts val="863"/>
              </a:spcBef>
              <a:buFont typeface="Arial" charset="0"/>
              <a:buNone/>
              <a:tabLst>
                <a:tab pos="946150" algn="l"/>
                <a:tab pos="1860550" algn="l"/>
                <a:tab pos="2774950" algn="l"/>
                <a:tab pos="3689350" algn="l"/>
                <a:tab pos="4603750" algn="l"/>
                <a:tab pos="5518150" algn="l"/>
                <a:tab pos="6432550" algn="l"/>
                <a:tab pos="7346950" algn="l"/>
                <a:tab pos="8261350" algn="l"/>
                <a:tab pos="9175750" algn="l"/>
                <a:tab pos="10090150" algn="l"/>
              </a:tabLst>
            </a:pPr>
            <a:endParaRPr lang="en-GB" sz="2300" b="1">
              <a:ea typeface="PMingLiU" pitchFamily="16" charset="-12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BL, Jan 2011</a:t>
            </a:r>
            <a:endParaRPr lang="en-US"/>
          </a:p>
        </p:txBody>
      </p:sp>
      <p:sp>
        <p:nvSpPr>
          <p:cNvPr id="5" name="Footer Placeholder 4"/>
          <p:cNvSpPr>
            <a:spLocks noGrp="1"/>
          </p:cNvSpPr>
          <p:nvPr>
            <p:ph type="ftr" idx="11"/>
          </p:nvPr>
        </p:nvSpPr>
        <p:spPr/>
        <p:txBody>
          <a:bodyPr/>
          <a:lstStyle/>
          <a:p>
            <a:r>
              <a:rPr lang="en-GB" smtClean="0"/>
              <a:t>Kilgarriff: Web as Corpus</a:t>
            </a:r>
            <a:endParaRPr lang="en-GB"/>
          </a:p>
        </p:txBody>
      </p:sp>
      <p:sp>
        <p:nvSpPr>
          <p:cNvPr id="6" name="Slide Number Placeholder 5"/>
          <p:cNvSpPr>
            <a:spLocks noGrp="1"/>
          </p:cNvSpPr>
          <p:nvPr>
            <p:ph type="sldNum" idx="12"/>
          </p:nvPr>
        </p:nvSpPr>
        <p:spPr/>
        <p:txBody>
          <a:bodyPr/>
          <a:lstStyle/>
          <a:p>
            <a:fld id="{D32ADE74-718B-4001-8642-B15FE6033BA4}" type="slidenum">
              <a:rPr lang="en-GB"/>
              <a:pPr/>
              <a:t>11</a:t>
            </a:fld>
            <a:endParaRPr lang="en-GB"/>
          </a:p>
        </p:txBody>
      </p:sp>
      <p:sp>
        <p:nvSpPr>
          <p:cNvPr id="17409" name="Rectangle 1"/>
          <p:cNvSpPr>
            <a:spLocks noGrp="1" noChangeArrowheads="1"/>
          </p:cNvSpPr>
          <p:nvPr>
            <p:ph type="title"/>
          </p:nvPr>
        </p:nvSpPr>
        <p:spPr>
          <a:xfrm>
            <a:off x="457200" y="274638"/>
            <a:ext cx="82296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Comparing frequency lists</a:t>
            </a:r>
          </a:p>
        </p:txBody>
      </p:sp>
      <p:sp>
        <p:nvSpPr>
          <p:cNvPr id="17410" name="Rectangle 2"/>
          <p:cNvSpPr>
            <a:spLocks noGrp="1" noChangeArrowheads="1"/>
          </p:cNvSpPr>
          <p:nvPr>
            <p:ph type="body" idx="1"/>
          </p:nvPr>
        </p:nvSpPr>
        <p:spPr>
          <a:xfrm>
            <a:off x="457200" y="1600200"/>
            <a:ext cx="8229600" cy="4525963"/>
          </a:xfrm>
          <a:ln/>
        </p:spPr>
        <p:txBody>
          <a:bodyPr>
            <a:normAutofit/>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Web1T</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Present from </a:t>
            </a:r>
            <a:r>
              <a:rPr lang="en-GB" sz="2400" dirty="0" smtClean="0"/>
              <a:t>Google</a:t>
            </a:r>
            <a:endParaRPr lang="en-GB" sz="2400" dirty="0"/>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All 1-, 2-, 3-, 4, 5-grams with f&gt;40 in one trillion </a:t>
            </a:r>
            <a:r>
              <a:rPr lang="en-GB" sz="2400" dirty="0" smtClean="0"/>
              <a:t>words of English</a:t>
            </a:r>
            <a:endParaRPr lang="en-GB" sz="2200" dirty="0"/>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Compare with </a:t>
            </a:r>
            <a:r>
              <a:rPr lang="en-GB" sz="2800" dirty="0" smtClean="0"/>
              <a:t>British National Corpus</a:t>
            </a:r>
            <a:endParaRPr lang="en-GB" sz="2800" dirty="0"/>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100m words </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Early 1990s: pre-web</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Keywords of each </a:t>
            </a:r>
            <a:r>
              <a:rPr lang="en-GB" i="1" dirty="0" smtClean="0"/>
              <a:t>vs. </a:t>
            </a:r>
            <a:r>
              <a:rPr lang="en-GB" dirty="0" smtClean="0"/>
              <a:t>other</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Highest contrast of frequency</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BL, Jan 2011</a:t>
            </a:r>
            <a:endParaRPr lang="en-US"/>
          </a:p>
        </p:txBody>
      </p:sp>
      <p:sp>
        <p:nvSpPr>
          <p:cNvPr id="5" name="Footer Placeholder 4"/>
          <p:cNvSpPr>
            <a:spLocks noGrp="1"/>
          </p:cNvSpPr>
          <p:nvPr>
            <p:ph type="ftr" idx="11"/>
          </p:nvPr>
        </p:nvSpPr>
        <p:spPr/>
        <p:txBody>
          <a:bodyPr/>
          <a:lstStyle/>
          <a:p>
            <a:r>
              <a:rPr lang="en-GB" smtClean="0"/>
              <a:t>Kilgarriff: Web as Corpus</a:t>
            </a:r>
            <a:endParaRPr lang="en-GB"/>
          </a:p>
        </p:txBody>
      </p:sp>
      <p:sp>
        <p:nvSpPr>
          <p:cNvPr id="6" name="Slide Number Placeholder 5"/>
          <p:cNvSpPr>
            <a:spLocks noGrp="1"/>
          </p:cNvSpPr>
          <p:nvPr>
            <p:ph type="sldNum" idx="12"/>
          </p:nvPr>
        </p:nvSpPr>
        <p:spPr/>
        <p:txBody>
          <a:bodyPr/>
          <a:lstStyle/>
          <a:p>
            <a:fld id="{0F537162-2301-434A-A91E-07C6840413C5}" type="slidenum">
              <a:rPr lang="en-GB"/>
              <a:pPr/>
              <a:t>12</a:t>
            </a:fld>
            <a:endParaRPr lang="en-GB"/>
          </a:p>
        </p:txBody>
      </p:sp>
      <p:sp>
        <p:nvSpPr>
          <p:cNvPr id="18433" name="Rectangle 1"/>
          <p:cNvSpPr>
            <a:spLocks noGrp="1" noChangeArrowheads="1"/>
          </p:cNvSpPr>
          <p:nvPr>
            <p:ph type="title"/>
          </p:nvPr>
        </p:nvSpPr>
        <p:spPr>
          <a:xfrm>
            <a:off x="457200" y="274638"/>
            <a:ext cx="82296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Web-high (155 terms)</a:t>
            </a:r>
            <a:r>
              <a:rPr lang="ar-SA"/>
              <a:t>‏</a:t>
            </a:r>
            <a:endParaRPr lang="en-GB"/>
          </a:p>
        </p:txBody>
      </p:sp>
      <p:sp>
        <p:nvSpPr>
          <p:cNvPr id="18434" name="Rectangle 2"/>
          <p:cNvSpPr>
            <a:spLocks noGrp="1" noChangeArrowheads="1"/>
          </p:cNvSpPr>
          <p:nvPr>
            <p:ph type="body" idx="1"/>
          </p:nvPr>
        </p:nvSpPr>
        <p:spPr>
          <a:xfrm>
            <a:off x="457200" y="1600200"/>
            <a:ext cx="8229600" cy="5599113"/>
          </a:xfrm>
          <a:ln/>
        </p:spPr>
        <p:txBody>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t>61 web and computing</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i="1"/>
              <a:t>config browser spyware url www forum </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t>38 porn</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t>22 US English (incl Spanish influence –</a:t>
            </a:r>
            <a:r>
              <a:rPr lang="en-GB" sz="2800" i="1"/>
              <a:t>los</a:t>
            </a:r>
            <a:r>
              <a:rPr lang="en-GB" sz="2800"/>
              <a:t>)</a:t>
            </a:r>
            <a:r>
              <a:rPr lang="ar-SA" sz="2800"/>
              <a:t>‏</a:t>
            </a:r>
            <a:endParaRPr lang="en-GB" sz="2800"/>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t>18 business/products common on web</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i="1"/>
              <a:t>poker viagra lingerie ringtone dvd casino rental collectible tiffany</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NB: BNC is old</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t>4 legal</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i="1"/>
              <a:t>trademarks pursuant accordance herein</a:t>
            </a:r>
          </a:p>
          <a:p>
            <a:pPr>
              <a:lnSpc>
                <a:spcPct val="9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a:p>
          <a:p>
            <a:pPr lvl="1">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i="1"/>
          </a:p>
          <a:p>
            <a:pPr lvl="1">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i="1"/>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BL, Jan 2011</a:t>
            </a:r>
            <a:endParaRPr lang="en-US"/>
          </a:p>
        </p:txBody>
      </p:sp>
      <p:sp>
        <p:nvSpPr>
          <p:cNvPr id="5" name="Footer Placeholder 4"/>
          <p:cNvSpPr>
            <a:spLocks noGrp="1"/>
          </p:cNvSpPr>
          <p:nvPr>
            <p:ph type="ftr" idx="11"/>
          </p:nvPr>
        </p:nvSpPr>
        <p:spPr/>
        <p:txBody>
          <a:bodyPr/>
          <a:lstStyle/>
          <a:p>
            <a:r>
              <a:rPr lang="en-GB" smtClean="0"/>
              <a:t>Kilgarriff: Web as Corpus</a:t>
            </a:r>
            <a:endParaRPr lang="en-GB"/>
          </a:p>
        </p:txBody>
      </p:sp>
      <p:sp>
        <p:nvSpPr>
          <p:cNvPr id="6" name="Slide Number Placeholder 5"/>
          <p:cNvSpPr>
            <a:spLocks noGrp="1"/>
          </p:cNvSpPr>
          <p:nvPr>
            <p:ph type="sldNum" idx="12"/>
          </p:nvPr>
        </p:nvSpPr>
        <p:spPr/>
        <p:txBody>
          <a:bodyPr/>
          <a:lstStyle/>
          <a:p>
            <a:fld id="{C7D27224-4D44-4B17-A619-2E05E63AF828}" type="slidenum">
              <a:rPr lang="en-GB"/>
              <a:pPr/>
              <a:t>13</a:t>
            </a:fld>
            <a:endParaRPr lang="en-GB"/>
          </a:p>
        </p:txBody>
      </p:sp>
      <p:sp>
        <p:nvSpPr>
          <p:cNvPr id="19457" name="Rectangle 1"/>
          <p:cNvSpPr>
            <a:spLocks noGrp="1" noChangeArrowheads="1"/>
          </p:cNvSpPr>
          <p:nvPr>
            <p:ph type="title"/>
          </p:nvPr>
        </p:nvSpPr>
        <p:spPr>
          <a:xfrm>
            <a:off x="457200" y="274638"/>
            <a:ext cx="82296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BNC-high</a:t>
            </a:r>
            <a:endParaRPr lang="en-GB" dirty="0"/>
          </a:p>
        </p:txBody>
      </p:sp>
      <p:sp>
        <p:nvSpPr>
          <p:cNvPr id="19458" name="Rectangle 2"/>
          <p:cNvSpPr>
            <a:spLocks noGrp="1" noChangeArrowheads="1"/>
          </p:cNvSpPr>
          <p:nvPr>
            <p:ph type="body" idx="1"/>
          </p:nvPr>
        </p:nvSpPr>
        <p:spPr>
          <a:xfrm>
            <a:off x="457200" y="1600200"/>
            <a:ext cx="8229600" cy="4525963"/>
          </a:xfrm>
          <a:ln/>
        </p:spPr>
        <p:txBody>
          <a:bodyPr/>
          <a:lstStyle/>
          <a:p>
            <a:pPr>
              <a:spcBef>
                <a:spcPts val="6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600">
                <a:ea typeface="宋体" charset="-122"/>
              </a:rPr>
              <a:t>Exclude British English, transcription/tokenisation anomalies</a:t>
            </a:r>
          </a:p>
          <a:p>
            <a:pPr>
              <a:spcBef>
                <a:spcPts val="6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600">
              <a:ea typeface="宋体" charset="-122"/>
            </a:endParaRP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a:ea typeface="宋体" charset="-122"/>
              </a:rPr>
              <a:t>herself stood seemed she looked</a:t>
            </a:r>
            <a:r>
              <a:rPr lang="en-GB">
                <a:ea typeface="宋体" charset="-122"/>
              </a:rPr>
              <a:t> </a:t>
            </a:r>
            <a:r>
              <a:rPr lang="en-GB" i="1"/>
              <a:t>yesterday sat considerable had council felt perhaps walked round her towards claimed knew obviously remained himself he him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BL, Jan 2011</a:t>
            </a:r>
            <a:endParaRPr lang="en-US"/>
          </a:p>
        </p:txBody>
      </p:sp>
      <p:sp>
        <p:nvSpPr>
          <p:cNvPr id="5" name="Footer Placeholder 4"/>
          <p:cNvSpPr>
            <a:spLocks noGrp="1"/>
          </p:cNvSpPr>
          <p:nvPr>
            <p:ph type="ftr" idx="11"/>
          </p:nvPr>
        </p:nvSpPr>
        <p:spPr/>
        <p:txBody>
          <a:bodyPr/>
          <a:lstStyle/>
          <a:p>
            <a:r>
              <a:rPr lang="en-GB" smtClean="0"/>
              <a:t>Kilgarriff: Web as Corpus</a:t>
            </a:r>
            <a:endParaRPr lang="en-GB"/>
          </a:p>
        </p:txBody>
      </p:sp>
      <p:sp>
        <p:nvSpPr>
          <p:cNvPr id="6" name="Slide Number Placeholder 5"/>
          <p:cNvSpPr>
            <a:spLocks noGrp="1"/>
          </p:cNvSpPr>
          <p:nvPr>
            <p:ph type="sldNum" idx="12"/>
          </p:nvPr>
        </p:nvSpPr>
        <p:spPr/>
        <p:txBody>
          <a:bodyPr/>
          <a:lstStyle/>
          <a:p>
            <a:fld id="{E7B70EDD-2DC5-45CF-9D91-C5507D838164}" type="slidenum">
              <a:rPr lang="en-GB"/>
              <a:pPr/>
              <a:t>14</a:t>
            </a:fld>
            <a:endParaRPr lang="en-GB"/>
          </a:p>
        </p:txBody>
      </p:sp>
      <p:sp>
        <p:nvSpPr>
          <p:cNvPr id="20481" name="Rectangle 1"/>
          <p:cNvSpPr>
            <a:spLocks noGrp="1" noChangeArrowheads="1"/>
          </p:cNvSpPr>
          <p:nvPr>
            <p:ph type="title"/>
          </p:nvPr>
        </p:nvSpPr>
        <p:spPr>
          <a:xfrm>
            <a:off x="457200" y="274638"/>
            <a:ext cx="82296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Observations</a:t>
            </a:r>
          </a:p>
        </p:txBody>
      </p:sp>
      <p:sp>
        <p:nvSpPr>
          <p:cNvPr id="20482" name="Rectangle 2"/>
          <p:cNvSpPr>
            <a:spLocks noGrp="1" noChangeArrowheads="1"/>
          </p:cNvSpPr>
          <p:nvPr>
            <p:ph type="body" idx="1"/>
          </p:nvPr>
        </p:nvSpPr>
        <p:spPr>
          <a:xfrm>
            <a:off x="457200" y="1600200"/>
            <a:ext cx="8229600" cy="499745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Pronouns and past tense verbs</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i="1"/>
              <a:t>Fiction</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Masc </a:t>
            </a:r>
            <a:r>
              <a:rPr lang="en-GB" i="1"/>
              <a:t>vs </a:t>
            </a:r>
            <a:r>
              <a:rPr lang="en-GB"/>
              <a:t>fem</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a:t>Yesterday</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Probably daily newspapers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Constancy of ratios:</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He/him/himself</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She/her/herself</a:t>
            </a:r>
          </a:p>
          <a:p>
            <a:pPr>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Corpus Factory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Most languages: no large corpora</a:t>
            </a:r>
          </a:p>
          <a:p>
            <a:r>
              <a:rPr lang="en-GB" dirty="0" smtClean="0"/>
              <a:t>Goal</a:t>
            </a:r>
          </a:p>
          <a:p>
            <a:pPr lvl="1"/>
            <a:r>
              <a:rPr lang="en-GB" dirty="0" smtClean="0"/>
              <a:t>100 biggest languages, 100m-word corpora</a:t>
            </a:r>
          </a:p>
          <a:p>
            <a:r>
              <a:rPr lang="en-GB" dirty="0" err="1" smtClean="0"/>
              <a:t>BootCat</a:t>
            </a:r>
            <a:r>
              <a:rPr lang="en-GB" dirty="0" smtClean="0"/>
              <a:t> method</a:t>
            </a:r>
          </a:p>
          <a:p>
            <a:pPr lvl="1"/>
            <a:r>
              <a:rPr lang="en-GB" dirty="0" smtClean="0"/>
              <a:t>Repeat 50,000 times</a:t>
            </a:r>
          </a:p>
          <a:p>
            <a:pPr lvl="2"/>
            <a:r>
              <a:rPr lang="en-GB" dirty="0" smtClean="0"/>
              <a:t>Seeds words </a:t>
            </a:r>
          </a:p>
          <a:p>
            <a:pPr lvl="2"/>
            <a:r>
              <a:rPr lang="en-GB" dirty="0" smtClean="0"/>
              <a:t>Send to a search engine</a:t>
            </a:r>
          </a:p>
          <a:p>
            <a:pPr lvl="3"/>
            <a:r>
              <a:rPr lang="en-GB" dirty="0" smtClean="0"/>
              <a:t>In random pairs, threes or fours</a:t>
            </a:r>
          </a:p>
          <a:p>
            <a:pPr lvl="2"/>
            <a:r>
              <a:rPr lang="en-GB" dirty="0" smtClean="0"/>
              <a:t>Collect the pages the search engine finds</a:t>
            </a:r>
          </a:p>
          <a:p>
            <a:pPr lvl="1"/>
            <a:r>
              <a:rPr lang="en-GB" dirty="0" smtClean="0"/>
              <a:t>Seed words from </a:t>
            </a:r>
            <a:r>
              <a:rPr lang="en-GB" dirty="0" err="1" smtClean="0"/>
              <a:t>wikipedia</a:t>
            </a:r>
            <a:endParaRPr lang="en-GB" dirty="0" smtClean="0"/>
          </a:p>
          <a:p>
            <a:endParaRPr lang="en-GB" dirty="0" smtClean="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42 Languages</a:t>
            </a:r>
            <a:endParaRPr lang="en-GB" dirty="0"/>
          </a:p>
        </p:txBody>
      </p:sp>
      <p:sp>
        <p:nvSpPr>
          <p:cNvPr id="3" name="Content Placeholder 2"/>
          <p:cNvSpPr>
            <a:spLocks noGrp="1"/>
          </p:cNvSpPr>
          <p:nvPr>
            <p:ph idx="1"/>
          </p:nvPr>
        </p:nvSpPr>
        <p:spPr/>
        <p:txBody>
          <a:bodyPr>
            <a:normAutofit/>
          </a:bodyPr>
          <a:lstStyle/>
          <a:p>
            <a:r>
              <a:rPr lang="en-GB" dirty="0" smtClean="0"/>
              <a:t>Arabic Bengali Bulgarian Chinese Croatian Czech Danish Dutch English Estonian Finnish French German Greek Gujarati Hebrew Hindi Indonesian Irish Italian Japanese Korean Malay Malayalam Maltese Norwegian Persian Polish Portuguese Romanian Russian Serbian Slovene Spanish Swahili Swedish Tamil Telugu Thai Turkish Vietnamese Welsh</a:t>
            </a:r>
            <a:endParaRPr lang="en-GB" i="1" dirty="0" smtClean="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Corpus quality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Character encoding</a:t>
            </a:r>
          </a:p>
          <a:p>
            <a:r>
              <a:rPr lang="en-GB" dirty="0" smtClean="0"/>
              <a:t>‘boilerplate’</a:t>
            </a:r>
          </a:p>
          <a:p>
            <a:pPr lvl="1"/>
            <a:r>
              <a:rPr lang="en-GB" dirty="0" smtClean="0"/>
              <a:t>Navigation bars, adverts, legal disclaimers, …</a:t>
            </a:r>
          </a:p>
          <a:p>
            <a:r>
              <a:rPr lang="en-GB" dirty="0" smtClean="0"/>
              <a:t>Duplicates</a:t>
            </a:r>
          </a:p>
          <a:p>
            <a:r>
              <a:rPr lang="en-GB" dirty="0" smtClean="0"/>
              <a:t>Language </a:t>
            </a:r>
          </a:p>
          <a:p>
            <a:pPr lvl="1"/>
            <a:r>
              <a:rPr lang="en-GB" dirty="0" smtClean="0"/>
              <a:t>Contamination by English</a:t>
            </a:r>
          </a:p>
          <a:p>
            <a:pPr lvl="1"/>
            <a:endParaRPr lang="en-GB" dirty="0" smtClean="0"/>
          </a:p>
          <a:p>
            <a:r>
              <a:rPr lang="en-GB" i="1" dirty="0" smtClean="0"/>
              <a:t>Concerns shared by by Google, Microsoft, IBM etc</a:t>
            </a:r>
          </a:p>
          <a:p>
            <a:r>
              <a:rPr lang="en-GB" i="1" dirty="0" smtClean="0"/>
              <a:t>LCL use (and develop) leading methods</a:t>
            </a:r>
            <a:endParaRPr lang="en-GB" i="1"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of processing</a:t>
            </a:r>
            <a:endParaRPr lang="en-GB" dirty="0"/>
          </a:p>
        </p:txBody>
      </p:sp>
      <p:sp>
        <p:nvSpPr>
          <p:cNvPr id="3" name="Content Placeholder 2"/>
          <p:cNvSpPr>
            <a:spLocks noGrp="1"/>
          </p:cNvSpPr>
          <p:nvPr>
            <p:ph idx="1"/>
          </p:nvPr>
        </p:nvSpPr>
        <p:spPr/>
        <p:txBody>
          <a:bodyPr/>
          <a:lstStyle/>
          <a:p>
            <a:r>
              <a:rPr lang="en-GB" dirty="0" smtClean="0"/>
              <a:t>Lemmas and word forms</a:t>
            </a:r>
          </a:p>
          <a:p>
            <a:pPr lvl="1"/>
            <a:r>
              <a:rPr lang="en-GB" i="1" dirty="0" smtClean="0"/>
              <a:t>Invade </a:t>
            </a:r>
            <a:r>
              <a:rPr lang="en-GB" dirty="0" err="1" smtClean="0"/>
              <a:t>vs</a:t>
            </a:r>
            <a:r>
              <a:rPr lang="en-GB" dirty="0" smtClean="0"/>
              <a:t> </a:t>
            </a:r>
            <a:r>
              <a:rPr lang="en-GB" i="1" dirty="0" smtClean="0"/>
              <a:t>invade invaded invades invaded</a:t>
            </a:r>
          </a:p>
          <a:p>
            <a:r>
              <a:rPr lang="en-GB" dirty="0" smtClean="0"/>
              <a:t>Part-of-speech tagging</a:t>
            </a:r>
          </a:p>
          <a:p>
            <a:pPr lvl="1"/>
            <a:r>
              <a:rPr lang="en-GB" dirty="0" smtClean="0"/>
              <a:t>Also word-class tagging</a:t>
            </a:r>
          </a:p>
          <a:p>
            <a:pPr lvl="2"/>
            <a:r>
              <a:rPr lang="en-GB" i="1" dirty="0" smtClean="0"/>
              <a:t>brush (verb) (“she brushed him aside”) </a:t>
            </a:r>
            <a:r>
              <a:rPr lang="en-GB" dirty="0" smtClean="0"/>
              <a:t>vs. </a:t>
            </a:r>
            <a:r>
              <a:rPr lang="en-GB" i="1" dirty="0" smtClean="0"/>
              <a:t>brush (noun) (“Give me the brush.”)</a:t>
            </a:r>
          </a:p>
          <a:p>
            <a:pPr lvl="2"/>
            <a:r>
              <a:rPr lang="en-GB" i="1" dirty="0" smtClean="0"/>
              <a:t>can (verb) (“he can do it”) </a:t>
            </a:r>
            <a:r>
              <a:rPr lang="en-GB" dirty="0" smtClean="0"/>
              <a:t>vs. </a:t>
            </a:r>
            <a:r>
              <a:rPr lang="en-GB" i="1" dirty="0" smtClean="0"/>
              <a:t>can (noun) (“the beer can”)</a:t>
            </a:r>
          </a:p>
          <a:p>
            <a:r>
              <a:rPr lang="en-GB" b="1" dirty="0" smtClean="0"/>
              <a:t>Some languages, not others</a:t>
            </a:r>
            <a:endParaRPr lang="en-GB" b="1"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BL, Jan 2011</a:t>
            </a:r>
            <a:endParaRPr lang="en-US"/>
          </a:p>
        </p:txBody>
      </p:sp>
      <p:sp>
        <p:nvSpPr>
          <p:cNvPr id="5" name="Footer Placeholder 4"/>
          <p:cNvSpPr>
            <a:spLocks noGrp="1"/>
          </p:cNvSpPr>
          <p:nvPr>
            <p:ph type="ftr" idx="11"/>
          </p:nvPr>
        </p:nvSpPr>
        <p:spPr/>
        <p:txBody>
          <a:bodyPr/>
          <a:lstStyle/>
          <a:p>
            <a:r>
              <a:rPr lang="en-GB" smtClean="0"/>
              <a:t>Kilgarriff: Web as Corpus</a:t>
            </a:r>
            <a:endParaRPr lang="en-GB"/>
          </a:p>
        </p:txBody>
      </p:sp>
      <p:sp>
        <p:nvSpPr>
          <p:cNvPr id="6" name="Slide Number Placeholder 5"/>
          <p:cNvSpPr>
            <a:spLocks noGrp="1"/>
          </p:cNvSpPr>
          <p:nvPr>
            <p:ph type="sldNum" idx="12"/>
          </p:nvPr>
        </p:nvSpPr>
        <p:spPr/>
        <p:txBody>
          <a:bodyPr/>
          <a:lstStyle/>
          <a:p>
            <a:fld id="{54AFD917-2E9E-467F-AEE1-AFD81AB65FFC}" type="slidenum">
              <a:rPr lang="en-GB"/>
              <a:pPr/>
              <a:t>2</a:t>
            </a:fld>
            <a:endParaRPr lang="en-GB"/>
          </a:p>
        </p:txBody>
      </p:sp>
      <p:sp>
        <p:nvSpPr>
          <p:cNvPr id="4097" name="Rectangle 1"/>
          <p:cNvSpPr>
            <a:spLocks noGrp="1" noChangeArrowheads="1"/>
          </p:cNvSpPr>
          <p:nvPr>
            <p:ph type="title"/>
          </p:nvPr>
        </p:nvSpPr>
        <p:spPr>
          <a:xfrm>
            <a:off x="457200" y="274638"/>
            <a:ext cx="82296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You can’t help noticing</a:t>
            </a:r>
          </a:p>
        </p:txBody>
      </p:sp>
      <p:sp>
        <p:nvSpPr>
          <p:cNvPr id="4098" name="Rectangle 2"/>
          <p:cNvSpPr>
            <a:spLocks noGrp="1" noChangeArrowheads="1"/>
          </p:cNvSpPr>
          <p:nvPr>
            <p:ph type="body" idx="1"/>
          </p:nvPr>
        </p:nvSpPr>
        <p:spPr>
          <a:xfrm>
            <a:off x="457200" y="1600200"/>
            <a:ext cx="8229600" cy="4525963"/>
          </a:xfrm>
          <a:ln/>
        </p:spPr>
        <p:txBody>
          <a:bodyPr/>
          <a:lstStyle/>
          <a:p>
            <a:pPr>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t>Replaceable or </a:t>
            </a:r>
            <a:r>
              <a:rPr lang="en-GB" i="1" dirty="0" err="1"/>
              <a:t>replacable</a:t>
            </a:r>
            <a:r>
              <a:rPr lang="en-GB" i="1" dirty="0"/>
              <a:t>?</a:t>
            </a:r>
          </a:p>
          <a:p>
            <a:pPr lvl="1">
              <a:buClr>
                <a:srgbClr val="0099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solidFill>
                  <a:srgbClr val="009999"/>
                </a:solidFill>
                <a:hlinkClick r:id="rId3"/>
              </a:rPr>
              <a:t>http://googlefight.com</a:t>
            </a:r>
            <a:r>
              <a:rPr lang="en-GB" i="1" dirty="0"/>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corpus?</a:t>
            </a:r>
            <a:endParaRPr lang="en-GB" dirty="0"/>
          </a:p>
        </p:txBody>
      </p:sp>
      <p:sp>
        <p:nvSpPr>
          <p:cNvPr id="3" name="Content Placeholder 2"/>
          <p:cNvSpPr>
            <a:spLocks noGrp="1"/>
          </p:cNvSpPr>
          <p:nvPr>
            <p:ph idx="1"/>
          </p:nvPr>
        </p:nvSpPr>
        <p:spPr/>
        <p:txBody>
          <a:bodyPr/>
          <a:lstStyle/>
          <a:p>
            <a:r>
              <a:rPr lang="en-GB" b="1" dirty="0" smtClean="0"/>
              <a:t>A collection of texts</a:t>
            </a:r>
            <a:endParaRPr lang="en-GB" dirty="0" smtClean="0"/>
          </a:p>
          <a:p>
            <a:r>
              <a:rPr lang="en-GB" dirty="0" smtClean="0"/>
              <a:t>Call it a corpus when</a:t>
            </a:r>
          </a:p>
          <a:p>
            <a:pPr lvl="1"/>
            <a:r>
              <a:rPr lang="en-GB" dirty="0" smtClean="0"/>
              <a:t>Used for literary or linguistic research</a:t>
            </a:r>
            <a:endParaRPr lang="en-GB"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GB" dirty="0"/>
          </a:p>
        </p:txBody>
      </p:sp>
      <p:pic>
        <p:nvPicPr>
          <p:cNvPr id="1026" name="Picture 2" descr="C:\Users\Adam\Downloads\murray-scriptorium.jpg"/>
          <p:cNvPicPr>
            <a:picLocks noGrp="1" noChangeAspect="1" noChangeArrowheads="1"/>
          </p:cNvPicPr>
          <p:nvPr>
            <p:ph idx="1"/>
          </p:nvPr>
        </p:nvPicPr>
        <p:blipFill>
          <a:blip r:embed="rId3" cstate="print"/>
          <a:srcRect/>
          <a:stretch>
            <a:fillRect/>
          </a:stretch>
        </p:blipFill>
        <p:spPr bwMode="auto">
          <a:xfrm>
            <a:off x="2667000" y="1295400"/>
            <a:ext cx="3861869" cy="4953000"/>
          </a:xfrm>
          <a:prstGeom prst="rect">
            <a:avLst/>
          </a:prstGeom>
          <a:noFill/>
        </p:spPr>
      </p:pic>
      <p:sp>
        <p:nvSpPr>
          <p:cNvPr id="6" name="Date Placeholder 5"/>
          <p:cNvSpPr>
            <a:spLocks noGrp="1"/>
          </p:cNvSpPr>
          <p:nvPr>
            <p:ph type="dt" sz="half" idx="10"/>
          </p:nvPr>
        </p:nvSpPr>
        <p:spPr/>
        <p:txBody>
          <a:bodyPr/>
          <a:lstStyle/>
          <a:p>
            <a:r>
              <a:rPr lang="en-US" smtClean="0"/>
              <a:t>BL, Jan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sp>
        <p:nvSpPr>
          <p:cNvPr id="8" name="Footer Placeholder 7"/>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BL, Jan 2011</a:t>
            </a:r>
            <a:endParaRPr lang="en-GB"/>
          </a:p>
        </p:txBody>
      </p:sp>
      <p:sp>
        <p:nvSpPr>
          <p:cNvPr id="11" name="Footer Placeholder 4"/>
          <p:cNvSpPr>
            <a:spLocks noGrp="1"/>
          </p:cNvSpPr>
          <p:nvPr>
            <p:ph type="ftr" sz="quarter" idx="11"/>
          </p:nvPr>
        </p:nvSpPr>
        <p:spPr/>
        <p:txBody>
          <a:bodyPr/>
          <a:lstStyle/>
          <a:p>
            <a:r>
              <a:rPr lang="en-GB" smtClean="0"/>
              <a:t>Kilgarriff: Web as Corpus</a:t>
            </a:r>
            <a:endParaRPr lang="en-GB"/>
          </a:p>
        </p:txBody>
      </p:sp>
      <p:sp>
        <p:nvSpPr>
          <p:cNvPr id="12" name="Slide Number Placeholder 5"/>
          <p:cNvSpPr>
            <a:spLocks noGrp="1"/>
          </p:cNvSpPr>
          <p:nvPr>
            <p:ph type="sldNum" sz="quarter" idx="12"/>
          </p:nvPr>
        </p:nvSpPr>
        <p:spPr/>
        <p:txBody>
          <a:bodyPr/>
          <a:lstStyle/>
          <a:p>
            <a:r>
              <a:rPr lang="en-GB"/>
              <a:t>Slide</a:t>
            </a:r>
            <a:r>
              <a:rPr lang="en-GB" i="0"/>
              <a:t> </a:t>
            </a:r>
            <a:fld id="{35DB324E-1E42-4A98-BA7B-E823DB4C0E61}" type="slidenum">
              <a:rPr lang="en-GB" i="0"/>
              <a:pPr/>
              <a:t>5</a:t>
            </a:fld>
            <a:endParaRPr lang="en-GB" i="0"/>
          </a:p>
        </p:txBody>
      </p:sp>
      <p:sp>
        <p:nvSpPr>
          <p:cNvPr id="218114" name="Rectangle 2"/>
          <p:cNvSpPr>
            <a:spLocks noGrp="1" noChangeArrowheads="1"/>
          </p:cNvSpPr>
          <p:nvPr>
            <p:ph type="title"/>
          </p:nvPr>
        </p:nvSpPr>
        <p:spPr/>
        <p:txBody>
          <a:bodyPr/>
          <a:lstStyle/>
          <a:p>
            <a:r>
              <a:rPr lang="en-GB" dirty="0" smtClean="0"/>
              <a:t>Corpora </a:t>
            </a:r>
            <a:r>
              <a:rPr lang="en-GB" dirty="0"/>
              <a:t>since the 1960s</a:t>
            </a:r>
            <a:endParaRPr lang="en-US" dirty="0"/>
          </a:p>
        </p:txBody>
      </p:sp>
      <p:sp>
        <p:nvSpPr>
          <p:cNvPr id="218115" name="Rectangle 3"/>
          <p:cNvSpPr>
            <a:spLocks noGrp="1" noChangeArrowheads="1"/>
          </p:cNvSpPr>
          <p:nvPr>
            <p:ph type="body" idx="1"/>
          </p:nvPr>
        </p:nvSpPr>
        <p:spPr>
          <a:xfrm>
            <a:off x="468313" y="1628775"/>
            <a:ext cx="8229600" cy="4530725"/>
          </a:xfrm>
        </p:spPr>
        <p:txBody>
          <a:bodyPr/>
          <a:lstStyle/>
          <a:p>
            <a:pPr>
              <a:buFont typeface="Wingdings" pitchFamily="2" charset="2"/>
              <a:buNone/>
            </a:pPr>
            <a:r>
              <a:rPr lang="en-GB"/>
              <a:t> </a:t>
            </a:r>
            <a:endParaRPr lang="en-US"/>
          </a:p>
        </p:txBody>
      </p:sp>
      <p:grpSp>
        <p:nvGrpSpPr>
          <p:cNvPr id="2" name="Group 4"/>
          <p:cNvGrpSpPr>
            <a:grpSpLocks/>
          </p:cNvGrpSpPr>
          <p:nvPr/>
        </p:nvGrpSpPr>
        <p:grpSpPr bwMode="auto">
          <a:xfrm>
            <a:off x="1600200" y="1752600"/>
            <a:ext cx="5834063" cy="3168650"/>
            <a:chOff x="838" y="1076"/>
            <a:chExt cx="3675" cy="1996"/>
          </a:xfrm>
        </p:grpSpPr>
        <p:sp>
          <p:nvSpPr>
            <p:cNvPr id="218117" name="Rectangle 5"/>
            <p:cNvSpPr>
              <a:spLocks noChangeArrowheads="1"/>
            </p:cNvSpPr>
            <p:nvPr/>
          </p:nvSpPr>
          <p:spPr bwMode="auto">
            <a:xfrm>
              <a:off x="1473" y="1076"/>
              <a:ext cx="3040" cy="1996"/>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218118" name="Line 6"/>
            <p:cNvSpPr>
              <a:spLocks noChangeShapeType="1"/>
            </p:cNvSpPr>
            <p:nvPr/>
          </p:nvSpPr>
          <p:spPr bwMode="auto">
            <a:xfrm flipV="1">
              <a:off x="1700" y="1213"/>
              <a:ext cx="2631" cy="1678"/>
            </a:xfrm>
            <a:prstGeom prst="line">
              <a:avLst/>
            </a:prstGeom>
            <a:noFill/>
            <a:ln w="9525">
              <a:solidFill>
                <a:schemeClr val="tx1"/>
              </a:solidFill>
              <a:round/>
              <a:headEnd/>
              <a:tailEnd/>
            </a:ln>
            <a:effectLst/>
          </p:spPr>
          <p:txBody>
            <a:bodyPr wrap="none"/>
            <a:lstStyle/>
            <a:p>
              <a:endParaRPr lang="en-GB"/>
            </a:p>
          </p:txBody>
        </p:sp>
        <p:sp>
          <p:nvSpPr>
            <p:cNvPr id="218119" name="Text Box 7"/>
            <p:cNvSpPr txBox="1">
              <a:spLocks noChangeArrowheads="1"/>
            </p:cNvSpPr>
            <p:nvPr/>
          </p:nvSpPr>
          <p:spPr bwMode="auto">
            <a:xfrm>
              <a:off x="838" y="1349"/>
              <a:ext cx="680" cy="1617"/>
            </a:xfrm>
            <a:prstGeom prst="rect">
              <a:avLst/>
            </a:prstGeom>
            <a:noFill/>
            <a:ln w="9525">
              <a:noFill/>
              <a:miter lim="800000"/>
              <a:headEnd/>
              <a:tailEnd/>
            </a:ln>
            <a:effectLst/>
          </p:spPr>
          <p:txBody>
            <a:bodyPr>
              <a:spAutoFit/>
            </a:bodyPr>
            <a:lstStyle/>
            <a:p>
              <a:pPr>
                <a:spcBef>
                  <a:spcPct val="60000"/>
                </a:spcBef>
              </a:pPr>
              <a:r>
                <a:rPr lang="en-GB" sz="2800">
                  <a:latin typeface="Arial Unicode MS" pitchFamily="34" charset="-128"/>
                </a:rPr>
                <a:t>10</a:t>
              </a:r>
              <a:r>
                <a:rPr lang="en-GB" sz="2800" baseline="30000">
                  <a:latin typeface="Arial Unicode MS" pitchFamily="34" charset="-128"/>
                </a:rPr>
                <a:t>9</a:t>
              </a:r>
              <a:endParaRPr lang="en-GB" sz="2800">
                <a:latin typeface="Arial Unicode MS" pitchFamily="34" charset="-128"/>
              </a:endParaRPr>
            </a:p>
            <a:p>
              <a:pPr>
                <a:spcBef>
                  <a:spcPct val="60000"/>
                </a:spcBef>
              </a:pPr>
              <a:r>
                <a:rPr lang="en-GB" sz="2800">
                  <a:latin typeface="Arial Unicode MS" pitchFamily="34" charset="-128"/>
                </a:rPr>
                <a:t>10</a:t>
              </a:r>
              <a:r>
                <a:rPr lang="en-GB" sz="2800" baseline="30000">
                  <a:latin typeface="Arial Unicode MS" pitchFamily="34" charset="-128"/>
                </a:rPr>
                <a:t>8</a:t>
              </a:r>
            </a:p>
            <a:p>
              <a:pPr>
                <a:spcBef>
                  <a:spcPct val="60000"/>
                </a:spcBef>
              </a:pPr>
              <a:r>
                <a:rPr lang="en-GB" sz="2800">
                  <a:latin typeface="Arial Unicode MS" pitchFamily="34" charset="-128"/>
                </a:rPr>
                <a:t>10</a:t>
              </a:r>
              <a:r>
                <a:rPr lang="en-GB" sz="2800" baseline="30000">
                  <a:latin typeface="Arial Unicode MS" pitchFamily="34" charset="-128"/>
                </a:rPr>
                <a:t>7</a:t>
              </a:r>
            </a:p>
            <a:p>
              <a:pPr>
                <a:spcBef>
                  <a:spcPct val="60000"/>
                </a:spcBef>
              </a:pPr>
              <a:r>
                <a:rPr lang="en-GB" sz="2800">
                  <a:latin typeface="Arial Unicode MS" pitchFamily="34" charset="-128"/>
                </a:rPr>
                <a:t>10</a:t>
              </a:r>
              <a:r>
                <a:rPr lang="en-GB" sz="2800" baseline="30000">
                  <a:latin typeface="Arial Unicode MS" pitchFamily="34" charset="-128"/>
                </a:rPr>
                <a:t>6</a:t>
              </a:r>
            </a:p>
          </p:txBody>
        </p:sp>
      </p:grpSp>
      <p:sp>
        <p:nvSpPr>
          <p:cNvPr id="218120" name="Text Box 8"/>
          <p:cNvSpPr txBox="1">
            <a:spLocks noChangeArrowheads="1"/>
          </p:cNvSpPr>
          <p:nvPr/>
        </p:nvSpPr>
        <p:spPr bwMode="auto">
          <a:xfrm>
            <a:off x="323850" y="2492375"/>
            <a:ext cx="1223963" cy="1169551"/>
          </a:xfrm>
          <a:prstGeom prst="rect">
            <a:avLst/>
          </a:prstGeom>
          <a:noFill/>
          <a:ln w="9525">
            <a:noFill/>
            <a:miter lim="800000"/>
            <a:headEnd/>
            <a:tailEnd/>
          </a:ln>
          <a:effectLst/>
        </p:spPr>
        <p:txBody>
          <a:bodyPr>
            <a:spAutoFit/>
          </a:bodyPr>
          <a:lstStyle/>
          <a:p>
            <a:pPr>
              <a:spcBef>
                <a:spcPct val="50000"/>
              </a:spcBef>
            </a:pPr>
            <a:r>
              <a:rPr lang="en-GB" sz="2000" dirty="0">
                <a:latin typeface="Arial Unicode MS" pitchFamily="34" charset="-128"/>
              </a:rPr>
              <a:t>Size </a:t>
            </a:r>
          </a:p>
          <a:p>
            <a:pPr>
              <a:spcBef>
                <a:spcPct val="50000"/>
              </a:spcBef>
            </a:pPr>
            <a:r>
              <a:rPr lang="en-GB" sz="2000" dirty="0">
                <a:latin typeface="Arial Unicode MS" pitchFamily="34" charset="-128"/>
              </a:rPr>
              <a:t> (in words)</a:t>
            </a:r>
          </a:p>
        </p:txBody>
      </p:sp>
      <p:sp>
        <p:nvSpPr>
          <p:cNvPr id="218121" name="Text Box 9"/>
          <p:cNvSpPr txBox="1">
            <a:spLocks noChangeArrowheads="1"/>
          </p:cNvSpPr>
          <p:nvPr/>
        </p:nvSpPr>
        <p:spPr bwMode="auto">
          <a:xfrm>
            <a:off x="2895600" y="5257800"/>
            <a:ext cx="6096000" cy="861775"/>
          </a:xfrm>
          <a:prstGeom prst="rect">
            <a:avLst/>
          </a:prstGeom>
          <a:noFill/>
          <a:ln w="9525">
            <a:noFill/>
            <a:miter lim="800000"/>
            <a:headEnd/>
            <a:tailEnd/>
          </a:ln>
          <a:effectLst/>
        </p:spPr>
        <p:txBody>
          <a:bodyPr wrap="square">
            <a:spAutoFit/>
          </a:bodyPr>
          <a:lstStyle/>
          <a:p>
            <a:pPr>
              <a:spcBef>
                <a:spcPct val="50000"/>
              </a:spcBef>
            </a:pPr>
            <a:r>
              <a:rPr lang="en-GB" sz="2000" dirty="0">
                <a:latin typeface="Arial Unicode MS" pitchFamily="34" charset="-128"/>
              </a:rPr>
              <a:t>1960s   1970s   1980s   1990s   2000s   </a:t>
            </a:r>
          </a:p>
          <a:p>
            <a:pPr>
              <a:spcBef>
                <a:spcPct val="50000"/>
              </a:spcBef>
            </a:pPr>
            <a:r>
              <a:rPr lang="en-GB" sz="2000" dirty="0">
                <a:latin typeface="Arial Unicode MS" pitchFamily="34" charset="-128"/>
              </a:rPr>
              <a:t>Brown/LOB   COBUILD  BNC    OEC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Pioneers</a:t>
            </a:r>
            <a:endParaRPr lang="en-GB" dirty="0"/>
          </a:p>
        </p:txBody>
      </p:sp>
      <p:sp>
        <p:nvSpPr>
          <p:cNvPr id="3" name="Content Placeholder 2"/>
          <p:cNvSpPr>
            <a:spLocks noGrp="1"/>
          </p:cNvSpPr>
          <p:nvPr>
            <p:ph idx="1"/>
          </p:nvPr>
        </p:nvSpPr>
        <p:spPr/>
        <p:txBody>
          <a:bodyPr/>
          <a:lstStyle/>
          <a:p>
            <a:r>
              <a:rPr lang="en-GB" dirty="0" smtClean="0"/>
              <a:t>Dictionary publishers</a:t>
            </a:r>
          </a:p>
          <a:p>
            <a:pPr lvl="1"/>
            <a:r>
              <a:rPr lang="en-GB" dirty="0" smtClean="0"/>
              <a:t>Most words rare: must be vast</a:t>
            </a:r>
          </a:p>
          <a:p>
            <a:r>
              <a:rPr lang="en-GB" dirty="0" smtClean="0"/>
              <a:t>Other interested parties</a:t>
            </a:r>
          </a:p>
          <a:p>
            <a:pPr lvl="1"/>
            <a:r>
              <a:rPr lang="en-GB" dirty="0" smtClean="0"/>
              <a:t>Mostly for word frequency lists:</a:t>
            </a:r>
          </a:p>
          <a:p>
            <a:pPr lvl="2"/>
            <a:r>
              <a:rPr lang="en-GB" dirty="0" smtClean="0"/>
              <a:t>Educationalists</a:t>
            </a:r>
          </a:p>
          <a:p>
            <a:pPr lvl="2"/>
            <a:r>
              <a:rPr lang="en-GB" dirty="0" smtClean="0"/>
              <a:t>Psychologists</a:t>
            </a:r>
          </a:p>
          <a:p>
            <a:r>
              <a:rPr lang="en-GB" dirty="0" smtClean="0"/>
              <a:t>Since 1990s</a:t>
            </a:r>
          </a:p>
          <a:p>
            <a:pPr lvl="1"/>
            <a:r>
              <a:rPr lang="en-GB" dirty="0" smtClean="0"/>
              <a:t>Language technology</a:t>
            </a:r>
            <a:endParaRPr lang="en-GB"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Corpus types</a:t>
            </a:r>
            <a:endParaRPr lang="en-GB" dirty="0"/>
          </a:p>
        </p:txBody>
      </p:sp>
      <p:sp>
        <p:nvSpPr>
          <p:cNvPr id="3" name="Content Placeholder 2"/>
          <p:cNvSpPr>
            <a:spLocks noGrp="1"/>
          </p:cNvSpPr>
          <p:nvPr>
            <p:ph idx="1"/>
          </p:nvPr>
        </p:nvSpPr>
        <p:spPr/>
        <p:txBody>
          <a:bodyPr/>
          <a:lstStyle/>
          <a:p>
            <a:r>
              <a:rPr lang="en-GB" dirty="0" smtClean="0"/>
              <a:t>Monolingual </a:t>
            </a:r>
          </a:p>
          <a:p>
            <a:r>
              <a:rPr lang="en-GB" dirty="0" smtClean="0"/>
              <a:t>Parallel </a:t>
            </a:r>
          </a:p>
          <a:p>
            <a:pPr lvl="1"/>
            <a:r>
              <a:rPr lang="en-GB" dirty="0" smtClean="0"/>
              <a:t>Bi-texts: a text and its translation</a:t>
            </a:r>
          </a:p>
          <a:p>
            <a:pPr lvl="1"/>
            <a:r>
              <a:rPr lang="en-GB" i="1" dirty="0" smtClean="0"/>
              <a:t>Statistical machine translation</a:t>
            </a:r>
          </a:p>
          <a:p>
            <a:pPr lvl="2"/>
            <a:r>
              <a:rPr lang="en-GB" dirty="0" smtClean="0"/>
              <a:t>Google translate</a:t>
            </a:r>
          </a:p>
          <a:p>
            <a:r>
              <a:rPr lang="en-GB" dirty="0" smtClean="0"/>
              <a:t>Comparable</a:t>
            </a:r>
          </a:p>
          <a:p>
            <a:pPr lvl="1"/>
            <a:r>
              <a:rPr lang="en-GB" dirty="0" smtClean="0"/>
              <a:t>More than one language, same kind of text for each</a:t>
            </a:r>
            <a:endParaRPr lang="en-GB"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Parameters</a:t>
            </a:r>
            <a:endParaRPr lang="en-GB" dirty="0"/>
          </a:p>
        </p:txBody>
      </p:sp>
      <p:sp>
        <p:nvSpPr>
          <p:cNvPr id="3" name="Content Placeholder 2"/>
          <p:cNvSpPr>
            <a:spLocks noGrp="1"/>
          </p:cNvSpPr>
          <p:nvPr>
            <p:ph idx="1"/>
          </p:nvPr>
        </p:nvSpPr>
        <p:spPr/>
        <p:txBody>
          <a:bodyPr>
            <a:normAutofit lnSpcReduction="10000"/>
          </a:bodyPr>
          <a:lstStyle/>
          <a:p>
            <a:r>
              <a:rPr lang="en-GB" b="1" dirty="0" smtClean="0"/>
              <a:t>Language</a:t>
            </a:r>
          </a:p>
          <a:p>
            <a:r>
              <a:rPr lang="en-GB" b="1" dirty="0" smtClean="0"/>
              <a:t>Size</a:t>
            </a:r>
          </a:p>
          <a:p>
            <a:pPr lvl="1"/>
            <a:r>
              <a:rPr lang="en-GB" dirty="0" smtClean="0"/>
              <a:t>A thousand to a trillion words</a:t>
            </a:r>
          </a:p>
          <a:p>
            <a:pPr lvl="2"/>
            <a:r>
              <a:rPr lang="en-GB" dirty="0" smtClean="0"/>
              <a:t>1,000 to 1,000,000,000,000</a:t>
            </a:r>
          </a:p>
          <a:p>
            <a:pPr lvl="1"/>
            <a:r>
              <a:rPr lang="en-GB" dirty="0" smtClean="0"/>
              <a:t>words, sentences, GB, hours</a:t>
            </a:r>
          </a:p>
          <a:p>
            <a:r>
              <a:rPr lang="en-GB" dirty="0" smtClean="0"/>
              <a:t>Text </a:t>
            </a:r>
            <a:r>
              <a:rPr lang="en-GB" b="1" dirty="0" smtClean="0"/>
              <a:t>type</a:t>
            </a:r>
          </a:p>
          <a:p>
            <a:pPr lvl="1"/>
            <a:r>
              <a:rPr lang="en-GB" dirty="0" smtClean="0"/>
              <a:t>Writing, speech</a:t>
            </a:r>
          </a:p>
          <a:p>
            <a:pPr lvl="1"/>
            <a:r>
              <a:rPr lang="en-GB" dirty="0" smtClean="0"/>
              <a:t>Newspaper, </a:t>
            </a:r>
            <a:r>
              <a:rPr lang="en-GB" dirty="0" err="1" smtClean="0"/>
              <a:t>blog</a:t>
            </a:r>
            <a:r>
              <a:rPr lang="en-GB" dirty="0" smtClean="0"/>
              <a:t>, chat, academic, …, mixed</a:t>
            </a:r>
          </a:p>
          <a:p>
            <a:pPr lvl="1"/>
            <a:r>
              <a:rPr lang="en-GB" dirty="0" smtClean="0"/>
              <a:t>Sport, hairdressing, DNA of the nematode worm</a:t>
            </a:r>
          </a:p>
          <a:p>
            <a:endParaRPr lang="en-GB"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Web</a:t>
            </a:r>
            <a:endParaRPr lang="en-GB" dirty="0"/>
          </a:p>
        </p:txBody>
      </p:sp>
      <p:sp>
        <p:nvSpPr>
          <p:cNvPr id="3" name="Content Placeholder 2"/>
          <p:cNvSpPr>
            <a:spLocks noGrp="1"/>
          </p:cNvSpPr>
          <p:nvPr>
            <p:ph idx="1"/>
          </p:nvPr>
        </p:nvSpPr>
        <p:spPr/>
        <p:txBody>
          <a:bodyPr>
            <a:normAutofit fontScale="92500" lnSpcReduction="10000"/>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Very </a:t>
            </a:r>
            <a:r>
              <a:rPr lang="en-GB" sz="2800" dirty="0" err="1" smtClean="0"/>
              <a:t>very</a:t>
            </a:r>
            <a:r>
              <a:rPr lang="en-GB" sz="2800" dirty="0" smtClean="0"/>
              <a:t> large</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2006 estimates for duplicate free, linguistic, Google-indexed web</a:t>
            </a:r>
          </a:p>
          <a:p>
            <a:pPr lvl="2">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German: 	44 billion words</a:t>
            </a:r>
          </a:p>
          <a:p>
            <a:pPr lvl="2">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Italian: 	25 billion words</a:t>
            </a:r>
          </a:p>
          <a:p>
            <a:pPr lvl="2">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English: 	1 -10 trillion words</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Most languages</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Most language types</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Up-to-date</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Free</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Instant access</a:t>
            </a:r>
            <a:endParaRPr lang="en-GB" sz="2800" dirty="0"/>
          </a:p>
        </p:txBody>
      </p:sp>
      <p:sp>
        <p:nvSpPr>
          <p:cNvPr id="4" name="Date Placeholder 3"/>
          <p:cNvSpPr>
            <a:spLocks noGrp="1"/>
          </p:cNvSpPr>
          <p:nvPr>
            <p:ph type="dt" sz="half" idx="10"/>
          </p:nvPr>
        </p:nvSpPr>
        <p:spPr/>
        <p:txBody>
          <a:bodyPr/>
          <a:lstStyle/>
          <a:p>
            <a:r>
              <a:rPr lang="en-US" smtClean="0"/>
              <a:t>BL, Jan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Kilgarriff: Web as Corpus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759</Words>
  <Application>Microsoft Office PowerPoint</Application>
  <PresentationFormat>On-screen Show (4:3)</PresentationFormat>
  <Paragraphs>206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What's on the Web?   The Web as a Linguistic Corpus</vt:lpstr>
      <vt:lpstr>You can’t help noticing</vt:lpstr>
      <vt:lpstr>What is a corpus?</vt:lpstr>
      <vt:lpstr>History</vt:lpstr>
      <vt:lpstr>Corpora since the 1960s</vt:lpstr>
      <vt:lpstr>Pioneers</vt:lpstr>
      <vt:lpstr>Corpus types</vt:lpstr>
      <vt:lpstr>Parameters</vt:lpstr>
      <vt:lpstr>The Web</vt:lpstr>
      <vt:lpstr>What is out there?</vt:lpstr>
      <vt:lpstr>Comparing frequency lists</vt:lpstr>
      <vt:lpstr>Web-high (155 terms)‏</vt:lpstr>
      <vt:lpstr>BNC-high</vt:lpstr>
      <vt:lpstr>Observations</vt:lpstr>
      <vt:lpstr>Corpus Factory</vt:lpstr>
      <vt:lpstr>42 Languages</vt:lpstr>
      <vt:lpstr>Corpus quality</vt:lpstr>
      <vt:lpstr>Levels of processing</vt:lpstr>
      <vt:lpstr>Demo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 in the Catalogue</dc:title>
  <dc:creator>Adam</dc:creator>
  <cp:lastModifiedBy>Adam</cp:lastModifiedBy>
  <cp:revision>3</cp:revision>
  <dcterms:created xsi:type="dcterms:W3CDTF">2006-08-16T00:00:00Z</dcterms:created>
  <dcterms:modified xsi:type="dcterms:W3CDTF">2011-02-02T21:26:55Z</dcterms:modified>
</cp:coreProperties>
</file>