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9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6" r:id="rId15"/>
    <p:sldId id="272" r:id="rId16"/>
    <p:sldId id="273" r:id="rId17"/>
    <p:sldId id="274" r:id="rId18"/>
    <p:sldId id="275" r:id="rId19"/>
    <p:sldId id="280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07129-6618-3144-B453-69A544167B32}" type="datetimeFigureOut">
              <a:rPr lang="en-US" smtClean="0"/>
              <a:t>21/06/2012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3A727-4DB4-3F45-8A79-782988FC5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20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6E790-23B0-ED4A-ACA2-AEE77DA12D33}" type="datetimeFigureOut">
              <a:rPr lang="en-US" smtClean="0"/>
              <a:t>21/06/2012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62812-F1D0-EE4D-AFC7-029D25D2A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74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1C09C-8C97-BE4C-8746-4969B57BBD64}" type="slidenum">
              <a:rPr lang="en-GB"/>
              <a:pPr/>
              <a:t>21</a:t>
            </a:fld>
            <a:endParaRPr lang="en-GB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E9567-A29D-8049-B132-5FBABD5EF310}" type="slidenum">
              <a:rPr lang="en-GB"/>
              <a:pPr/>
              <a:t>22</a:t>
            </a:fld>
            <a:endParaRPr lang="en-GB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0789B-8E9C-7D4B-8CF8-5555E42D4146}" type="slidenum">
              <a:rPr lang="en-GB"/>
              <a:pPr/>
              <a:t>23</a:t>
            </a:fld>
            <a:endParaRPr lang="en-GB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5FE47-00CF-BF4F-8219-59F25C310FE2}" type="slidenum">
              <a:rPr lang="en-GB"/>
              <a:pPr/>
              <a:t>24</a:t>
            </a:fld>
            <a:endParaRPr lang="en-GB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IVACS, Leeds, June 2012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Kilgarriff: Measuring 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30201FB8-9347-2B40-956A-BE8415622D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53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IVACS, Leeds, June 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Kilgarriff: Measuring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867DC710-C215-814A-9302-B8704C6490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43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0EFDA9B-B10D-9542-80DE-79878C2885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hd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Distance between Language Varieties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Adam Kilgarriff, </a:t>
            </a:r>
            <a:r>
              <a:rPr lang="en-US" dirty="0" smtClean="0"/>
              <a:t>Jan</a:t>
            </a:r>
            <a:r>
              <a:rPr lang="en-US" dirty="0" smtClean="0"/>
              <a:t> </a:t>
            </a:r>
            <a:r>
              <a:rPr lang="en-US" dirty="0" err="1" smtClean="0"/>
              <a:t>Pomikalek</a:t>
            </a:r>
            <a:r>
              <a:rPr lang="en-US" dirty="0" smtClean="0"/>
              <a:t>, </a:t>
            </a:r>
            <a:r>
              <a:rPr lang="en-US" dirty="0" err="1" smtClean="0"/>
              <a:t>Pavel</a:t>
            </a:r>
            <a:r>
              <a:rPr lang="en-US" dirty="0" smtClean="0"/>
              <a:t> </a:t>
            </a:r>
            <a:r>
              <a:rPr lang="en-US" dirty="0" err="1" smtClean="0"/>
              <a:t>Rychly</a:t>
            </a:r>
            <a:r>
              <a:rPr lang="en-US" dirty="0" smtClean="0"/>
              <a:t>, </a:t>
            </a:r>
            <a:r>
              <a:rPr lang="en-US" dirty="0" err="1" smtClean="0"/>
              <a:t>Vit</a:t>
            </a:r>
            <a:r>
              <a:rPr lang="en-US" dirty="0" smtClean="0"/>
              <a:t> </a:t>
            </a:r>
            <a:r>
              <a:rPr lang="en-US" dirty="0" err="1" smtClean="0"/>
              <a:t>Suchomel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Supported by </a:t>
            </a:r>
            <a:r>
              <a:rPr lang="en-US" dirty="0" smtClean="0"/>
              <a:t>EU Project PRESEMT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2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C1 and C2:</a:t>
            </a:r>
          </a:p>
          <a:p>
            <a:pPr lvl="1"/>
            <a:r>
              <a:rPr lang="en-US" dirty="0" smtClean="0"/>
              <a:t>Same size, by design</a:t>
            </a:r>
          </a:p>
          <a:p>
            <a:pPr lvl="1"/>
            <a:r>
              <a:rPr lang="en-US" dirty="0" smtClean="0"/>
              <a:t>Put together, find 500 highest </a:t>
            </a:r>
            <a:r>
              <a:rPr lang="en-US" dirty="0" err="1" smtClean="0"/>
              <a:t>freq</a:t>
            </a:r>
            <a:r>
              <a:rPr lang="en-US" dirty="0" smtClean="0"/>
              <a:t> words</a:t>
            </a:r>
          </a:p>
          <a:p>
            <a:r>
              <a:rPr lang="en-US" dirty="0" smtClean="0"/>
              <a:t>For each of these words</a:t>
            </a:r>
          </a:p>
          <a:p>
            <a:pPr lvl="1"/>
            <a:r>
              <a:rPr lang="en-US" dirty="0" err="1" smtClean="0"/>
              <a:t>Freqs</a:t>
            </a:r>
            <a:r>
              <a:rPr lang="en-US" dirty="0" smtClean="0"/>
              <a:t>: f1 in C1, f2 in C2, mean=(f1+f2)/2</a:t>
            </a:r>
          </a:p>
          <a:p>
            <a:pPr lvl="1"/>
            <a:r>
              <a:rPr lang="en-US" dirty="0" smtClean="0"/>
              <a:t>(f1-f2)</a:t>
            </a:r>
            <a:r>
              <a:rPr lang="en-US" baseline="30000" dirty="0" smtClean="0"/>
              <a:t>2</a:t>
            </a:r>
            <a:r>
              <a:rPr lang="en-US" dirty="0" smtClean="0"/>
              <a:t>/mean  (chi-square statistic)</a:t>
            </a:r>
          </a:p>
          <a:p>
            <a:r>
              <a:rPr lang="en-US" dirty="0" smtClean="0"/>
              <a:t>Sum</a:t>
            </a:r>
          </a:p>
          <a:p>
            <a:r>
              <a:rPr lang="en-US" dirty="0" smtClean="0"/>
              <a:t>Divide by 500: CBDF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3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Known-similarity corpora</a:t>
            </a:r>
          </a:p>
          <a:p>
            <a:pPr lvl="1"/>
            <a:r>
              <a:rPr lang="en-US" dirty="0" smtClean="0"/>
              <a:t>Shows it worked</a:t>
            </a:r>
          </a:p>
          <a:p>
            <a:pPr lvl="1"/>
            <a:r>
              <a:rPr lang="en-US" dirty="0" smtClean="0"/>
              <a:t>Used to set parameter (500)</a:t>
            </a:r>
          </a:p>
          <a:p>
            <a:pPr lvl="1"/>
            <a:r>
              <a:rPr lang="en-US" dirty="0" smtClean="0"/>
              <a:t>CBDF better than alternative measures tested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4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Adjustments for </a:t>
            </a:r>
            <a:r>
              <a:rPr lang="en-US" dirty="0" err="1" smtClean="0"/>
              <a:t>SkE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non-identical </a:t>
            </a:r>
            <a:r>
              <a:rPr lang="en-US" dirty="0" err="1" smtClean="0"/>
              <a:t>tokenisation</a:t>
            </a:r>
            <a:endParaRPr lang="en-US" dirty="0" smtClean="0"/>
          </a:p>
          <a:p>
            <a:pPr lvl="1"/>
            <a:r>
              <a:rPr lang="en-US" dirty="0" smtClean="0"/>
              <a:t>Some awkward words: </a:t>
            </a:r>
            <a:r>
              <a:rPr lang="en-US" i="1" dirty="0" smtClean="0"/>
              <a:t>can’t</a:t>
            </a:r>
          </a:p>
          <a:p>
            <a:pPr lvl="1"/>
            <a:r>
              <a:rPr lang="en-US" dirty="0" smtClean="0"/>
              <a:t>undermine stats as one corpus has zero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commonest 5000 words in each corpus</a:t>
            </a:r>
          </a:p>
          <a:p>
            <a:pPr lvl="1"/>
            <a:r>
              <a:rPr lang="en-US" b="1" i="1" dirty="0"/>
              <a:t>i</a:t>
            </a:r>
            <a:r>
              <a:rPr lang="en-US" b="1" i="1" dirty="0" smtClean="0"/>
              <a:t>ntersection only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ommonest 500 in intersection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Adjustments for </a:t>
            </a:r>
            <a:r>
              <a:rPr lang="en-US" dirty="0" err="1" smtClean="0"/>
              <a:t>SkE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Corpus size highly variable</a:t>
            </a:r>
          </a:p>
          <a:p>
            <a:pPr lvl="1"/>
            <a:r>
              <a:rPr lang="en-US" dirty="0" smtClean="0"/>
              <a:t>Chi-square not so dependable</a:t>
            </a:r>
          </a:p>
          <a:p>
            <a:pPr lvl="1"/>
            <a:r>
              <a:rPr lang="en-US" dirty="0" smtClean="0"/>
              <a:t>Also not consistent with our keyword lists</a:t>
            </a:r>
          </a:p>
          <a:p>
            <a:pPr lvl="2"/>
            <a:r>
              <a:rPr lang="en-US" dirty="0" smtClean="0"/>
              <a:t>Link to keyword lists – link quant to </a:t>
            </a:r>
            <a:r>
              <a:rPr lang="en-US" dirty="0" err="1" smtClean="0"/>
              <a:t>qual</a:t>
            </a:r>
            <a:endParaRPr lang="en-US" dirty="0" smtClean="0"/>
          </a:p>
          <a:p>
            <a:r>
              <a:rPr lang="en-US" dirty="0" smtClean="0"/>
              <a:t>Keyword lists</a:t>
            </a:r>
          </a:p>
          <a:p>
            <a:pPr lvl="1"/>
            <a:r>
              <a:rPr lang="en-US" dirty="0" err="1"/>
              <a:t>n</a:t>
            </a:r>
            <a:r>
              <a:rPr lang="en-US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normalised</a:t>
            </a:r>
            <a:r>
              <a:rPr lang="en-US" dirty="0" smtClean="0"/>
              <a:t> (per million) frequencies</a:t>
            </a:r>
          </a:p>
          <a:p>
            <a:pPr lvl="1"/>
            <a:r>
              <a:rPr lang="en-US" dirty="0" smtClean="0"/>
              <a:t>Keyword lists: nf1+k/nf2+k</a:t>
            </a:r>
          </a:p>
          <a:p>
            <a:pPr lvl="1"/>
            <a:r>
              <a:rPr lang="en-US" dirty="0" smtClean="0"/>
              <a:t>Default value for k=100</a:t>
            </a:r>
          </a:p>
          <a:p>
            <a:pPr lvl="1"/>
            <a:r>
              <a:rPr lang="en-US" dirty="0" smtClean="0"/>
              <a:t>We use: if nf1&gt;nf2, nf1+k/nf2+k, else nf2+k/nf1+k</a:t>
            </a:r>
          </a:p>
          <a:p>
            <a:r>
              <a:rPr lang="en-US" dirty="0" smtClean="0"/>
              <a:t>Evaluated on Known-</a:t>
            </a:r>
            <a:r>
              <a:rPr lang="en-US" dirty="0" err="1" smtClean="0"/>
              <a:t>Sim</a:t>
            </a:r>
            <a:r>
              <a:rPr lang="en-US" dirty="0" smtClean="0"/>
              <a:t> Corpora</a:t>
            </a:r>
          </a:p>
          <a:p>
            <a:pPr lvl="1"/>
            <a:r>
              <a:rPr lang="en-US" dirty="0" smtClean="0"/>
              <a:t> as good as/better than chi-square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6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1418" b="11418"/>
          <a:stretch>
            <a:fillRect/>
          </a:stretch>
        </p:blipFill>
        <p:spPr>
          <a:xfrm>
            <a:off x="-4168802" y="188259"/>
            <a:ext cx="13619439" cy="65690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0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3-22 at 07.30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58" y="368625"/>
            <a:ext cx="6219740" cy="618509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0685" y="-2786328"/>
            <a:ext cx="16514240" cy="972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3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missing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Heterogeneity</a:t>
            </a:r>
          </a:p>
          <a:p>
            <a:r>
              <a:rPr lang="en-US" dirty="0" smtClean="0"/>
              <a:t>“how similar is BNC to WSJ”?</a:t>
            </a:r>
          </a:p>
          <a:p>
            <a:pPr lvl="1"/>
            <a:r>
              <a:rPr lang="en-US" b="1" i="1" dirty="0" smtClean="0"/>
              <a:t>We need to know heterogeneity before we can interpret </a:t>
            </a:r>
          </a:p>
          <a:p>
            <a:r>
              <a:rPr lang="en-US" dirty="0" smtClean="0"/>
              <a:t>The leading diagonal</a:t>
            </a:r>
          </a:p>
          <a:p>
            <a:r>
              <a:rPr lang="en-US" dirty="0" smtClean="0"/>
              <a:t>2001 paper: </a:t>
            </a:r>
            <a:r>
              <a:rPr lang="en-US" dirty="0" err="1" smtClean="0"/>
              <a:t>randomising</a:t>
            </a:r>
            <a:r>
              <a:rPr lang="en-US" dirty="0" smtClean="0"/>
              <a:t> halves</a:t>
            </a:r>
          </a:p>
          <a:p>
            <a:pPr lvl="1"/>
            <a:r>
              <a:rPr lang="en-US" dirty="0" smtClean="0"/>
              <a:t>Inelegant and inefficient</a:t>
            </a:r>
          </a:p>
          <a:p>
            <a:pPr lvl="1"/>
            <a:r>
              <a:rPr lang="en-US" dirty="0" smtClean="0"/>
              <a:t>Depended on standard size of document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7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definition, method (</a:t>
            </a:r>
            <a:r>
              <a:rPr lang="en-US" dirty="0" err="1" smtClean="0"/>
              <a:t>Pavel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Heterogeneity (</a:t>
            </a:r>
            <a:r>
              <a:rPr lang="en-US" dirty="0" err="1" smtClean="0"/>
              <a:t>def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Distance between most different partitions</a:t>
            </a:r>
          </a:p>
          <a:p>
            <a:r>
              <a:rPr lang="en-US" dirty="0" smtClean="0"/>
              <a:t>Cluster to find ‘most different partitions’</a:t>
            </a:r>
          </a:p>
          <a:p>
            <a:r>
              <a:rPr lang="en-US" dirty="0" smtClean="0"/>
              <a:t>Bottom-up clustering </a:t>
            </a:r>
          </a:p>
          <a:p>
            <a:pPr lvl="1"/>
            <a:r>
              <a:rPr lang="en-US" dirty="0" smtClean="0"/>
              <a:t>until largest cluster has over one third of data</a:t>
            </a:r>
          </a:p>
          <a:p>
            <a:pPr lvl="1"/>
            <a:r>
              <a:rPr lang="en-US" dirty="0" smtClean="0"/>
              <a:t>Rest: the other partition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err="1"/>
              <a:t>n</a:t>
            </a:r>
            <a:r>
              <a:rPr lang="en-US" dirty="0" err="1" smtClean="0"/>
              <a:t>xn</a:t>
            </a:r>
            <a:r>
              <a:rPr lang="en-US" dirty="0" smtClean="0"/>
              <a:t> distance matrix where n &gt; 1 million</a:t>
            </a:r>
          </a:p>
          <a:p>
            <a:pPr lvl="1"/>
            <a:r>
              <a:rPr lang="en-US" dirty="0" smtClean="0"/>
              <a:t>Solution: do it in steps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Corpus comparison</a:t>
            </a:r>
          </a:p>
          <a:p>
            <a:pPr lvl="1"/>
            <a:r>
              <a:rPr lang="en-US" dirty="0" smtClean="0"/>
              <a:t>Qualitative: use keywords </a:t>
            </a:r>
          </a:p>
          <a:p>
            <a:pPr lvl="1"/>
            <a:r>
              <a:rPr lang="en-US" dirty="0" smtClean="0"/>
              <a:t>Quantitative</a:t>
            </a:r>
          </a:p>
          <a:p>
            <a:pPr lvl="2"/>
            <a:r>
              <a:rPr lang="en-US" dirty="0" smtClean="0"/>
              <a:t>On beta</a:t>
            </a:r>
          </a:p>
          <a:p>
            <a:pPr lvl="2"/>
            <a:r>
              <a:rPr lang="en-US" dirty="0" smtClean="0"/>
              <a:t>Heterogeneity (to complete the task) to follow (soon)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4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>		</a:t>
            </a:r>
            <a:r>
              <a:rPr lang="en-US" b="1" dirty="0" smtClean="0"/>
              <a:t>Simple </a:t>
            </a:r>
            <a:r>
              <a:rPr lang="en-US" b="1" dirty="0" err="1" smtClean="0"/>
              <a:t>maths</a:t>
            </a:r>
            <a:r>
              <a:rPr lang="en-US" b="1" dirty="0" smtClean="0"/>
              <a:t> for keywords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sz="3600" i="1" dirty="0" smtClean="0"/>
              <a:t>This </a:t>
            </a:r>
            <a:r>
              <a:rPr lang="en-US" sz="3600" i="1" dirty="0"/>
              <a:t>word is twice as common in this text type as that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088333"/>
              </p:ext>
            </p:extLst>
          </p:nvPr>
        </p:nvGraphicFramePr>
        <p:xfrm>
          <a:off x="1188465" y="3372732"/>
          <a:ext cx="658368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</a:t>
                      </a:r>
                      <a:r>
                        <a:rPr lang="en-US" dirty="0" smtClean="0"/>
                        <a:t> per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Focus Corp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 </a:t>
                      </a:r>
                      <a:r>
                        <a:rPr lang="en-US" dirty="0" err="1" smtClean="0"/>
                        <a:t>corp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7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compare language varieties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Qualitative</a:t>
            </a:r>
          </a:p>
          <a:p>
            <a:pPr lvl="1"/>
            <a:r>
              <a:rPr lang="en-US" dirty="0" smtClean="0"/>
              <a:t>Quantitative</a:t>
            </a:r>
          </a:p>
          <a:p>
            <a:r>
              <a:rPr lang="en-US" b="1" i="1" dirty="0" smtClean="0"/>
              <a:t>Quantitative means corpus</a:t>
            </a:r>
          </a:p>
          <a:p>
            <a:pPr lvl="1"/>
            <a:r>
              <a:rPr lang="en-US" dirty="0" smtClean="0"/>
              <a:t>Corpus represents variety</a:t>
            </a:r>
          </a:p>
          <a:p>
            <a:pPr lvl="1"/>
            <a:r>
              <a:rPr lang="en-US" dirty="0" smtClean="0"/>
              <a:t>Compare corpora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Intuitive</a:t>
            </a:r>
          </a:p>
          <a:p>
            <a:r>
              <a:rPr lang="en-US" dirty="0" smtClean="0"/>
              <a:t>Nearly right but:</a:t>
            </a:r>
          </a:p>
          <a:p>
            <a:pPr lvl="1"/>
            <a:r>
              <a:rPr lang="en-US" dirty="0" smtClean="0"/>
              <a:t>How well matched are corpora</a:t>
            </a:r>
          </a:p>
          <a:p>
            <a:pPr lvl="2"/>
            <a:r>
              <a:rPr lang="en-US" dirty="0" smtClean="0"/>
              <a:t>Not here</a:t>
            </a:r>
          </a:p>
          <a:p>
            <a:pPr lvl="1"/>
            <a:r>
              <a:rPr lang="en-US" dirty="0" err="1" smtClean="0"/>
              <a:t>Burstiness</a:t>
            </a:r>
            <a:endParaRPr lang="en-US" dirty="0" smtClean="0"/>
          </a:p>
          <a:p>
            <a:pPr lvl="2"/>
            <a:r>
              <a:rPr lang="en-US" dirty="0" smtClean="0"/>
              <a:t>Not here</a:t>
            </a:r>
          </a:p>
          <a:p>
            <a:pPr lvl="1"/>
            <a:r>
              <a:rPr lang="en-US" dirty="0" smtClean="0"/>
              <a:t>Can’t divide by zero</a:t>
            </a:r>
          </a:p>
          <a:p>
            <a:pPr lvl="1"/>
            <a:r>
              <a:rPr lang="en-US" smtClean="0"/>
              <a:t>Commoner </a:t>
            </a:r>
            <a:r>
              <a:rPr lang="en-US" i="1" smtClean="0"/>
              <a:t>vs.</a:t>
            </a:r>
            <a:r>
              <a:rPr lang="en-US" smtClean="0"/>
              <a:t> </a:t>
            </a:r>
            <a:r>
              <a:rPr lang="en-US" dirty="0" smtClean="0"/>
              <a:t>rarer words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4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</a:t>
            </a:r>
            <a:r>
              <a:rPr lang="en-GB" dirty="0"/>
              <a:t>can’t divide by zero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12875"/>
            <a:ext cx="5940425" cy="4987925"/>
          </a:xfrm>
        </p:spPr>
        <p:txBody>
          <a:bodyPr>
            <a:normAutofit fontScale="77500" lnSpcReduction="20000"/>
          </a:bodyPr>
          <a:lstStyle/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r>
              <a:rPr lang="en-GB" sz="2600"/>
              <a:t>Standard solution: add one</a:t>
            </a:r>
          </a:p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r>
              <a:rPr lang="en-GB" sz="2600" b="1"/>
              <a:t>Problem solved</a:t>
            </a:r>
          </a:p>
        </p:txBody>
      </p:sp>
      <p:graphicFrame>
        <p:nvGraphicFramePr>
          <p:cNvPr id="29765" name="Group 69"/>
          <p:cNvGraphicFramePr>
            <a:graphicFrameLocks noGrp="1"/>
          </p:cNvGraphicFramePr>
          <p:nvPr>
            <p:ph sz="quarter" idx="2"/>
          </p:nvPr>
        </p:nvGraphicFramePr>
        <p:xfrm>
          <a:off x="611188" y="1700213"/>
          <a:ext cx="6337300" cy="1712913"/>
        </p:xfrm>
        <a:graphic>
          <a:graphicData uri="http://schemas.openxmlformats.org/drawingml/2006/table">
            <a:tbl>
              <a:tblPr/>
              <a:tblGrid>
                <a:gridCol w="1584325"/>
                <a:gridCol w="1585912"/>
                <a:gridCol w="1582738"/>
                <a:gridCol w="1584325"/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fc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buggle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stort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nammikin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66" name="Group 70"/>
          <p:cNvGraphicFramePr>
            <a:graphicFrameLocks noGrp="1"/>
          </p:cNvGraphicFramePr>
          <p:nvPr>
            <p:ph sz="quarter" idx="3"/>
          </p:nvPr>
        </p:nvGraphicFramePr>
        <p:xfrm>
          <a:off x="611188" y="3962400"/>
          <a:ext cx="6337300" cy="1773556"/>
        </p:xfrm>
        <a:graphic>
          <a:graphicData uri="http://schemas.openxmlformats.org/drawingml/2006/table">
            <a:tbl>
              <a:tblPr/>
              <a:tblGrid>
                <a:gridCol w="1584325"/>
                <a:gridCol w="1584325"/>
                <a:gridCol w="1584325"/>
                <a:gridCol w="1584325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fc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buggle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stort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nammikin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GB"/>
          </a:p>
        </p:txBody>
      </p:sp>
      <p:sp>
        <p:nvSpPr>
          <p:cNvPr id="5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Kilgarriff: Measuring </a:t>
            </a:r>
            <a:endParaRPr lang="en-GB"/>
          </a:p>
        </p:txBody>
      </p:sp>
      <p:sp>
        <p:nvSpPr>
          <p:cNvPr id="6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FF74-5AC3-A145-8FCA-95D11DE5483B}" type="slidenum">
              <a:rPr lang="en-GB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64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High </a:t>
            </a:r>
            <a:r>
              <a:rPr lang="en-GB" sz="3400" dirty="0"/>
              <a:t>ratios more common for rarer words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endParaRPr lang="en-GB" sz="2600"/>
          </a:p>
        </p:txBody>
      </p:sp>
      <p:graphicFrame>
        <p:nvGraphicFramePr>
          <p:cNvPr id="33825" name="Group 33"/>
          <p:cNvGraphicFramePr>
            <a:graphicFrameLocks noGrp="1"/>
          </p:cNvGraphicFramePr>
          <p:nvPr>
            <p:ph sz="half" idx="2"/>
          </p:nvPr>
        </p:nvGraphicFramePr>
        <p:xfrm>
          <a:off x="684213" y="1752600"/>
          <a:ext cx="7883525" cy="1389063"/>
        </p:xfrm>
        <a:graphic>
          <a:graphicData uri="http://schemas.openxmlformats.org/drawingml/2006/table">
            <a:tbl>
              <a:tblPr/>
              <a:tblGrid>
                <a:gridCol w="1576387"/>
                <a:gridCol w="1576388"/>
                <a:gridCol w="1577975"/>
                <a:gridCol w="1244600"/>
                <a:gridCol w="1908175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fc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interesting?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spug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grod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GB"/>
          </a:p>
        </p:txBody>
      </p:sp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Kilgarriff: Measuring </a:t>
            </a:r>
            <a:endParaRPr lang="en-GB"/>
          </a:p>
        </p:txBody>
      </p:sp>
      <p:sp>
        <p:nvSpPr>
          <p:cNvPr id="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17F7-6C3E-1146-BF27-7F0E865A3B47}" type="slidenum">
              <a:rPr lang="en-GB"/>
              <a:pPr/>
              <a:t>22</a:t>
            </a:fld>
            <a:endParaRPr lang="en-GB"/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684213" y="3141663"/>
            <a:ext cx="756126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 dirty="0" smtClean="0"/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400" dirty="0" smtClean="0"/>
              <a:t>some </a:t>
            </a:r>
            <a:r>
              <a:rPr lang="en-GB" sz="2400" dirty="0"/>
              <a:t>researchers: grammar, grammar words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400" dirty="0" smtClean="0"/>
              <a:t>some </a:t>
            </a:r>
            <a:r>
              <a:rPr lang="en-GB" sz="2400" dirty="0"/>
              <a:t>researchers: lexis content words</a:t>
            </a:r>
          </a:p>
          <a:p>
            <a:pPr>
              <a:spcBef>
                <a:spcPct val="50000"/>
              </a:spcBef>
            </a:pPr>
            <a:r>
              <a:rPr lang="en-GB" sz="2400" dirty="0"/>
              <a:t>No right answer</a:t>
            </a:r>
          </a:p>
          <a:p>
            <a:pPr>
              <a:spcBef>
                <a:spcPct val="50000"/>
              </a:spcBef>
            </a:pPr>
            <a:r>
              <a:rPr lang="en-GB" sz="2400" dirty="0"/>
              <a:t>Slider?</a:t>
            </a:r>
          </a:p>
        </p:txBody>
      </p:sp>
    </p:spTree>
    <p:extLst>
      <p:ext uri="{BB962C8B-B14F-4D97-AF65-F5344CB8AC3E}">
        <p14:creationId xmlns:p14="http://schemas.microsoft.com/office/powerpoint/2010/main" val="405089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Solution: don’t just add 1, add n</a:t>
            </a: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213"/>
            <a:ext cx="7127875" cy="4124325"/>
          </a:xfrm>
        </p:spPr>
        <p:txBody>
          <a:bodyPr/>
          <a:lstStyle/>
          <a:p>
            <a:r>
              <a:rPr lang="en-GB" sz="2600" dirty="0" smtClean="0"/>
              <a:t>n</a:t>
            </a:r>
            <a:r>
              <a:rPr lang="en-GB" sz="2600" dirty="0"/>
              <a:t>=1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r>
              <a:rPr lang="en-GB" sz="2600" dirty="0" smtClean="0"/>
              <a:t>n=100</a:t>
            </a:r>
          </a:p>
          <a:p>
            <a:endParaRPr lang="en-GB" sz="2600" dirty="0"/>
          </a:p>
          <a:p>
            <a:endParaRPr lang="en-GB" sz="2600" dirty="0"/>
          </a:p>
        </p:txBody>
      </p:sp>
      <p:graphicFrame>
        <p:nvGraphicFramePr>
          <p:cNvPr id="37077" name="Group 213"/>
          <p:cNvGraphicFramePr>
            <a:graphicFrameLocks noGrp="1"/>
          </p:cNvGraphicFramePr>
          <p:nvPr>
            <p:ph sz="quarter" idx="2"/>
          </p:nvPr>
        </p:nvGraphicFramePr>
        <p:xfrm>
          <a:off x="539750" y="2349500"/>
          <a:ext cx="8027988" cy="1622743"/>
        </p:xfrm>
        <a:graphic>
          <a:graphicData uri="http://schemas.openxmlformats.org/drawingml/2006/table">
            <a:tbl>
              <a:tblPr/>
              <a:tblGrid>
                <a:gridCol w="1465263"/>
                <a:gridCol w="1100137"/>
                <a:gridCol w="1027113"/>
                <a:gridCol w="1171575"/>
                <a:gridCol w="1246187"/>
                <a:gridCol w="1101725"/>
                <a:gridCol w="915988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word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fc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fc+n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rc+n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Rank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obscurish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middling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common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078" name="Group 21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87638268"/>
              </p:ext>
            </p:extLst>
          </p:nvPr>
        </p:nvGraphicFramePr>
        <p:xfrm>
          <a:off x="574675" y="4883150"/>
          <a:ext cx="7848600" cy="1584960"/>
        </p:xfrm>
        <a:graphic>
          <a:graphicData uri="http://schemas.openxmlformats.org/drawingml/2006/table">
            <a:tbl>
              <a:tblPr/>
              <a:tblGrid>
                <a:gridCol w="1431925"/>
                <a:gridCol w="1076325"/>
                <a:gridCol w="1003300"/>
                <a:gridCol w="1146175"/>
                <a:gridCol w="1219200"/>
                <a:gridCol w="1076325"/>
                <a:gridCol w="895350"/>
              </a:tblGrid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word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fc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fc+n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rc+n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Rank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obscurish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middling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common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12100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GB"/>
          </a:p>
        </p:txBody>
      </p:sp>
      <p:sp>
        <p:nvSpPr>
          <p:cNvPr id="8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Kilgarriff: Measuring </a:t>
            </a:r>
            <a:endParaRPr lang="en-GB"/>
          </a:p>
        </p:txBody>
      </p:sp>
      <p:sp>
        <p:nvSpPr>
          <p:cNvPr id="9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7E51-D76E-024F-B791-5EAE442DB437}" type="slidenum">
              <a:rPr lang="en-GB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53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213"/>
            <a:ext cx="7127875" cy="4124325"/>
          </a:xfrm>
        </p:spPr>
        <p:txBody>
          <a:bodyPr/>
          <a:lstStyle/>
          <a:p>
            <a:r>
              <a:rPr lang="en-GB" sz="2600" dirty="0"/>
              <a:t>n=</a:t>
            </a:r>
            <a:r>
              <a:rPr lang="en-GB" sz="2600" dirty="0" smtClean="0"/>
              <a:t>1000</a:t>
            </a:r>
          </a:p>
          <a:p>
            <a:endParaRPr lang="en-GB" sz="2600" dirty="0"/>
          </a:p>
          <a:p>
            <a:endParaRPr lang="en-GB" sz="2600" dirty="0" smtClean="0"/>
          </a:p>
          <a:p>
            <a:endParaRPr lang="en-GB" sz="2600" dirty="0"/>
          </a:p>
          <a:p>
            <a:r>
              <a:rPr lang="en-GB" sz="2600" b="1" dirty="0" smtClean="0"/>
              <a:t>Summary</a:t>
            </a:r>
            <a:endParaRPr lang="en-GB" sz="2600" b="1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pPr algn="ctr">
              <a:buFont typeface="Wingdings" charset="0"/>
              <a:buNone/>
            </a:pPr>
            <a:endParaRPr lang="en-GB" sz="2600" b="1" dirty="0"/>
          </a:p>
          <a:p>
            <a:endParaRPr lang="en-GB" sz="2600" dirty="0"/>
          </a:p>
        </p:txBody>
      </p:sp>
      <p:graphicFrame>
        <p:nvGraphicFramePr>
          <p:cNvPr id="43012" name="Group 4"/>
          <p:cNvGraphicFramePr>
            <a:graphicFrameLocks noGrp="1"/>
          </p:cNvGraphicFramePr>
          <p:nvPr>
            <p:ph sz="quarter" idx="2"/>
          </p:nvPr>
        </p:nvGraphicFramePr>
        <p:xfrm>
          <a:off x="539750" y="2349500"/>
          <a:ext cx="8027988" cy="1622743"/>
        </p:xfrm>
        <a:graphic>
          <a:graphicData uri="http://schemas.openxmlformats.org/drawingml/2006/table">
            <a:tbl>
              <a:tblPr/>
              <a:tblGrid>
                <a:gridCol w="1465263"/>
                <a:gridCol w="1100137"/>
                <a:gridCol w="1027113"/>
                <a:gridCol w="1171575"/>
                <a:gridCol w="1246187"/>
                <a:gridCol w="1101725"/>
                <a:gridCol w="915988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word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fc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fc+n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rc+n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Rank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obscurish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middling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common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098" name="Group 90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18361050"/>
              </p:ext>
            </p:extLst>
          </p:nvPr>
        </p:nvGraphicFramePr>
        <p:xfrm>
          <a:off x="609600" y="5032058"/>
          <a:ext cx="7129462" cy="1584960"/>
        </p:xfrm>
        <a:graphic>
          <a:graphicData uri="http://schemas.openxmlformats.org/drawingml/2006/table">
            <a:tbl>
              <a:tblPr/>
              <a:tblGrid>
                <a:gridCol w="1431925"/>
                <a:gridCol w="1076325"/>
                <a:gridCol w="1003300"/>
                <a:gridCol w="1146175"/>
                <a:gridCol w="1219200"/>
                <a:gridCol w="1252537"/>
              </a:tblGrid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word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fc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rc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n=1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 n=100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n=1000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obscurish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2nd</a:t>
                      </a:r>
                      <a:endParaRPr kumimoji="0" lang="en-GB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middling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1st</a:t>
                      </a:r>
                      <a:endParaRPr kumimoji="0" lang="en-GB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2nd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common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GB"/>
          </a:p>
        </p:txBody>
      </p:sp>
      <p:sp>
        <p:nvSpPr>
          <p:cNvPr id="8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Kilgarriff: Measuring </a:t>
            </a:r>
            <a:endParaRPr lang="en-GB"/>
          </a:p>
        </p:txBody>
      </p:sp>
      <p:sp>
        <p:nvSpPr>
          <p:cNvPr id="8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001C-26FE-D74C-8ABE-D16502E5F03F}" type="slidenum">
              <a:rPr lang="en-GB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4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big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compare </a:t>
            </a:r>
            <a:r>
              <a:rPr lang="en-US" dirty="0" smtClean="0"/>
              <a:t>corpora</a:t>
            </a:r>
            <a:endParaRPr lang="en-US" dirty="0" smtClean="0"/>
          </a:p>
          <a:p>
            <a:pPr lvl="1"/>
            <a:r>
              <a:rPr lang="en-US" dirty="0" smtClean="0"/>
              <a:t>How else can corpus methods/corpus linguistics be </a:t>
            </a:r>
            <a:r>
              <a:rPr lang="en-US" dirty="0" smtClean="0"/>
              <a:t>scientific</a:t>
            </a:r>
          </a:p>
          <a:p>
            <a:pPr lvl="1"/>
            <a:r>
              <a:rPr lang="en-US" dirty="0" smtClean="0"/>
              <a:t>Roles</a:t>
            </a:r>
          </a:p>
          <a:p>
            <a:pPr lvl="2"/>
            <a:r>
              <a:rPr lang="en-US" dirty="0" smtClean="0"/>
              <a:t>How do varieties contrast</a:t>
            </a:r>
          </a:p>
          <a:p>
            <a:pPr lvl="2"/>
            <a:r>
              <a:rPr lang="en-US" dirty="0" smtClean="0"/>
              <a:t>How do corpora contrast </a:t>
            </a:r>
          </a:p>
          <a:p>
            <a:pPr lvl="3"/>
            <a:r>
              <a:rPr lang="en-US" dirty="0" smtClean="0"/>
              <a:t>When we don</a:t>
            </a:r>
            <a:r>
              <a:rPr lang="fr-FR" dirty="0" smtClean="0"/>
              <a:t>’</a:t>
            </a:r>
            <a:r>
              <a:rPr lang="en-US" dirty="0" smtClean="0"/>
              <a:t>t know if they are different </a:t>
            </a:r>
          </a:p>
          <a:p>
            <a:pPr lvl="2"/>
            <a:r>
              <a:rPr lang="en-US" dirty="0" smtClean="0"/>
              <a:t>Find bugs in corpus construction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7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</a:t>
            </a:r>
          </a:p>
          <a:p>
            <a:r>
              <a:rPr lang="en-US" dirty="0" smtClean="0"/>
              <a:t>Quantitative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5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keyword lists</a:t>
            </a:r>
          </a:p>
          <a:p>
            <a:pPr lvl="1"/>
            <a:r>
              <a:rPr lang="en-US" dirty="0" smtClean="0"/>
              <a:t>[a-z]{3,}</a:t>
            </a:r>
          </a:p>
          <a:p>
            <a:pPr lvl="1"/>
            <a:r>
              <a:rPr lang="en-US" dirty="0" smtClean="0"/>
              <a:t>Lemma if </a:t>
            </a:r>
            <a:r>
              <a:rPr lang="en-US" dirty="0" err="1" smtClean="0"/>
              <a:t>lemmatisation</a:t>
            </a:r>
            <a:r>
              <a:rPr lang="en-US" dirty="0" smtClean="0"/>
              <a:t> identical, else word</a:t>
            </a:r>
          </a:p>
          <a:p>
            <a:pPr lvl="1"/>
            <a:r>
              <a:rPr lang="en-US" dirty="0" smtClean="0"/>
              <a:t>C1 </a:t>
            </a:r>
            <a:r>
              <a:rPr lang="en-US" dirty="0" err="1" smtClean="0"/>
              <a:t>vs</a:t>
            </a:r>
            <a:r>
              <a:rPr lang="en-US" dirty="0" smtClean="0"/>
              <a:t> C2, top 100/200</a:t>
            </a:r>
          </a:p>
          <a:p>
            <a:pPr lvl="1"/>
            <a:r>
              <a:rPr lang="en-US" dirty="0" smtClean="0"/>
              <a:t>C2 </a:t>
            </a:r>
            <a:r>
              <a:rPr lang="en-US" dirty="0" err="1" smtClean="0"/>
              <a:t>vs</a:t>
            </a:r>
            <a:r>
              <a:rPr lang="en-US" dirty="0" smtClean="0"/>
              <a:t> C1, top 100/200</a:t>
            </a:r>
          </a:p>
          <a:p>
            <a:pPr lvl="1"/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0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Qualitative: e</a:t>
            </a:r>
            <a:r>
              <a:rPr lang="en-US" dirty="0" smtClean="0"/>
              <a:t>xample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smtClean="0"/>
              <a:t>OCC and OEC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OEC: general reference corpus</a:t>
            </a:r>
          </a:p>
          <a:p>
            <a:r>
              <a:rPr lang="en-US" dirty="0" smtClean="0"/>
              <a:t>OCC: writing for children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Look at fiction only</a:t>
            </a:r>
          </a:p>
          <a:p>
            <a:pPr marL="457200" lvl="1" indent="0">
              <a:buNone/>
            </a:pPr>
            <a:r>
              <a:rPr lang="en-US" dirty="0" smtClean="0"/>
              <a:t>Top </a:t>
            </a:r>
            <a:r>
              <a:rPr lang="en-US" dirty="0" smtClean="0"/>
              <a:t>200 keywords (each way)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i="1" dirty="0" smtClean="0"/>
              <a:t>what are they?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7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225455"/>
              </p:ext>
            </p:extLst>
          </p:nvPr>
        </p:nvGraphicFramePr>
        <p:xfrm>
          <a:off x="-46003" y="0"/>
          <a:ext cx="923600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cument" r:id="rId3" imgW="5524500" imgH="4102100" progId="Word.Document.12">
                  <p:embed/>
                </p:oleObj>
              </mc:Choice>
              <mc:Fallback>
                <p:oleObj name="Document" r:id="rId3" imgW="5524500" imgH="410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6003" y="0"/>
                        <a:ext cx="9236006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 Engine does the grunt work</a:t>
            </a:r>
          </a:p>
          <a:p>
            <a:r>
              <a:rPr lang="en-US" dirty="0" smtClean="0"/>
              <a:t>It’s </a:t>
            </a:r>
            <a:r>
              <a:rPr lang="en-US" dirty="0" smtClean="0"/>
              <a:t>ever so </a:t>
            </a:r>
            <a:r>
              <a:rPr lang="en-US" dirty="0" smtClean="0"/>
              <a:t>interesting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3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Methods, evaluation</a:t>
            </a:r>
          </a:p>
          <a:p>
            <a:pPr lvl="1"/>
            <a:r>
              <a:rPr lang="en-US" dirty="0" smtClean="0"/>
              <a:t>Kilgarriff 2001, </a:t>
            </a:r>
            <a:r>
              <a:rPr lang="en-US" i="1" dirty="0" smtClean="0"/>
              <a:t>Comparing Corpora, </a:t>
            </a:r>
            <a:r>
              <a:rPr lang="en-US" dirty="0" err="1" smtClean="0"/>
              <a:t>Int</a:t>
            </a:r>
            <a:r>
              <a:rPr lang="en-US" dirty="0" smtClean="0"/>
              <a:t> J Corp Ling</a:t>
            </a:r>
          </a:p>
          <a:p>
            <a:pPr lvl="1"/>
            <a:r>
              <a:rPr lang="en-US" dirty="0" smtClean="0"/>
              <a:t>Then: </a:t>
            </a:r>
          </a:p>
          <a:p>
            <a:pPr lvl="2"/>
            <a:r>
              <a:rPr lang="en-US" dirty="0" smtClean="0"/>
              <a:t>not many corpora to compare</a:t>
            </a:r>
          </a:p>
          <a:p>
            <a:pPr lvl="1"/>
            <a:r>
              <a:rPr lang="en-US" dirty="0" smtClean="0"/>
              <a:t>Now:</a:t>
            </a:r>
          </a:p>
          <a:p>
            <a:pPr lvl="2"/>
            <a:r>
              <a:rPr lang="en-US" dirty="0" smtClean="0"/>
              <a:t>Many</a:t>
            </a:r>
          </a:p>
          <a:p>
            <a:pPr lvl="2"/>
            <a:r>
              <a:rPr lang="en-US" dirty="0" smtClean="0"/>
              <a:t>Ad hoc, from web</a:t>
            </a:r>
          </a:p>
          <a:p>
            <a:pPr lvl="3"/>
            <a:r>
              <a:rPr lang="en-US" dirty="0" smtClean="0"/>
              <a:t>First question: is it any good, how does it compare</a:t>
            </a:r>
          </a:p>
          <a:p>
            <a:r>
              <a:rPr lang="en-US" dirty="0" smtClean="0"/>
              <a:t>Let’s make it easy: offer it in Sketch Engine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IVACS, Leeds,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Kilgarriff: Measuring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DA9B-B10D-9542-80DE-79878C2885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1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8741</TotalTime>
  <Words>1073</Words>
  <Application>Microsoft Macintosh PowerPoint</Application>
  <PresentationFormat>On-screen Show (4:3)</PresentationFormat>
  <Paragraphs>392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Perception</vt:lpstr>
      <vt:lpstr>Document</vt:lpstr>
      <vt:lpstr>Measuring Distance between Language Varieties </vt:lpstr>
      <vt:lpstr>How to compare language varieties</vt:lpstr>
      <vt:lpstr>My big question</vt:lpstr>
      <vt:lpstr>Corpus comparison</vt:lpstr>
      <vt:lpstr>Qualitative</vt:lpstr>
      <vt:lpstr>Qualitative: example, OCC and OEC</vt:lpstr>
      <vt:lpstr>PowerPoint Presentation</vt:lpstr>
      <vt:lpstr>Do it</vt:lpstr>
      <vt:lpstr>Quantitative</vt:lpstr>
      <vt:lpstr>Original method</vt:lpstr>
      <vt:lpstr>Evaluated</vt:lpstr>
      <vt:lpstr>Adjustments for SkE </vt:lpstr>
      <vt:lpstr>Adjustments for SkE</vt:lpstr>
      <vt:lpstr>PowerPoint Presentation</vt:lpstr>
      <vt:lpstr>PowerPoint Presentation</vt:lpstr>
      <vt:lpstr>What’s missing</vt:lpstr>
      <vt:lpstr>New definition, method (Pavel)</vt:lpstr>
      <vt:lpstr>Summary</vt:lpstr>
      <vt:lpstr>      Simple maths for keywords  This word is twice as common in this text type as that  </vt:lpstr>
      <vt:lpstr>PowerPoint Presentation</vt:lpstr>
      <vt:lpstr>You can’t divide by zero</vt:lpstr>
      <vt:lpstr>High ratios more common for rarer words</vt:lpstr>
      <vt:lpstr>Solution: don’t just add 1, add n</vt:lpstr>
      <vt:lpstr>Solution</vt:lpstr>
    </vt:vector>
  </TitlesOfParts>
  <Company>Lexical Computing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corpora in the Sketch Engine </dc:title>
  <dc:creator>Adam Kilgarriff</dc:creator>
  <cp:lastModifiedBy>Adam Kilgarriff</cp:lastModifiedBy>
  <cp:revision>25</cp:revision>
  <dcterms:created xsi:type="dcterms:W3CDTF">2012-03-22T05:01:56Z</dcterms:created>
  <dcterms:modified xsi:type="dcterms:W3CDTF">2012-06-21T08:45:32Z</dcterms:modified>
</cp:coreProperties>
</file>