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72" r:id="rId14"/>
    <p:sldId id="266" r:id="rId15"/>
    <p:sldId id="267" r:id="rId16"/>
    <p:sldId id="273" r:id="rId17"/>
    <p:sldId id="275" r:id="rId18"/>
    <p:sldId id="274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3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June 29,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June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rpdev.sketchengine.co.uk/run.cgi/first_form?corpname=5c9791b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elly.sketchengine.co.uk" TargetMode="Externa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Corpora for Teaching Chinese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Adam Kilgarriff</a:t>
            </a:r>
          </a:p>
          <a:p>
            <a:r>
              <a:rPr lang="en-US" dirty="0" smtClean="0"/>
              <a:t>Lexical Computing Ltd</a:t>
            </a:r>
          </a:p>
          <a:p>
            <a:r>
              <a:rPr lang="en-US" dirty="0" smtClean="0"/>
              <a:t>Leeds University</a:t>
            </a:r>
          </a:p>
          <a:p>
            <a:r>
              <a:rPr lang="en-US" dirty="0" smtClean="0"/>
              <a:t>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0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words to include </a:t>
            </a:r>
          </a:p>
          <a:p>
            <a:pPr lvl="1"/>
            <a:r>
              <a:rPr lang="en-US" dirty="0" smtClean="0"/>
              <a:t>(word lists) </a:t>
            </a:r>
          </a:p>
          <a:p>
            <a:pPr marL="365760" lvl="1" indent="0">
              <a:buNone/>
            </a:pPr>
            <a:r>
              <a:rPr lang="en-US" b="1" dirty="0" smtClean="0"/>
              <a:t>and</a:t>
            </a:r>
          </a:p>
          <a:p>
            <a:r>
              <a:rPr lang="en-US" i="1" dirty="0" smtClean="0"/>
              <a:t>What to say about them</a:t>
            </a:r>
          </a:p>
          <a:p>
            <a:r>
              <a:rPr lang="en-US" dirty="0" smtClean="0"/>
              <a:t>COBUILD project (1980s)</a:t>
            </a:r>
          </a:p>
          <a:p>
            <a:pPr lvl="1"/>
            <a:r>
              <a:rPr lang="en-US" dirty="0" smtClean="0"/>
              <a:t>If you do not use corpora</a:t>
            </a:r>
          </a:p>
          <a:p>
            <a:pPr marL="685800" lvl="2" indent="0">
              <a:buNone/>
            </a:pPr>
            <a:r>
              <a:rPr lang="en-US" dirty="0" smtClean="0"/>
              <a:t>you </a:t>
            </a:r>
            <a:r>
              <a:rPr lang="en-US" b="1" i="1" dirty="0" smtClean="0">
                <a:solidFill>
                  <a:srgbClr val="FF0000"/>
                </a:solidFill>
              </a:rPr>
              <a:t>distort</a:t>
            </a:r>
          </a:p>
          <a:p>
            <a:pPr lvl="1"/>
            <a:r>
              <a:rPr lang="en-US" dirty="0" smtClean="0"/>
              <a:t>Everyone accepts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7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Learners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Phraseology, collocations</a:t>
            </a:r>
          </a:p>
          <a:p>
            <a:pPr lvl="1"/>
            <a:r>
              <a:rPr lang="en-US" dirty="0" smtClean="0"/>
              <a:t>Find in corpora</a:t>
            </a:r>
          </a:p>
          <a:p>
            <a:pPr lvl="2"/>
            <a:r>
              <a:rPr lang="en-US" b="1" i="1" dirty="0" smtClean="0"/>
              <a:t>See brochure</a:t>
            </a:r>
          </a:p>
          <a:p>
            <a:pPr lvl="1"/>
            <a:r>
              <a:rPr lang="en-US" dirty="0" smtClean="0"/>
              <a:t>Put into dictionaries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From corpora, or they </a:t>
            </a:r>
            <a:r>
              <a:rPr lang="en-US" dirty="0" smtClean="0">
                <a:solidFill>
                  <a:srgbClr val="FF0000"/>
                </a:solidFill>
              </a:rPr>
              <a:t>distort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6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7966" b="17966"/>
          <a:stretch>
            <a:fillRect/>
          </a:stretch>
        </p:blipFill>
        <p:spPr>
          <a:xfrm>
            <a:off x="-652336" y="0"/>
            <a:ext cx="13245696" cy="6858000"/>
          </a:xfrm>
        </p:spPr>
      </p:pic>
    </p:spTree>
    <p:extLst>
      <p:ext uri="{BB962C8B-B14F-4D97-AF65-F5344CB8AC3E}">
        <p14:creationId xmlns:p14="http://schemas.microsoft.com/office/powerpoint/2010/main" val="363178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design, 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what you teach is </a:t>
            </a:r>
            <a:r>
              <a:rPr lang="en-US" b="1" dirty="0" smtClean="0"/>
              <a:t>true</a:t>
            </a:r>
          </a:p>
          <a:p>
            <a:r>
              <a:rPr lang="en-US" dirty="0" smtClean="0"/>
              <a:t>Teach commonest things first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2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English verbs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is commonest form/tense </a:t>
            </a:r>
          </a:p>
          <a:p>
            <a:pPr lvl="1"/>
            <a:r>
              <a:rPr lang="en-US" dirty="0" smtClean="0"/>
              <a:t>Base </a:t>
            </a:r>
          </a:p>
          <a:p>
            <a:pPr lvl="2"/>
            <a:r>
              <a:rPr lang="en-US" i="1" dirty="0" smtClean="0"/>
              <a:t>play “let’s play football”</a:t>
            </a:r>
            <a:endParaRPr lang="en-US" i="1" dirty="0"/>
          </a:p>
          <a:p>
            <a:pPr lvl="1"/>
            <a:r>
              <a:rPr lang="en-US" dirty="0"/>
              <a:t>-</a:t>
            </a:r>
            <a:r>
              <a:rPr lang="en-US" dirty="0" err="1"/>
              <a:t>ing</a:t>
            </a:r>
            <a:endParaRPr lang="en-US" dirty="0"/>
          </a:p>
          <a:p>
            <a:pPr lvl="2"/>
            <a:r>
              <a:rPr lang="en-US" i="1" dirty="0"/>
              <a:t>playing “I’m playing with my friends</a:t>
            </a:r>
            <a:r>
              <a:rPr lang="en-US" i="1" dirty="0" smtClean="0"/>
              <a:t>”</a:t>
            </a:r>
            <a:endParaRPr lang="en-US" i="1" dirty="0"/>
          </a:p>
          <a:p>
            <a:pPr lvl="1"/>
            <a:r>
              <a:rPr lang="en-US" dirty="0" smtClean="0"/>
              <a:t>Past</a:t>
            </a:r>
            <a:endParaRPr lang="en-US" dirty="0"/>
          </a:p>
          <a:p>
            <a:pPr lvl="2"/>
            <a:r>
              <a:rPr lang="en-US" i="1" dirty="0" smtClean="0"/>
              <a:t>played “He played well yesterday”</a:t>
            </a:r>
          </a:p>
          <a:p>
            <a:pPr lvl="1"/>
            <a:r>
              <a:rPr lang="en-US" dirty="0" smtClean="0"/>
              <a:t>Past participle</a:t>
            </a:r>
            <a:endParaRPr lang="en-US" dirty="0"/>
          </a:p>
          <a:p>
            <a:pPr lvl="2"/>
            <a:r>
              <a:rPr lang="en-US" i="1" dirty="0" smtClean="0"/>
              <a:t>played “We’ve played six times”</a:t>
            </a:r>
            <a:endParaRPr lang="en-US" i="1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6725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“Data driven learning”</a:t>
            </a:r>
          </a:p>
          <a:p>
            <a:pPr lvl="1"/>
            <a:r>
              <a:rPr lang="en-US" dirty="0" smtClean="0"/>
              <a:t>Tom Johns, Birmingham</a:t>
            </a:r>
          </a:p>
          <a:p>
            <a:r>
              <a:rPr lang="en-US" dirty="0" smtClean="0"/>
              <a:t>Students look at concordances</a:t>
            </a:r>
          </a:p>
          <a:p>
            <a:pPr lvl="2"/>
            <a:r>
              <a:rPr lang="en-US" dirty="0" smtClean="0"/>
              <a:t>Discover language facts for themselves</a:t>
            </a:r>
            <a:endParaRPr lang="en-US" dirty="0"/>
          </a:p>
          <a:p>
            <a:pPr lvl="1"/>
            <a:r>
              <a:rPr lang="en-US" dirty="0" smtClean="0"/>
              <a:t>It’s tough</a:t>
            </a:r>
          </a:p>
          <a:p>
            <a:pPr lvl="2"/>
            <a:r>
              <a:rPr lang="en-US" dirty="0" smtClean="0"/>
              <a:t>Concordances are not easy to read</a:t>
            </a:r>
          </a:p>
          <a:p>
            <a:pPr lvl="1"/>
            <a:r>
              <a:rPr lang="en-US" dirty="0" smtClean="0"/>
              <a:t>Motivated, advance learners</a:t>
            </a:r>
          </a:p>
          <a:p>
            <a:r>
              <a:rPr lang="en-US" dirty="0" smtClean="0"/>
              <a:t>Simon Smith, “build your own corpus”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WebBootCaT</a:t>
            </a:r>
            <a:r>
              <a:rPr lang="en-US" dirty="0" smtClean="0"/>
              <a:t>, Sketch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corpora in teaching </a:t>
            </a:r>
            <a:r>
              <a:rPr lang="en-US" dirty="0" smtClean="0">
                <a:solidFill>
                  <a:srgbClr val="FF0000"/>
                </a:solidFill>
              </a:rPr>
              <a:t>Chinese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lists 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chemeClr val="tx1"/>
                </a:solidFill>
              </a:rPr>
              <a:t>(but see </a:t>
            </a:r>
            <a:r>
              <a:rPr lang="en-US" dirty="0" err="1" smtClean="0">
                <a:solidFill>
                  <a:schemeClr val="tx1"/>
                </a:solidFill>
              </a:rPr>
              <a:t>McEnery</a:t>
            </a:r>
            <a:r>
              <a:rPr lang="en-US" dirty="0" smtClean="0">
                <a:solidFill>
                  <a:schemeClr val="tx1"/>
                </a:solidFill>
              </a:rPr>
              <a:t> and Xiao)</a:t>
            </a:r>
          </a:p>
          <a:p>
            <a:r>
              <a:rPr lang="en-US" dirty="0" smtClean="0"/>
              <a:t>Dictionaries 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Just very recently</a:t>
            </a:r>
          </a:p>
          <a:p>
            <a:r>
              <a:rPr lang="en-US" dirty="0" smtClean="0"/>
              <a:t>Textbooks 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dirty="0" smtClean="0"/>
              <a:t>In the classroom ?</a:t>
            </a:r>
          </a:p>
          <a:p>
            <a:pPr lvl="1"/>
            <a:r>
              <a:rPr lang="en-US" dirty="0" smtClean="0"/>
              <a:t>Simon Smith, courses using Sketch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4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7966" b="17966"/>
          <a:stretch>
            <a:fillRect/>
          </a:stretch>
        </p:blipFill>
        <p:spPr>
          <a:xfrm>
            <a:off x="-577904" y="13510"/>
            <a:ext cx="13245695" cy="6858000"/>
          </a:xfrm>
        </p:spPr>
      </p:pic>
    </p:spTree>
    <p:extLst>
      <p:ext uri="{BB962C8B-B14F-4D97-AF65-F5344CB8AC3E}">
        <p14:creationId xmlns:p14="http://schemas.microsoft.com/office/powerpoint/2010/main" val="36710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Newspaper</a:t>
            </a:r>
          </a:p>
          <a:p>
            <a:pPr lvl="1"/>
            <a:r>
              <a:rPr lang="en-US" dirty="0" err="1" smtClean="0"/>
              <a:t>Gigawords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rom 2003 with updates</a:t>
            </a:r>
          </a:p>
          <a:p>
            <a:pPr lvl="1"/>
            <a:r>
              <a:rPr lang="en-US" dirty="0" smtClean="0"/>
              <a:t>LIVAC</a:t>
            </a:r>
          </a:p>
          <a:p>
            <a:pPr lvl="2"/>
            <a:r>
              <a:rPr lang="en-US" dirty="0" smtClean="0"/>
              <a:t>Live updates</a:t>
            </a:r>
          </a:p>
          <a:p>
            <a:r>
              <a:rPr lang="en-US" dirty="0" smtClean="0"/>
              <a:t>Web corpora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8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LIVAC, </a:t>
            </a:r>
            <a:r>
              <a:rPr lang="en-US" dirty="0"/>
              <a:t>Hong Kong</a:t>
            </a:r>
            <a:br>
              <a:rPr lang="en-US" dirty="0"/>
            </a:br>
            <a:r>
              <a:rPr lang="en-US" sz="3100" dirty="0"/>
              <a:t>http://</a:t>
            </a:r>
            <a:r>
              <a:rPr lang="en-US" sz="3100" dirty="0" err="1"/>
              <a:t>livac.org</a:t>
            </a:r>
            <a:r>
              <a:rPr lang="en-US" sz="3100" dirty="0" smtClean="0"/>
              <a:t>/ 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966" b="17966"/>
          <a:stretch>
            <a:fillRect/>
          </a:stretch>
        </p:blipFill>
        <p:spPr>
          <a:xfrm>
            <a:off x="121604" y="2973100"/>
            <a:ext cx="10469090" cy="5420404"/>
          </a:xfrm>
        </p:spPr>
      </p:pic>
    </p:spTree>
    <p:extLst>
      <p:ext uri="{BB962C8B-B14F-4D97-AF65-F5344CB8AC3E}">
        <p14:creationId xmlns:p14="http://schemas.microsoft.com/office/powerpoint/2010/main" val="376193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Biggest language-teaching market</a:t>
            </a:r>
          </a:p>
          <a:p>
            <a:pPr lvl="1"/>
            <a:r>
              <a:rPr lang="en-US" dirty="0" smtClean="0"/>
              <a:t>For thirty years</a:t>
            </a:r>
          </a:p>
          <a:p>
            <a:pPr lvl="2"/>
            <a:r>
              <a:rPr lang="en-US" b="1" i="1" dirty="0" smtClean="0"/>
              <a:t>Corpora</a:t>
            </a:r>
          </a:p>
          <a:p>
            <a:pPr lvl="1"/>
            <a:r>
              <a:rPr lang="en-US" dirty="0" smtClean="0"/>
              <a:t>We have learnt how to use them</a:t>
            </a:r>
          </a:p>
          <a:p>
            <a:r>
              <a:rPr lang="en-US" dirty="0" smtClean="0"/>
              <a:t>Chinese</a:t>
            </a:r>
          </a:p>
          <a:p>
            <a:pPr lvl="1"/>
            <a:r>
              <a:rPr lang="en-US" dirty="0" smtClean="0"/>
              <a:t>Learn from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1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Lexical Computing</a:t>
            </a:r>
          </a:p>
          <a:p>
            <a:r>
              <a:rPr lang="en-US" dirty="0" smtClean="0"/>
              <a:t>Brand new</a:t>
            </a:r>
          </a:p>
          <a:p>
            <a:r>
              <a:rPr lang="en-US" dirty="0" smtClean="0">
                <a:hlinkClick r:id="rId2"/>
              </a:rPr>
              <a:t>zhTenTen</a:t>
            </a:r>
            <a:r>
              <a:rPr lang="en-US" dirty="0" smtClean="0"/>
              <a:t>; 2.1 billion words</a:t>
            </a:r>
          </a:p>
          <a:p>
            <a:r>
              <a:rPr lang="en-US" dirty="0" err="1" smtClean="0"/>
              <a:t>Segemented</a:t>
            </a:r>
            <a:r>
              <a:rPr lang="en-US" dirty="0" smtClean="0"/>
              <a:t> using Stanford </a:t>
            </a:r>
            <a:r>
              <a:rPr lang="en-US" dirty="0" err="1" smtClean="0"/>
              <a:t>Univ</a:t>
            </a:r>
            <a:r>
              <a:rPr lang="en-US" dirty="0" smtClean="0"/>
              <a:t>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3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部落格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9343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1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810" y="-19538"/>
            <a:ext cx="12404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5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400"/>
            <a:ext cx="9200449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17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6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5692" y="0"/>
            <a:ext cx="9749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698295" cy="73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2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03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65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7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son Boris’s history course</a:t>
            </a:r>
          </a:p>
          <a:p>
            <a:pPr lvl="1"/>
            <a:r>
              <a:rPr lang="en-US" i="1" dirty="0" smtClean="0"/>
              <a:t>The American century</a:t>
            </a:r>
          </a:p>
          <a:p>
            <a:pPr lvl="1"/>
            <a:r>
              <a:rPr lang="en-US" dirty="0" smtClean="0"/>
              <a:t>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Chinese?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Culture</a:t>
            </a:r>
          </a:p>
          <a:p>
            <a:pPr lvl="2"/>
            <a:r>
              <a:rPr lang="en-US" dirty="0" smtClean="0"/>
              <a:t>Confucius Institutes (</a:t>
            </a:r>
            <a:r>
              <a:rPr lang="zh-CHT" altLang="en-US" dirty="0" smtClean="0"/>
              <a:t>孔子學院</a:t>
            </a:r>
            <a:r>
              <a:rPr lang="en-GB" altLang="zh-CHT" dirty="0" smtClean="0"/>
              <a:t>),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3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corpora in language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lists</a:t>
            </a:r>
          </a:p>
          <a:p>
            <a:r>
              <a:rPr lang="en-US" dirty="0" smtClean="0"/>
              <a:t>Dictionaries</a:t>
            </a:r>
          </a:p>
          <a:p>
            <a:r>
              <a:rPr lang="en-US" dirty="0" smtClean="0"/>
              <a:t>Textbooks</a:t>
            </a:r>
          </a:p>
          <a:p>
            <a:r>
              <a:rPr lang="en-US" dirty="0" smtClean="0"/>
              <a:t>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4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lists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syllabus</a:t>
            </a:r>
          </a:p>
          <a:p>
            <a:r>
              <a:rPr lang="en-US" dirty="0" smtClean="0"/>
              <a:t>Define different levels of competence</a:t>
            </a:r>
          </a:p>
          <a:p>
            <a:r>
              <a:rPr lang="en-US" dirty="0" smtClean="0"/>
              <a:t>Testing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8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“What words shall we teach?”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Guess</a:t>
            </a:r>
          </a:p>
          <a:p>
            <a:r>
              <a:rPr lang="en-US" dirty="0" smtClean="0"/>
              <a:t>Copy</a:t>
            </a:r>
          </a:p>
          <a:p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Teach the commonest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2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word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1940s</a:t>
            </a:r>
          </a:p>
          <a:p>
            <a:pPr lvl="1"/>
            <a:r>
              <a:rPr lang="en-US" dirty="0" smtClean="0"/>
              <a:t>For US school teaching</a:t>
            </a:r>
          </a:p>
          <a:p>
            <a:pPr lvl="2"/>
            <a:r>
              <a:rPr lang="en-US" dirty="0" smtClean="0"/>
              <a:t>Thorndike </a:t>
            </a:r>
            <a:r>
              <a:rPr lang="en-US" dirty="0"/>
              <a:t>and </a:t>
            </a:r>
            <a:r>
              <a:rPr lang="en-US" dirty="0" err="1"/>
              <a:t>Lorge</a:t>
            </a:r>
            <a:r>
              <a:rPr lang="en-US" dirty="0"/>
              <a:t>, </a:t>
            </a:r>
            <a:r>
              <a:rPr lang="en-US" dirty="0" smtClean="0"/>
              <a:t>1944</a:t>
            </a:r>
          </a:p>
          <a:p>
            <a:pPr lvl="1"/>
            <a:r>
              <a:rPr lang="en-US" dirty="0" smtClean="0"/>
              <a:t>For English as a Foreign Language</a:t>
            </a:r>
          </a:p>
          <a:p>
            <a:pPr lvl="2"/>
            <a:r>
              <a:rPr lang="en-US" dirty="0" smtClean="0"/>
              <a:t>West’s General Service List, 1953</a:t>
            </a:r>
          </a:p>
          <a:p>
            <a:pPr lvl="3"/>
            <a:r>
              <a:rPr lang="en-US" dirty="0" smtClean="0"/>
              <a:t>Very well done</a:t>
            </a:r>
          </a:p>
          <a:p>
            <a:pPr lvl="3"/>
            <a:r>
              <a:rPr lang="en-US" dirty="0" smtClean="0"/>
              <a:t>Dominant until recently</a:t>
            </a:r>
          </a:p>
          <a:p>
            <a:pPr lvl="1"/>
            <a:r>
              <a:rPr lang="en-US" dirty="0" smtClean="0"/>
              <a:t>Early 1990s: British National Corpus</a:t>
            </a:r>
          </a:p>
          <a:p>
            <a:pPr lvl="2"/>
            <a:r>
              <a:rPr lang="en-US" dirty="0" smtClean="0"/>
              <a:t>My lists (1995)</a:t>
            </a:r>
          </a:p>
          <a:p>
            <a:pPr lvl="3"/>
            <a:r>
              <a:rPr lang="en-US" dirty="0" smtClean="0"/>
              <a:t>200 downloads per month ever since </a:t>
            </a:r>
          </a:p>
        </p:txBody>
      </p:sp>
    </p:spTree>
    <p:extLst>
      <p:ext uri="{BB962C8B-B14F-4D97-AF65-F5344CB8AC3E}">
        <p14:creationId xmlns:p14="http://schemas.microsoft.com/office/powerpoint/2010/main" val="158266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European Union Lifelong Learning Program</a:t>
            </a:r>
          </a:p>
          <a:p>
            <a:r>
              <a:rPr lang="en-US" dirty="0" smtClean="0"/>
              <a:t>“Word cards”</a:t>
            </a:r>
          </a:p>
          <a:p>
            <a:pPr lvl="1"/>
            <a:r>
              <a:rPr lang="en-US" dirty="0" smtClean="0"/>
              <a:t>Nine languages</a:t>
            </a:r>
          </a:p>
          <a:p>
            <a:pPr lvl="2"/>
            <a:r>
              <a:rPr lang="en-US" dirty="0" smtClean="0"/>
              <a:t>4 big languages</a:t>
            </a:r>
          </a:p>
          <a:p>
            <a:pPr lvl="3"/>
            <a:r>
              <a:rPr lang="en-US" dirty="0" smtClean="0"/>
              <a:t>Arabic Chinese English Russian</a:t>
            </a:r>
          </a:p>
          <a:p>
            <a:pPr lvl="2"/>
            <a:r>
              <a:rPr lang="en-US" dirty="0" smtClean="0"/>
              <a:t>5 smaller</a:t>
            </a:r>
          </a:p>
          <a:p>
            <a:pPr lvl="3"/>
            <a:r>
              <a:rPr lang="en-US" dirty="0" smtClean="0"/>
              <a:t>Greek Italian Norwegian Polish Swedish</a:t>
            </a:r>
          </a:p>
          <a:p>
            <a:pPr lvl="1"/>
            <a:r>
              <a:rPr lang="en-US" dirty="0" smtClean="0"/>
              <a:t>Word cards for all 36 pairs</a:t>
            </a:r>
          </a:p>
          <a:p>
            <a:pPr lvl="1"/>
            <a:r>
              <a:rPr lang="en-US" dirty="0" smtClean="0"/>
              <a:t>Which words? </a:t>
            </a:r>
            <a:r>
              <a:rPr lang="en-US" b="1" i="1" dirty="0"/>
              <a:t>u</a:t>
            </a:r>
            <a:r>
              <a:rPr lang="en-US" b="1" i="1" dirty="0" smtClean="0"/>
              <a:t>se corpora</a:t>
            </a: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5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Kelly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367289" cy="687976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http://kelly.sketchengine.co.uk</a:t>
            </a:r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106508"/>
              </p:ext>
            </p:extLst>
          </p:nvPr>
        </p:nvGraphicFramePr>
        <p:xfrm>
          <a:off x="486419" y="3011630"/>
          <a:ext cx="8093470" cy="184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4" imgW="5359400" imgH="1219200" progId="Word.Document.12">
                  <p:embed/>
                </p:oleObj>
              </mc:Choice>
              <mc:Fallback>
                <p:oleObj name="Document" r:id="rId4" imgW="5359400" imgH="121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419" y="3011630"/>
                        <a:ext cx="8093470" cy="1841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5815" y="4909998"/>
            <a:ext cx="7122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Nine-language cliques (English members):</a:t>
            </a:r>
          </a:p>
          <a:p>
            <a:r>
              <a:rPr lang="en-US" sz="2400" dirty="0"/>
              <a:t>	</a:t>
            </a:r>
            <a:r>
              <a:rPr lang="en-US" sz="2400" b="1" i="1" dirty="0" smtClean="0"/>
              <a:t>hospital library music sun theory</a:t>
            </a:r>
            <a:endParaRPr lang="en-US" sz="2400" dirty="0" smtClean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7376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1489</TotalTime>
  <Words>438</Words>
  <Application>Microsoft Macintosh PowerPoint</Application>
  <PresentationFormat>On-screen Show (4:3)</PresentationFormat>
  <Paragraphs>125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Austin</vt:lpstr>
      <vt:lpstr>Document</vt:lpstr>
      <vt:lpstr>Using Corpora for Teaching Chinese</vt:lpstr>
      <vt:lpstr>The argument</vt:lpstr>
      <vt:lpstr>Global politics</vt:lpstr>
      <vt:lpstr>The role of corpora in language teaching</vt:lpstr>
      <vt:lpstr>Word lists </vt:lpstr>
      <vt:lpstr>“What words shall we teach?”</vt:lpstr>
      <vt:lpstr>English word lists</vt:lpstr>
      <vt:lpstr>Kelly project</vt:lpstr>
      <vt:lpstr>Kelly database</vt:lpstr>
      <vt:lpstr>Dictionaries</vt:lpstr>
      <vt:lpstr>Learners need</vt:lpstr>
      <vt:lpstr>PowerPoint Presentation</vt:lpstr>
      <vt:lpstr>Course design, textbooks</vt:lpstr>
      <vt:lpstr>Example: English verbs  </vt:lpstr>
      <vt:lpstr>In the classroom</vt:lpstr>
      <vt:lpstr>The role of corpora in teaching Chinese</vt:lpstr>
      <vt:lpstr>PowerPoint Presentation</vt:lpstr>
      <vt:lpstr>Chinese corpora</vt:lpstr>
      <vt:lpstr>LIVAC, Hong Kong http://livac.org/ </vt:lpstr>
      <vt:lpstr>Web Corpora</vt:lpstr>
      <vt:lpstr>部落格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Lexical Computing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Corpora for Teaching Chinese</dc:title>
  <dc:creator>Adam Kilgarriff</dc:creator>
  <cp:lastModifiedBy>Adam Kilgarriff</cp:lastModifiedBy>
  <cp:revision>22</cp:revision>
  <dcterms:created xsi:type="dcterms:W3CDTF">2011-11-01T18:02:40Z</dcterms:created>
  <dcterms:modified xsi:type="dcterms:W3CDTF">2012-06-28T22:06:24Z</dcterms:modified>
</cp:coreProperties>
</file>