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72" r:id="rId9"/>
    <p:sldId id="273" r:id="rId10"/>
    <p:sldId id="283" r:id="rId11"/>
    <p:sldId id="285" r:id="rId12"/>
    <p:sldId id="314" r:id="rId13"/>
    <p:sldId id="317" r:id="rId14"/>
    <p:sldId id="318" r:id="rId15"/>
    <p:sldId id="319" r:id="rId16"/>
    <p:sldId id="320" r:id="rId17"/>
    <p:sldId id="321" r:id="rId18"/>
    <p:sldId id="322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02" r:id="rId33"/>
    <p:sldId id="303" r:id="rId34"/>
    <p:sldId id="304" r:id="rId35"/>
    <p:sldId id="323" r:id="rId36"/>
    <p:sldId id="330" r:id="rId37"/>
    <p:sldId id="284" r:id="rId38"/>
    <p:sldId id="324" r:id="rId39"/>
    <p:sldId id="325" r:id="rId40"/>
    <p:sldId id="326" r:id="rId41"/>
    <p:sldId id="327" r:id="rId42"/>
    <p:sldId id="328" r:id="rId43"/>
    <p:sldId id="329" r:id="rId44"/>
    <p:sldId id="331" r:id="rId45"/>
    <p:sldId id="332" r:id="rId46"/>
    <p:sldId id="333" r:id="rId47"/>
    <p:sldId id="334" r:id="rId48"/>
    <p:sldId id="300" r:id="rId49"/>
    <p:sldId id="301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AA79-1757-49C8-8C9F-BD912A3FE598}" type="datetimeFigureOut">
              <a:rPr lang="en-GB" smtClean="0"/>
              <a:pPr/>
              <a:t>10/04/2012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E3C29-C5DD-431A-AA9F-ECF7629250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456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00AF-58FF-468B-B6C1-06C2B7E7DC77}" type="datetimeFigureOut">
              <a:rPr lang="en-GB" smtClean="0"/>
              <a:pPr/>
              <a:t>10/04/2012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B8171-3094-40D9-A3C9-90B5C2A8FE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93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9DAF9-1609-2745-B4DB-57FC9FF000CA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15DCA-6583-D140-9B21-3FE59CAA8045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CBB818-2829-A148-B650-B4106E3B1A87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B772-9F61-8A41-8CF9-C3D5E1539464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C155A-2119-4A47-A330-FB9CC35AEE46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5FB2A-C91B-AB46-92D5-F20A3D4424AA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BFE60-208A-7F41-BB48-4C146EEAC1ED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E4700-FD98-FD43-A757-87D22AE7EB75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131BE-3087-6C42-BE0B-D28019D621D6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981F8-25A9-A049-A89E-2E22E33A52A1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97DFC-1E60-364C-B2F0-FEEB8BEF865B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DEC74-0A6A-7A40-9864-98441131D87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92193-6FCD-7147-9191-08520288F7CE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6DDE3-B748-CA4B-85E5-DA083EE5228F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37554-D77F-8147-A740-6AE4E43B3E34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9D11B-965B-514C-BCE6-074B43AC7E4C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7C943E-C71E-AE41-AAE0-FAE540A48CA2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D815E-E92E-9444-A0CB-14009259A273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90D165-425C-0D42-9F7C-627D3DBB0CD6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303C8-220C-0E40-B587-A659AF2CF77C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E7610-4DC7-C342-BA00-FC28CA03701A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85167-F464-824C-85CA-3064668016C9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32CF0-A98D-7246-BD1E-873236D4E89F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338DC-4B9F-B942-9A48-B8F13719C496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7B289-7EA9-D44F-87F2-930D846131A3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911823-69A0-8946-962B-EDD7D5771CD7}" type="slidenum">
              <a:rPr lang="en-GB"/>
              <a:pPr>
                <a:defRPr/>
              </a:pPr>
              <a:t>57</a:t>
            </a:fld>
            <a:endParaRPr lang="en-GB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171-3094-40D9-A3C9-90B5C2A8FEB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5C02-34A0-41BF-AB1F-2C2BDADBA811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162-50C7-46CB-8097-AE04037940D6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E0D6-9FAA-409F-8BAA-0E4A1DFE821D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9C64-461C-784A-A4EB-A6C54235F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978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1B7C-3184-6E4F-86AE-82F60A5CC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021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0108-06CC-9549-A678-E39E15B84A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854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C81E-D2A4-48D7-A604-456C1A1ACAC1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9A1-4381-410E-ABBC-F96760C665B0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F296-F98F-4B5C-AA2D-DF3BB02BE589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047-1E27-4572-85E2-7666D28957C6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D20-AD94-4AB6-9F7D-2CA1E287AF24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2065-3654-4E78-8FA4-9A61A634026A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CDC-7464-463D-8264-D6CEDE5B992D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3620-5F10-4B99-BC3C-FFBC25476196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7671-617D-43B9-9624-57CDFC643023}" type="datetime1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 much of everything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Adam Kilgarriff</a:t>
            </a:r>
          </a:p>
          <a:p>
            <a:r>
              <a:rPr lang="en-GB" dirty="0" smtClean="0"/>
              <a:t>Lexical Computing Ltd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As linguists we can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Study the web</a:t>
            </a:r>
          </a:p>
          <a:p>
            <a:pPr lvl="1"/>
            <a:r>
              <a:rPr lang="en-GB" dirty="0" smtClean="0"/>
              <a:t>new 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ascinating</a:t>
            </a:r>
          </a:p>
          <a:p>
            <a:pPr lvl="1"/>
            <a:r>
              <a:rPr lang="en-GB" dirty="0" smtClean="0"/>
              <a:t>mostly language: </a:t>
            </a:r>
            <a:r>
              <a:rPr lang="en-GB" dirty="0" smtClean="0">
                <a:solidFill>
                  <a:srgbClr val="1F497D"/>
                </a:solidFill>
              </a:rPr>
              <a:t>we are well-placed</a:t>
            </a:r>
          </a:p>
          <a:p>
            <a:r>
              <a:rPr lang="en-GB" dirty="0" smtClean="0"/>
              <a:t>Use the web as infrastructure</a:t>
            </a:r>
          </a:p>
          <a:p>
            <a:pPr lvl="1"/>
            <a:r>
              <a:rPr lang="en-GB" dirty="0" smtClean="0"/>
              <a:t>Click and get it</a:t>
            </a:r>
            <a:endParaRPr lang="en-GB" dirty="0"/>
          </a:p>
          <a:p>
            <a:r>
              <a:rPr lang="en-GB" dirty="0"/>
              <a:t>Use the web as a source of </a:t>
            </a:r>
            <a:r>
              <a:rPr lang="en-GB" dirty="0" smtClean="0"/>
              <a:t>data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All important: all different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Sketch Engine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corpus query tool</a:t>
            </a:r>
          </a:p>
          <a:p>
            <a:pPr lvl="1"/>
            <a:r>
              <a:rPr lang="en-US" dirty="0" smtClean="0"/>
              <a:t>Ready-to-use corpora</a:t>
            </a:r>
          </a:p>
          <a:p>
            <a:pPr lvl="2"/>
            <a:r>
              <a:rPr lang="en-US" dirty="0" smtClean="0"/>
              <a:t>All major world languages</a:t>
            </a:r>
          </a:p>
          <a:p>
            <a:pPr lvl="2"/>
            <a:r>
              <a:rPr lang="en-US" dirty="0" smtClean="0"/>
              <a:t>Many others</a:t>
            </a:r>
          </a:p>
          <a:p>
            <a:pPr lvl="1"/>
            <a:r>
              <a:rPr lang="en-US" dirty="0" smtClean="0"/>
              <a:t>Install your own corpora</a:t>
            </a:r>
          </a:p>
          <a:p>
            <a:pPr lvl="1"/>
            <a:r>
              <a:rPr lang="en-US" dirty="0" smtClean="0"/>
              <a:t>Build corpora from the web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99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Get a corpus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does it compare with a reference </a:t>
            </a:r>
            <a:endParaRPr lang="en-US" dirty="0"/>
          </a:p>
          <a:p>
            <a:pPr lvl="1"/>
            <a:r>
              <a:rPr lang="en-US" dirty="0" smtClean="0"/>
              <a:t>Qualitatively</a:t>
            </a:r>
          </a:p>
          <a:p>
            <a:pPr lvl="1"/>
            <a:r>
              <a:rPr lang="en-US" dirty="0" smtClean="0"/>
              <a:t>Quantitatively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Biber</a:t>
            </a:r>
            <a:r>
              <a:rPr lang="en-US" dirty="0" smtClean="0"/>
              <a:t> 1988: Variation in Speech and Writing</a:t>
            </a:r>
          </a:p>
        </p:txBody>
      </p:sp>
    </p:spTree>
    <p:extLst>
      <p:ext uri="{BB962C8B-B14F-4D97-AF65-F5344CB8AC3E}">
        <p14:creationId xmlns:p14="http://schemas.microsoft.com/office/powerpoint/2010/main" xmlns="" val="18267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Qualitative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keyword lists</a:t>
            </a:r>
          </a:p>
          <a:p>
            <a:pPr lvl="1"/>
            <a:r>
              <a:rPr lang="en-US" dirty="0" smtClean="0"/>
              <a:t>[a-z]{3,}</a:t>
            </a:r>
          </a:p>
          <a:p>
            <a:pPr lvl="1"/>
            <a:r>
              <a:rPr lang="en-US" dirty="0" smtClean="0"/>
              <a:t>Lemma if </a:t>
            </a:r>
            <a:r>
              <a:rPr lang="en-US" dirty="0" err="1" smtClean="0"/>
              <a:t>lemmatisation</a:t>
            </a:r>
            <a:r>
              <a:rPr lang="en-US" dirty="0" smtClean="0"/>
              <a:t> identical, else word</a:t>
            </a:r>
          </a:p>
          <a:p>
            <a:pPr lvl="1"/>
            <a:r>
              <a:rPr lang="en-US" dirty="0" smtClean="0"/>
              <a:t>C1 </a:t>
            </a:r>
            <a:r>
              <a:rPr lang="en-US" dirty="0" err="1" smtClean="0"/>
              <a:t>vs</a:t>
            </a:r>
            <a:r>
              <a:rPr lang="en-US" dirty="0" smtClean="0"/>
              <a:t> C2, top 100/200</a:t>
            </a:r>
          </a:p>
          <a:p>
            <a:pPr lvl="1"/>
            <a:r>
              <a:rPr lang="en-US" dirty="0" smtClean="0"/>
              <a:t>C2 </a:t>
            </a:r>
            <a:r>
              <a:rPr lang="en-US" dirty="0" err="1" smtClean="0"/>
              <a:t>vs</a:t>
            </a:r>
            <a:r>
              <a:rPr lang="en-US" dirty="0" smtClean="0"/>
              <a:t> C1, top 100/200</a:t>
            </a:r>
          </a:p>
          <a:p>
            <a:pPr lvl="1"/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30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Example: </a:t>
            </a:r>
            <a:r>
              <a:rPr lang="en-US" dirty="0" smtClean="0"/>
              <a:t>OCC and OEC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OEC: general reference corpus</a:t>
            </a:r>
          </a:p>
          <a:p>
            <a:pPr lvl="1"/>
            <a:r>
              <a:rPr lang="en-US" dirty="0" err="1" smtClean="0"/>
              <a:t>BrE</a:t>
            </a:r>
            <a:r>
              <a:rPr lang="en-US" dirty="0" smtClean="0"/>
              <a:t> and </a:t>
            </a:r>
            <a:r>
              <a:rPr lang="en-US" dirty="0" err="1" smtClean="0"/>
              <a:t>AmE</a:t>
            </a:r>
            <a:endParaRPr lang="en-US" dirty="0" smtClean="0"/>
          </a:p>
          <a:p>
            <a:pPr lvl="1"/>
            <a:r>
              <a:rPr lang="en-US" dirty="0" smtClean="0"/>
              <a:t>All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Some fiction</a:t>
            </a:r>
          </a:p>
          <a:p>
            <a:r>
              <a:rPr lang="en-US" dirty="0" smtClean="0"/>
              <a:t>OCC: writing for children</a:t>
            </a:r>
          </a:p>
          <a:p>
            <a:pPr lvl="1"/>
            <a:r>
              <a:rPr lang="en-US" dirty="0" smtClean="0"/>
              <a:t>Most </a:t>
            </a:r>
            <a:r>
              <a:rPr lang="en-US" dirty="0" err="1" smtClean="0"/>
              <a:t>BrE</a:t>
            </a:r>
            <a:endParaRPr lang="en-US" dirty="0" smtClean="0"/>
          </a:p>
          <a:p>
            <a:pPr lvl="1"/>
            <a:r>
              <a:rPr lang="en-US" dirty="0" smtClean="0"/>
              <a:t>Some 21</a:t>
            </a:r>
            <a:r>
              <a:rPr lang="en-US" baseline="30000" dirty="0" smtClean="0"/>
              <a:t>st</a:t>
            </a:r>
            <a:r>
              <a:rPr lang="en-US" dirty="0" smtClean="0"/>
              <a:t> century, some earlier</a:t>
            </a:r>
          </a:p>
          <a:p>
            <a:pPr lvl="1"/>
            <a:r>
              <a:rPr lang="en-US" dirty="0" smtClean="0"/>
              <a:t>Most fiction</a:t>
            </a:r>
          </a:p>
          <a:p>
            <a:r>
              <a:rPr lang="en-US" dirty="0" smtClean="0"/>
              <a:t>Compare 21</a:t>
            </a:r>
            <a:r>
              <a:rPr lang="en-US" baseline="30000" dirty="0" smtClean="0"/>
              <a:t>st</a:t>
            </a:r>
            <a:r>
              <a:rPr lang="en-US" dirty="0" smtClean="0"/>
              <a:t> century fiction </a:t>
            </a:r>
            <a:r>
              <a:rPr lang="en-US" dirty="0" err="1" smtClean="0"/>
              <a:t>subcorpora</a:t>
            </a:r>
            <a:endParaRPr lang="en-US" dirty="0" smtClean="0"/>
          </a:p>
          <a:p>
            <a:pPr lvl="1"/>
            <a:r>
              <a:rPr lang="en-US" dirty="0" smtClean="0"/>
              <a:t>(not enough British 21</a:t>
            </a:r>
            <a:r>
              <a:rPr lang="en-US" baseline="30000" dirty="0" smtClean="0"/>
              <a:t>st</a:t>
            </a:r>
            <a:r>
              <a:rPr lang="en-US" dirty="0" smtClean="0"/>
              <a:t> cent fiction on OEC)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1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0831268"/>
              </p:ext>
            </p:extLst>
          </p:nvPr>
        </p:nvGraphicFramePr>
        <p:xfrm>
          <a:off x="1360487" y="-2990200"/>
          <a:ext cx="6846664" cy="10826100"/>
        </p:xfrm>
        <a:graphic>
          <a:graphicData uri="http://schemas.openxmlformats.org/presentationml/2006/ole">
            <p:oleObj spid="_x0000_s59394" name="Document" r:id="rId4" imgW="5524297" imgH="873727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590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3225455"/>
              </p:ext>
            </p:extLst>
          </p:nvPr>
        </p:nvGraphicFramePr>
        <p:xfrm>
          <a:off x="-46003" y="0"/>
          <a:ext cx="9236006" cy="6858000"/>
        </p:xfrm>
        <a:graphic>
          <a:graphicData uri="http://schemas.openxmlformats.org/presentationml/2006/ole">
            <p:oleObj spid="_x0000_s60418" name="Document" r:id="rId4" imgW="5524297" imgH="410194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0904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2520355"/>
              </p:ext>
            </p:extLst>
          </p:nvPr>
        </p:nvGraphicFramePr>
        <p:xfrm>
          <a:off x="1190625" y="-101600"/>
          <a:ext cx="9642475" cy="15246900"/>
        </p:xfrm>
        <a:graphic>
          <a:graphicData uri="http://schemas.openxmlformats.org/presentationml/2006/ole">
            <p:oleObj spid="_x0000_s61442" name="Document" r:id="rId4" imgW="5524297" imgH="873727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36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ever so interesting</a:t>
            </a:r>
          </a:p>
          <a:p>
            <a:r>
              <a:rPr lang="en-US" dirty="0" smtClean="0"/>
              <a:t>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73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087A-8815-B244-84B0-580DCDC56873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400" i="1" dirty="0" smtClean="0"/>
              <a:t/>
            </a:r>
            <a:br>
              <a:rPr lang="en-GB" sz="3400" i="1" dirty="0" smtClean="0"/>
            </a:br>
            <a:r>
              <a:rPr lang="en-GB" sz="3400" i="1" dirty="0"/>
              <a:t/>
            </a:r>
            <a:br>
              <a:rPr lang="en-GB" sz="3400" i="1" dirty="0"/>
            </a:br>
            <a:r>
              <a:rPr lang="en-GB" sz="3400" i="1" dirty="0" smtClean="0"/>
              <a:t/>
            </a:r>
            <a:br>
              <a:rPr lang="en-GB" sz="3400" i="1" dirty="0" smtClean="0"/>
            </a:br>
            <a:r>
              <a:rPr lang="en-GB" sz="3400" i="1" dirty="0"/>
              <a:t/>
            </a:r>
            <a:br>
              <a:rPr lang="en-GB" sz="3400" i="1" dirty="0"/>
            </a:br>
            <a:r>
              <a:rPr lang="en-GB" sz="3400" i="1" dirty="0" smtClean="0"/>
              <a:t/>
            </a:r>
            <a:br>
              <a:rPr lang="en-GB" sz="3400" i="1" dirty="0" smtClean="0"/>
            </a:br>
            <a:r>
              <a:rPr lang="en-GB" sz="3400" dirty="0" smtClean="0">
                <a:solidFill>
                  <a:srgbClr val="1F497D"/>
                </a:solidFill>
              </a:rPr>
              <a:t>Simple maths for keywords</a:t>
            </a:r>
            <a:r>
              <a:rPr lang="en-GB" sz="3400" i="1" dirty="0"/>
              <a:t/>
            </a:r>
            <a:br>
              <a:rPr lang="en-GB" sz="3400" i="1" dirty="0"/>
            </a:br>
            <a:r>
              <a:rPr lang="en-GB" sz="3400" i="1" dirty="0" smtClean="0"/>
              <a:t/>
            </a:r>
            <a:br>
              <a:rPr lang="en-GB" sz="3400" i="1" dirty="0" smtClean="0"/>
            </a:br>
            <a:r>
              <a:rPr lang="en-GB" sz="3400" i="1" dirty="0"/>
              <a:t/>
            </a:r>
            <a:br>
              <a:rPr lang="en-GB" sz="3400" i="1" dirty="0"/>
            </a:br>
            <a:r>
              <a:rPr lang="en-GB" sz="3400" i="1" dirty="0" smtClean="0"/>
              <a:t/>
            </a:r>
            <a:br>
              <a:rPr lang="en-GB" sz="3400" i="1" dirty="0" smtClean="0"/>
            </a:br>
            <a:r>
              <a:rPr lang="en-GB" sz="3400" i="1" dirty="0"/>
              <a:t/>
            </a:r>
            <a:br>
              <a:rPr lang="en-GB" sz="3400" i="1" dirty="0"/>
            </a:br>
            <a:r>
              <a:rPr lang="en-GB" sz="3400" i="1" dirty="0" smtClean="0"/>
              <a:t>“This word is twice as common here as there”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064500" cy="568801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i="1" smtClean="0"/>
          </a:p>
          <a:p>
            <a:pPr eaLnBrk="1" hangingPunct="1">
              <a:buFont typeface="Wingdings" charset="0"/>
              <a:buNone/>
              <a:defRPr/>
            </a:pPr>
            <a:endParaRPr lang="en-GB" i="1" smtClean="0"/>
          </a:p>
          <a:p>
            <a:pPr lvl="1" eaLnBrk="1" hangingPunct="1">
              <a:defRPr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3745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the web on its thirteenth birthday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295401"/>
            <a:ext cx="7239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Teenager now, growth spurts wild and luxuriant,</a:t>
            </a:r>
            <a:br>
              <a:rPr lang="en-GB" sz="2400" dirty="0" smtClean="0"/>
            </a:br>
            <a:r>
              <a:rPr lang="en-GB" sz="2400" dirty="0" smtClean="0"/>
              <a:t>Your gangling form changes month on month.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Born from the womb of academe in 1994</a:t>
            </a:r>
            <a:br>
              <a:rPr lang="en-GB" sz="2400" dirty="0" smtClean="0"/>
            </a:br>
            <a:r>
              <a:rPr lang="en-GB" sz="2400" dirty="0" smtClean="0"/>
              <a:t>Pornography was your </a:t>
            </a:r>
            <a:r>
              <a:rPr lang="en-GB" sz="2400" dirty="0" err="1" smtClean="0"/>
              <a:t>wetnurse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Growing you big and strong</a:t>
            </a:r>
            <a:br>
              <a:rPr lang="en-GB" sz="2400" dirty="0" smtClean="0"/>
            </a:br>
            <a:r>
              <a:rPr lang="en-GB" sz="2400" dirty="0" smtClean="0"/>
              <a:t>Teaching you new tricks</a:t>
            </a:r>
            <a:br>
              <a:rPr lang="en-GB" sz="2400" dirty="0" smtClean="0"/>
            </a:br>
            <a:r>
              <a:rPr lang="en-GB" sz="2400" dirty="0" smtClean="0"/>
              <a:t>(webcams, streaming video, cash payments)</a:t>
            </a:r>
            <a:br>
              <a:rPr lang="en-GB" sz="2400" dirty="0" smtClean="0"/>
            </a:br>
            <a:r>
              <a:rPr lang="en-GB" sz="2400" dirty="0" smtClean="0"/>
              <a:t>that your parents never dreamed of.</a:t>
            </a:r>
          </a:p>
          <a:p>
            <a:endParaRPr lang="en-GB" sz="2400" dirty="0"/>
          </a:p>
          <a:p>
            <a:r>
              <a:rPr lang="en-GB" sz="2400" dirty="0"/>
              <a:t>Teenagers must have independence!</a:t>
            </a:r>
            <a:br>
              <a:rPr lang="en-GB" sz="2400" dirty="0"/>
            </a:br>
            <a:r>
              <a:rPr lang="en-GB" sz="2400" dirty="0"/>
              <a:t>So Web-2.0 has arrived.</a:t>
            </a:r>
            <a:br>
              <a:rPr lang="en-GB" sz="2400" dirty="0"/>
            </a:br>
            <a:r>
              <a:rPr lang="en-GB" sz="2400" dirty="0"/>
              <a:t>Now everybody feeds you.</a:t>
            </a:r>
            <a:r>
              <a:rPr lang="en-GB" dirty="0"/>
              <a:t> 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571AB-D79D-3A42-AAA4-3F1CE0614E74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228600"/>
            <a:ext cx="8294687" cy="5719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3400" i="1" dirty="0" smtClean="0"/>
              <a:t>“This word is twice as common here as there”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i="1" dirty="0" smtClean="0"/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26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600" dirty="0" smtClean="0"/>
              <a:t>What does it mean?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/>
              <a:t>For word </a:t>
            </a:r>
            <a:r>
              <a:rPr lang="en-GB" sz="2200" i="1" dirty="0" err="1" smtClean="0"/>
              <a:t>wubble</a:t>
            </a:r>
            <a:endParaRPr lang="en-GB" sz="2200" i="1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/>
              <a:t>Ratio=2: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i="1" dirty="0" err="1" smtClean="0"/>
              <a:t>wubble</a:t>
            </a:r>
            <a:r>
              <a:rPr lang="en-GB" sz="2200" i="1" dirty="0" smtClean="0"/>
              <a:t> </a:t>
            </a:r>
            <a:r>
              <a:rPr lang="en-GB" sz="2200" dirty="0" smtClean="0"/>
              <a:t>is twice as common in fc  as </a:t>
            </a:r>
            <a:r>
              <a:rPr lang="en-GB" sz="2200" dirty="0" err="1" smtClean="0"/>
              <a:t>rc</a:t>
            </a:r>
            <a:endParaRPr lang="en-GB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2600" dirty="0" smtClean="0"/>
          </a:p>
        </p:txBody>
      </p:sp>
      <p:graphicFrame>
        <p:nvGraphicFramePr>
          <p:cNvPr id="174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9781138"/>
              </p:ext>
            </p:extLst>
          </p:nvPr>
        </p:nvGraphicFramePr>
        <p:xfrm>
          <a:off x="1143000" y="2438400"/>
          <a:ext cx="7561263" cy="2305050"/>
        </p:xfrm>
        <a:graphic>
          <a:graphicData uri="http://schemas.openxmlformats.org/drawingml/2006/table">
            <a:tbl>
              <a:tblPr/>
              <a:tblGrid>
                <a:gridCol w="1890713"/>
                <a:gridCol w="1890712"/>
                <a:gridCol w="1889125"/>
                <a:gridCol w="1890713"/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Freq (f)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Corp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Per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Focus corp (fc)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Reference corp (rc)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90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6497-26DB-D245-ADCA-B3B5CC4BBCBF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064500" cy="568801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GB" i="1" smtClean="0"/>
              <a:t>“This word is twice as common here as there”</a:t>
            </a:r>
          </a:p>
          <a:p>
            <a:pPr eaLnBrk="1" hangingPunct="1">
              <a:buFont typeface="Wingdings" charset="0"/>
              <a:buNone/>
              <a:defRPr/>
            </a:pPr>
            <a:endParaRPr lang="en-GB" i="1" smtClean="0"/>
          </a:p>
          <a:p>
            <a:pPr eaLnBrk="1" hangingPunct="1">
              <a:defRPr/>
            </a:pPr>
            <a:r>
              <a:rPr lang="en-GB" smtClean="0"/>
              <a:t>Not just words</a:t>
            </a:r>
          </a:p>
          <a:p>
            <a:pPr lvl="1" eaLnBrk="1" hangingPunct="1">
              <a:defRPr/>
            </a:pPr>
            <a:r>
              <a:rPr lang="en-GB" smtClean="0"/>
              <a:t>Grammatical constructions</a:t>
            </a:r>
          </a:p>
          <a:p>
            <a:pPr lvl="1" eaLnBrk="1" hangingPunct="1">
              <a:defRPr/>
            </a:pPr>
            <a:r>
              <a:rPr lang="en-GB" smtClean="0"/>
              <a:t>Suffixes</a:t>
            </a:r>
          </a:p>
          <a:p>
            <a:pPr lvl="1" eaLnBrk="1" hangingPunct="1">
              <a:defRPr/>
            </a:pPr>
            <a:r>
              <a:rPr lang="en-GB" smtClean="0"/>
              <a:t>…</a:t>
            </a:r>
          </a:p>
          <a:p>
            <a:pPr eaLnBrk="1" hangingPunct="1">
              <a:defRPr/>
            </a:pPr>
            <a:r>
              <a:rPr lang="en-GB" smtClean="0"/>
              <a:t>Keyword list</a:t>
            </a:r>
          </a:p>
          <a:p>
            <a:pPr lvl="1" eaLnBrk="1" hangingPunct="1">
              <a:defRPr/>
            </a:pPr>
            <a:r>
              <a:rPr lang="en-GB" smtClean="0"/>
              <a:t>Calculate ratio for all words</a:t>
            </a:r>
          </a:p>
          <a:p>
            <a:pPr lvl="1" eaLnBrk="1" hangingPunct="1">
              <a:defRPr/>
            </a:pPr>
            <a:r>
              <a:rPr lang="en-GB" smtClean="0"/>
              <a:t>Sort</a:t>
            </a:r>
          </a:p>
          <a:p>
            <a:pPr lvl="1" eaLnBrk="1" hangingPunct="1">
              <a:defRPr/>
            </a:pPr>
            <a:r>
              <a:rPr lang="en-GB" smtClean="0"/>
              <a:t>Keywords: at top of list</a:t>
            </a:r>
          </a:p>
          <a:p>
            <a:pPr lvl="1" eaLnBrk="1" hangingPunct="1">
              <a:defRPr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9538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8980B-A3C1-884F-9554-C5A91B0012D7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Good enough for keywords?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defRPr/>
            </a:pPr>
            <a:endParaRPr lang="en-GB" smtClean="0"/>
          </a:p>
          <a:p>
            <a:pPr marL="571500" indent="-571500" eaLnBrk="1" hangingPunct="1">
              <a:defRPr/>
            </a:pPr>
            <a:r>
              <a:rPr lang="en-GB" smtClean="0"/>
              <a:t>Almost, but</a:t>
            </a:r>
          </a:p>
          <a:p>
            <a:pPr marL="966788" lvl="1" indent="-495300" eaLnBrk="1" hangingPunct="1">
              <a:buFont typeface="Wingdings" charset="0"/>
              <a:buAutoNum type="arabicPeriod"/>
              <a:defRPr/>
            </a:pPr>
            <a:r>
              <a:rPr lang="en-GB" smtClean="0"/>
              <a:t>Are corpora well matched?</a:t>
            </a:r>
          </a:p>
          <a:p>
            <a:pPr marL="966788" lvl="1" indent="-495300" eaLnBrk="1" hangingPunct="1">
              <a:buFont typeface="Wingdings" charset="0"/>
              <a:buAutoNum type="arabicPeriod"/>
              <a:defRPr/>
            </a:pPr>
            <a:r>
              <a:rPr lang="en-GB" smtClean="0"/>
              <a:t>Burstiness</a:t>
            </a:r>
          </a:p>
          <a:p>
            <a:pPr marL="966788" lvl="1" indent="-495300" eaLnBrk="1" hangingPunct="1">
              <a:buFont typeface="Wingdings" charset="0"/>
              <a:buAutoNum type="arabicPeriod"/>
              <a:defRPr/>
            </a:pPr>
            <a:r>
              <a:rPr lang="en-GB" smtClean="0"/>
              <a:t>You can’t divide by zero</a:t>
            </a:r>
          </a:p>
          <a:p>
            <a:pPr marL="966788" lvl="1" indent="-495300" eaLnBrk="1" hangingPunct="1">
              <a:buFont typeface="Wingdings" charset="0"/>
              <a:buAutoNum type="arabicPeriod"/>
              <a:defRPr/>
            </a:pPr>
            <a:r>
              <a:rPr lang="en-GB" smtClean="0"/>
              <a:t>High ratios more common for rare words</a:t>
            </a:r>
          </a:p>
        </p:txBody>
      </p:sp>
    </p:spTree>
    <p:extLst>
      <p:ext uri="{BB962C8B-B14F-4D97-AF65-F5344CB8AC3E}">
        <p14:creationId xmlns:p14="http://schemas.microsoft.com/office/powerpoint/2010/main" xmlns="" val="35396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73C0F-9DAB-1947-BB6A-FEF98120DB5F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1	Are corpora well matched?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Proportionality</a:t>
            </a:r>
          </a:p>
          <a:p>
            <a:pPr lvl="1" eaLnBrk="1" hangingPunct="1">
              <a:defRPr/>
            </a:pPr>
            <a:r>
              <a:rPr lang="en-GB" smtClean="0"/>
              <a:t>If fiction contains more American, newspaper more British…</a:t>
            </a:r>
          </a:p>
          <a:p>
            <a:pPr lvl="1" eaLnBrk="1" hangingPunct="1">
              <a:defRPr/>
            </a:pPr>
            <a:r>
              <a:rPr lang="en-GB" i="1" smtClean="0"/>
              <a:t>genre</a:t>
            </a:r>
            <a:r>
              <a:rPr lang="en-GB" smtClean="0"/>
              <a:t> compromised by </a:t>
            </a:r>
            <a:r>
              <a:rPr lang="en-GB" i="1" smtClean="0"/>
              <a:t>region</a:t>
            </a:r>
          </a:p>
          <a:p>
            <a:pPr eaLnBrk="1" hangingPunct="1">
              <a:defRPr/>
            </a:pPr>
            <a:r>
              <a:rPr lang="en-GB" smtClean="0"/>
              <a:t>Usual problem</a:t>
            </a:r>
          </a:p>
          <a:p>
            <a:pPr eaLnBrk="1" hangingPunct="1">
              <a:defRPr/>
            </a:pPr>
            <a:r>
              <a:rPr lang="en-GB" smtClean="0"/>
              <a:t>Issue in corpus design</a:t>
            </a:r>
          </a:p>
          <a:p>
            <a:pPr eaLnBrk="1" hangingPunct="1">
              <a:defRPr/>
            </a:pPr>
            <a:r>
              <a:rPr lang="en-GB" smtClean="0"/>
              <a:t>Not here	</a:t>
            </a:r>
          </a:p>
        </p:txBody>
      </p:sp>
    </p:spTree>
    <p:extLst>
      <p:ext uri="{BB962C8B-B14F-4D97-AF65-F5344CB8AC3E}">
        <p14:creationId xmlns:p14="http://schemas.microsoft.com/office/powerpoint/2010/main" xmlns="" val="12377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7454A-CB5D-8E49-A0E6-4A234185C981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2	Burstiness</a:t>
            </a:r>
          </a:p>
        </p:txBody>
      </p:sp>
      <p:graphicFrame>
        <p:nvGraphicFramePr>
          <p:cNvPr id="26659" name="Group 35"/>
          <p:cNvGraphicFramePr>
            <a:graphicFrameLocks noGrp="1"/>
          </p:cNvGraphicFramePr>
          <p:nvPr>
            <p:ph idx="1"/>
          </p:nvPr>
        </p:nvGraphicFramePr>
        <p:xfrm>
          <a:off x="611188" y="1844675"/>
          <a:ext cx="7488237" cy="1766998"/>
        </p:xfrm>
        <a:graphic>
          <a:graphicData uri="http://schemas.openxmlformats.org/drawingml/2006/table">
            <a:tbl>
              <a:tblPr/>
              <a:tblGrid>
                <a:gridCol w="2667000"/>
                <a:gridCol w="2157412"/>
                <a:gridCol w="2663825"/>
              </a:tblGrid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Word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BNC freq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BNC files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mucosa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1031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theology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1032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230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unfortunate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1031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648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84213" y="3933825"/>
            <a:ext cx="7488237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>
                <a:cs typeface="Arial" charset="0"/>
              </a:rPr>
              <a:t> </a:t>
            </a:r>
            <a:r>
              <a:rPr lang="en-GB" sz="2600">
                <a:cs typeface="Arial" charset="0"/>
              </a:rPr>
              <a:t>Discount frequency for bursty words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600">
                <a:cs typeface="Arial" charset="0"/>
              </a:rPr>
              <a:t> Gries, CL 2007, also CL journal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600">
                <a:cs typeface="Arial" charset="0"/>
              </a:rPr>
              <a:t> We use ARF (average reduced frequency)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600">
                <a:cs typeface="Arial" charset="0"/>
              </a:rPr>
              <a:t> Not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287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98FDB-85D9-9F42-84D7-B2BCDFD4F824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3	You can’t divide by zero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12875"/>
            <a:ext cx="5940425" cy="4987925"/>
          </a:xfrm>
        </p:spPr>
        <p:txBody>
          <a:bodyPr/>
          <a:lstStyle/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r>
              <a:rPr lang="en-GB" sz="2600" smtClean="0"/>
              <a:t>Standard solution: add one</a:t>
            </a:r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r>
              <a:rPr lang="en-GB" sz="2600" b="1" smtClean="0"/>
              <a:t>Problem solved</a:t>
            </a:r>
          </a:p>
        </p:txBody>
      </p:sp>
      <p:graphicFrame>
        <p:nvGraphicFramePr>
          <p:cNvPr id="29765" name="Group 69"/>
          <p:cNvGraphicFramePr>
            <a:graphicFrameLocks noGrp="1"/>
          </p:cNvGraphicFramePr>
          <p:nvPr>
            <p:ph sz="quarter" idx="2"/>
          </p:nvPr>
        </p:nvGraphicFramePr>
        <p:xfrm>
          <a:off x="611188" y="1700213"/>
          <a:ext cx="6337300" cy="1712913"/>
        </p:xfrm>
        <a:graphic>
          <a:graphicData uri="http://schemas.openxmlformats.org/drawingml/2006/table">
            <a:tbl>
              <a:tblPr/>
              <a:tblGrid>
                <a:gridCol w="1584325"/>
                <a:gridCol w="1585912"/>
                <a:gridCol w="1582738"/>
                <a:gridCol w="158432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buggle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stort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nammikin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66" name="Group 70"/>
          <p:cNvGraphicFramePr>
            <a:graphicFrameLocks noGrp="1"/>
          </p:cNvGraphicFramePr>
          <p:nvPr>
            <p:ph sz="quarter" idx="3"/>
          </p:nvPr>
        </p:nvGraphicFramePr>
        <p:xfrm>
          <a:off x="611188" y="3962400"/>
          <a:ext cx="6337300" cy="1773348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584325"/>
                <a:gridCol w="1584325"/>
              </a:tblGrid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fc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buggle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stort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nammikin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67D0E-0A6C-C045-90C2-5DBFF63EF9FA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112125" cy="1216025"/>
          </a:xfrm>
        </p:spPr>
        <p:txBody>
          <a:bodyPr/>
          <a:lstStyle/>
          <a:p>
            <a:pPr eaLnBrk="1" hangingPunct="1">
              <a:defRPr/>
            </a:pPr>
            <a:r>
              <a:rPr lang="en-GB" sz="3400" dirty="0" smtClean="0"/>
              <a:t>4 High ratios more common for rarer words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</p:txBody>
      </p:sp>
      <p:graphicFrame>
        <p:nvGraphicFramePr>
          <p:cNvPr id="33825" name="Group 33"/>
          <p:cNvGraphicFramePr>
            <a:graphicFrameLocks noGrp="1"/>
          </p:cNvGraphicFramePr>
          <p:nvPr>
            <p:ph sz="half" idx="2"/>
          </p:nvPr>
        </p:nvGraphicFramePr>
        <p:xfrm>
          <a:off x="684213" y="1752600"/>
          <a:ext cx="7883525" cy="1389063"/>
        </p:xfrm>
        <a:graphic>
          <a:graphicData uri="http://schemas.openxmlformats.org/drawingml/2006/table">
            <a:tbl>
              <a:tblPr/>
              <a:tblGrid>
                <a:gridCol w="1576387"/>
                <a:gridCol w="1576388"/>
                <a:gridCol w="1577975"/>
                <a:gridCol w="1244600"/>
                <a:gridCol w="190817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interesting?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spug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grod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84213" y="3141663"/>
            <a:ext cx="75612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>
                <a:cs typeface="Arial" charset="0"/>
              </a:rPr>
              <a:t> some researchers: grammar, grammar words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>
                <a:cs typeface="Arial" charset="0"/>
              </a:rPr>
              <a:t> some researchers: lexis content words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cs typeface="Arial" charset="0"/>
              </a:rPr>
              <a:t>No right answer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cs typeface="Arial" charset="0"/>
              </a:rPr>
              <a:t>Slider?</a:t>
            </a:r>
          </a:p>
        </p:txBody>
      </p:sp>
    </p:spTree>
    <p:extLst>
      <p:ext uri="{BB962C8B-B14F-4D97-AF65-F5344CB8AC3E}">
        <p14:creationId xmlns:p14="http://schemas.microsoft.com/office/powerpoint/2010/main" xmlns="" val="4734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8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9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F5102-2984-3A4C-9339-082E4D23F8BA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Solution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7127875" cy="4124325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smtClean="0"/>
              <a:t>Don’t just add 1, add n: n=1</a:t>
            </a:r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r>
              <a:rPr lang="en-GB" sz="2600" smtClean="0"/>
              <a:t>n=100</a:t>
            </a:r>
          </a:p>
          <a:p>
            <a:pPr eaLnBrk="1" hangingPunct="1">
              <a:defRPr/>
            </a:pPr>
            <a:endParaRPr lang="en-GB" sz="2600" smtClean="0"/>
          </a:p>
        </p:txBody>
      </p:sp>
      <p:graphicFrame>
        <p:nvGraphicFramePr>
          <p:cNvPr id="37077" name="Group 213"/>
          <p:cNvGraphicFramePr>
            <a:graphicFrameLocks noGrp="1"/>
          </p:cNvGraphicFramePr>
          <p:nvPr>
            <p:ph sz="quarter" idx="2"/>
          </p:nvPr>
        </p:nvGraphicFramePr>
        <p:xfrm>
          <a:off x="539750" y="2349500"/>
          <a:ext cx="8027988" cy="1622544"/>
        </p:xfrm>
        <a:graphic>
          <a:graphicData uri="http://schemas.openxmlformats.org/drawingml/2006/table">
            <a:tbl>
              <a:tblPr/>
              <a:tblGrid>
                <a:gridCol w="1465263"/>
                <a:gridCol w="1100137"/>
                <a:gridCol w="1027113"/>
                <a:gridCol w="1171575"/>
                <a:gridCol w="1246187"/>
                <a:gridCol w="1101725"/>
                <a:gridCol w="915988"/>
              </a:tblGrid>
              <a:tr h="39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fc+n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rc+n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Rank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11.00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1.99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078" name="Group 214"/>
          <p:cNvGraphicFramePr>
            <a:graphicFrameLocks noGrp="1"/>
          </p:cNvGraphicFramePr>
          <p:nvPr>
            <p:ph sz="quarter" idx="3"/>
          </p:nvPr>
        </p:nvGraphicFramePr>
        <p:xfrm>
          <a:off x="611188" y="4581525"/>
          <a:ext cx="7848600" cy="1584816"/>
        </p:xfrm>
        <a:graphic>
          <a:graphicData uri="http://schemas.openxmlformats.org/drawingml/2006/table">
            <a:tbl>
              <a:tblPr/>
              <a:tblGrid>
                <a:gridCol w="1431925"/>
                <a:gridCol w="1076325"/>
                <a:gridCol w="1003300"/>
                <a:gridCol w="1146175"/>
                <a:gridCol w="1219200"/>
                <a:gridCol w="1076325"/>
                <a:gridCol w="895350"/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fc+n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rc+n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Rank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1.50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05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8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8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81F22-FFC8-0742-8817-09B246CEBD74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Solution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7127875" cy="4124325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smtClean="0"/>
              <a:t>n=1000</a:t>
            </a:r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eaLnBrk="1" hangingPunct="1">
              <a:defRPr/>
            </a:pPr>
            <a:endParaRPr lang="en-GB" sz="2600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z="2600" b="1" smtClean="0"/>
              <a:t>Summary</a:t>
            </a:r>
          </a:p>
          <a:p>
            <a:pPr eaLnBrk="1" hangingPunct="1">
              <a:defRPr/>
            </a:pPr>
            <a:endParaRPr lang="en-GB" sz="2600" smtClean="0"/>
          </a:p>
        </p:txBody>
      </p:sp>
      <p:graphicFrame>
        <p:nvGraphicFramePr>
          <p:cNvPr id="43012" name="Group 4"/>
          <p:cNvGraphicFramePr>
            <a:graphicFrameLocks noGrp="1"/>
          </p:cNvGraphicFramePr>
          <p:nvPr>
            <p:ph sz="quarter" idx="2"/>
          </p:nvPr>
        </p:nvGraphicFramePr>
        <p:xfrm>
          <a:off x="539750" y="2349500"/>
          <a:ext cx="8027988" cy="1622544"/>
        </p:xfrm>
        <a:graphic>
          <a:graphicData uri="http://schemas.openxmlformats.org/drawingml/2006/table">
            <a:tbl>
              <a:tblPr/>
              <a:tblGrid>
                <a:gridCol w="1465263"/>
                <a:gridCol w="1100137"/>
                <a:gridCol w="1027113"/>
                <a:gridCol w="1171575"/>
                <a:gridCol w="1246187"/>
                <a:gridCol w="1101725"/>
                <a:gridCol w="915988"/>
              </a:tblGrid>
              <a:tr h="39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fc+n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rc+n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Rank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1.01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1.09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13000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11000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1.18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98" name="Group 90"/>
          <p:cNvGraphicFramePr>
            <a:graphicFrameLocks noGrp="1"/>
          </p:cNvGraphicFramePr>
          <p:nvPr>
            <p:ph sz="quarter" idx="3"/>
          </p:nvPr>
        </p:nvGraphicFramePr>
        <p:xfrm>
          <a:off x="1116013" y="4581525"/>
          <a:ext cx="7129462" cy="1584816"/>
        </p:xfrm>
        <a:graphic>
          <a:graphicData uri="http://schemas.openxmlformats.org/drawingml/2006/table">
            <a:tbl>
              <a:tblPr/>
              <a:tblGrid>
                <a:gridCol w="1431925"/>
                <a:gridCol w="1076325"/>
                <a:gridCol w="1003300"/>
                <a:gridCol w="1146175"/>
                <a:gridCol w="1219200"/>
                <a:gridCol w="1252537"/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n=1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n=100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n=1000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1st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2nd</a:t>
                      </a:r>
                      <a:endParaRPr kumimoji="0" lang="en-GB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3rd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2nd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1st</a:t>
                      </a:r>
                      <a:endParaRPr kumimoji="0" lang="en-GB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2nd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3rd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3rd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1st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80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642A-69D5-CF4E-8F33-5B3E9989CEB5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But what about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Mutual information</a:t>
            </a:r>
          </a:p>
          <a:p>
            <a:pPr eaLnBrk="1" hangingPunct="1">
              <a:defRPr/>
            </a:pPr>
            <a:r>
              <a:rPr lang="en-GB" smtClean="0"/>
              <a:t>Log-likelihood</a:t>
            </a:r>
          </a:p>
          <a:p>
            <a:pPr eaLnBrk="1" hangingPunct="1">
              <a:defRPr/>
            </a:pPr>
            <a:r>
              <a:rPr lang="en-GB" smtClean="0"/>
              <a:t>Chi-square</a:t>
            </a:r>
          </a:p>
          <a:p>
            <a:pPr eaLnBrk="1" hangingPunct="1">
              <a:defRPr/>
            </a:pPr>
            <a:r>
              <a:rPr lang="en-GB" smtClean="0"/>
              <a:t>Fisher’s test</a:t>
            </a:r>
          </a:p>
          <a:p>
            <a:pPr eaLnBrk="1" hangingPunct="1">
              <a:defRPr/>
            </a:pPr>
            <a:r>
              <a:rPr lang="en-GB" smtClean="0"/>
              <a:t>…</a:t>
            </a:r>
          </a:p>
          <a:p>
            <a:pPr eaLnBrk="1" hangingPunct="1">
              <a:defRPr/>
            </a:pPr>
            <a:r>
              <a:rPr lang="en-GB" smtClean="0"/>
              <a:t>Don’t they use cleverer maths?</a:t>
            </a:r>
          </a:p>
        </p:txBody>
      </p:sp>
    </p:spTree>
    <p:extLst>
      <p:ext uri="{BB962C8B-B14F-4D97-AF65-F5344CB8AC3E}">
        <p14:creationId xmlns:p14="http://schemas.microsoft.com/office/powerpoint/2010/main" xmlns="" val="20412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90600"/>
            <a:ext cx="7391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400" dirty="0" smtClean="0"/>
              <a:t>New life for democracy</a:t>
            </a:r>
            <a:br>
              <a:rPr lang="en-GB" sz="2400" dirty="0" smtClean="0"/>
            </a:br>
            <a:r>
              <a:rPr lang="en-GB" sz="2400" dirty="0" smtClean="0"/>
              <a:t>- are you aren't you?</a:t>
            </a:r>
            <a:br>
              <a:rPr lang="en-GB" sz="2400" dirty="0" smtClean="0"/>
            </a:br>
            <a:r>
              <a:rPr lang="en-GB" sz="2400" dirty="0" smtClean="0"/>
              <a:t>- are you aren't you?</a:t>
            </a:r>
            <a:br>
              <a:rPr lang="en-GB" sz="2400" dirty="0" smtClean="0"/>
            </a:br>
            <a:r>
              <a:rPr lang="en-GB" sz="2400" dirty="0" smtClean="0"/>
              <a:t>Giving voice to millions or cancer</a:t>
            </a:r>
            <a:br>
              <a:rPr lang="en-GB" sz="2400" dirty="0" smtClean="0"/>
            </a:br>
            <a:r>
              <a:rPr lang="en-GB" sz="2400" dirty="0" smtClean="0"/>
              <a:t>Spam spammer spamming</a:t>
            </a:r>
            <a:br>
              <a:rPr lang="en-GB" sz="2400" dirty="0" smtClean="0"/>
            </a:br>
            <a:r>
              <a:rPr lang="en-GB" sz="2400" dirty="0" smtClean="0"/>
              <a:t>Phishing, viruses, Trojans</a:t>
            </a:r>
            <a:br>
              <a:rPr lang="en-GB" sz="2400" dirty="0" smtClean="0"/>
            </a:br>
            <a:r>
              <a:rPr lang="en-GB" sz="2400" dirty="0" smtClean="0"/>
              <a:t>Appropriating mutating multiplying.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New life or cancer? Both of course</a:t>
            </a:r>
            <a:br>
              <a:rPr lang="en-GB" sz="2400" dirty="0" smtClean="0"/>
            </a:br>
            <a:r>
              <a:rPr lang="en-GB" sz="2400" dirty="0" smtClean="0"/>
              <a:t>Like nuclear physics and the Russian Revolution.</a:t>
            </a:r>
            <a:br>
              <a:rPr lang="en-GB" sz="2400" dirty="0" smtClean="0"/>
            </a:br>
            <a:r>
              <a:rPr lang="en-GB" sz="2400" dirty="0" smtClean="0"/>
              <a:t>You are huge like Exxon, Zeus and China</a:t>
            </a:r>
            <a:br>
              <a:rPr lang="en-GB" sz="2400" dirty="0" smtClean="0"/>
            </a:br>
            <a:r>
              <a:rPr lang="en-GB" sz="2400" dirty="0" smtClean="0"/>
              <a:t>We tremble and we lick our lips as we watch you grow.</a:t>
            </a:r>
          </a:p>
          <a:p>
            <a:endParaRPr lang="en-GB" sz="2400" dirty="0"/>
          </a:p>
          <a:p>
            <a:r>
              <a:rPr lang="en-GB" sz="2400" i="1" dirty="0" smtClean="0">
                <a:solidFill>
                  <a:schemeClr val="tx2"/>
                </a:solidFill>
              </a:rPr>
              <a:t>AK 2007</a:t>
            </a:r>
            <a:endParaRPr lang="en-GB" sz="2400" i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31A4-1570-FF42-91BE-B87EEFE9CD9F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Yes but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mtClean="0"/>
              <a:t>Clever maths is for hypothesis testing</a:t>
            </a:r>
          </a:p>
          <a:p>
            <a:pPr lvl="1" eaLnBrk="1" hangingPunct="1">
              <a:defRPr/>
            </a:pPr>
            <a:r>
              <a:rPr lang="en-GB" smtClean="0"/>
              <a:t>Can you defeat null hypothesis?</a:t>
            </a:r>
          </a:p>
          <a:p>
            <a:pPr eaLnBrk="1" hangingPunct="1">
              <a:defRPr/>
            </a:pPr>
            <a:r>
              <a:rPr lang="en-GB" smtClean="0"/>
              <a:t>Language is not random, so</a:t>
            </a:r>
          </a:p>
          <a:p>
            <a:pPr eaLnBrk="1" hangingPunct="1">
              <a:defRPr/>
            </a:pPr>
            <a:r>
              <a:rPr lang="en-GB" smtClean="0"/>
              <a:t>  … you always can</a:t>
            </a:r>
          </a:p>
          <a:p>
            <a:pPr eaLnBrk="1" hangingPunct="1">
              <a:defRPr/>
            </a:pPr>
            <a:r>
              <a:rPr lang="en-GB" smtClean="0"/>
              <a:t>Null hypothesis never true</a:t>
            </a:r>
          </a:p>
          <a:p>
            <a:pPr eaLnBrk="1" hangingPunct="1">
              <a:defRPr/>
            </a:pPr>
            <a:r>
              <a:rPr lang="en-GB" smtClean="0"/>
              <a:t>Hypothesis-testing not informative</a:t>
            </a:r>
          </a:p>
          <a:p>
            <a:pPr eaLnBrk="1" hangingPunct="1">
              <a:defRPr/>
            </a:pPr>
            <a:r>
              <a:rPr lang="en-GB" smtClean="0"/>
              <a:t>Clever maths </a:t>
            </a:r>
            <a:r>
              <a:rPr lang="en-GB" i="1" smtClean="0"/>
              <a:t>irrelevant</a:t>
            </a:r>
          </a:p>
          <a:p>
            <a:pPr lvl="1" eaLnBrk="1" hangingPunct="1">
              <a:defRPr/>
            </a:pPr>
            <a:r>
              <a:rPr lang="en-GB" smtClean="0"/>
              <a:t>Kilgarriff 2006, CLLT</a:t>
            </a:r>
          </a:p>
        </p:txBody>
      </p:sp>
    </p:spTree>
    <p:extLst>
      <p:ext uri="{BB962C8B-B14F-4D97-AF65-F5344CB8AC3E}">
        <p14:creationId xmlns:p14="http://schemas.microsoft.com/office/powerpoint/2010/main" xmlns="" val="14551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8578-180E-824C-AC64-2C9A06B19B92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Moreover…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just one answer</a:t>
            </a:r>
          </a:p>
          <a:p>
            <a:pPr lvl="1" eaLnBrk="1" hangingPunct="1">
              <a:defRPr/>
            </a:pPr>
            <a:r>
              <a:rPr lang="en-GB" smtClean="0"/>
              <a:t>grammar words </a:t>
            </a:r>
            <a:r>
              <a:rPr lang="en-GB" i="1" smtClean="0"/>
              <a:t>vs</a:t>
            </a:r>
            <a:r>
              <a:rPr lang="en-GB" smtClean="0"/>
              <a:t> content words?</a:t>
            </a:r>
          </a:p>
          <a:p>
            <a:pPr lvl="1" eaLnBrk="1" hangingPunct="1">
              <a:defRPr/>
            </a:pPr>
            <a:r>
              <a:rPr lang="en-GB" smtClean="0"/>
              <a:t>does not help</a:t>
            </a:r>
          </a:p>
          <a:p>
            <a:pPr eaLnBrk="1" hangingPunct="1">
              <a:defRPr/>
            </a:pPr>
            <a:r>
              <a:rPr lang="en-GB" smtClean="0"/>
              <a:t>confuses and obscures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5057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5B610-8261-AE40-AAAC-C90A526BB6F0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BAWE</a:t>
            </a:r>
          </a:p>
          <a:p>
            <a:pPr lvl="1" eaLnBrk="1" hangingPunct="1">
              <a:defRPr/>
            </a:pPr>
            <a:r>
              <a:rPr lang="en-GB" smtClean="0"/>
              <a:t>British Academic Written English</a:t>
            </a:r>
          </a:p>
          <a:p>
            <a:pPr lvl="2" eaLnBrk="1" hangingPunct="1">
              <a:defRPr/>
            </a:pPr>
            <a:r>
              <a:rPr lang="en-GB" smtClean="0"/>
              <a:t>Nesi and Thompson, completed last year</a:t>
            </a:r>
          </a:p>
          <a:p>
            <a:pPr lvl="1" eaLnBrk="1" hangingPunct="1">
              <a:defRPr/>
            </a:pPr>
            <a:r>
              <a:rPr lang="en-GB" smtClean="0"/>
              <a:t>Student essays</a:t>
            </a:r>
          </a:p>
          <a:p>
            <a:pPr lvl="2" eaLnBrk="1" hangingPunct="1">
              <a:defRPr/>
            </a:pPr>
            <a:r>
              <a:rPr lang="en-GB" smtClean="0"/>
              <a:t>Arts/Humanities, Social Sciences, Life Sciences, Physical Sciences</a:t>
            </a:r>
          </a:p>
          <a:p>
            <a:pPr lvl="1" eaLnBrk="1" hangingPunct="1">
              <a:defRPr/>
            </a:pPr>
            <a:r>
              <a:rPr lang="en-GB" smtClean="0"/>
              <a:t> fc: ArtsHum, rc: SocSci</a:t>
            </a:r>
          </a:p>
          <a:p>
            <a:pPr lvl="1" eaLnBrk="1" hangingPunct="1">
              <a:defRPr/>
            </a:pPr>
            <a:r>
              <a:rPr lang="en-GB" smtClean="0"/>
              <a:t>With n=10 and n=1000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957D7-75E9-AA41-8A8E-235FECA0DEBD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619375"/>
            <a:ext cx="14041438" cy="10533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726B-AA17-E642-8E99-6EBE07D1D22A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474913"/>
            <a:ext cx="16417925" cy="9575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Methods, evaluation</a:t>
            </a:r>
          </a:p>
          <a:p>
            <a:pPr lvl="1"/>
            <a:r>
              <a:rPr lang="en-US" dirty="0" smtClean="0"/>
              <a:t>Kilgarriff 2001, </a:t>
            </a:r>
            <a:r>
              <a:rPr lang="en-US" i="1" dirty="0" smtClean="0"/>
              <a:t>Comparing Corpora, </a:t>
            </a:r>
            <a:r>
              <a:rPr lang="en-US" dirty="0" err="1" smtClean="0"/>
              <a:t>Int</a:t>
            </a:r>
            <a:r>
              <a:rPr lang="en-US" dirty="0" smtClean="0"/>
              <a:t> J Corp Ling</a:t>
            </a:r>
          </a:p>
          <a:p>
            <a:pPr lvl="1"/>
            <a:r>
              <a:rPr lang="en-US" dirty="0" smtClean="0"/>
              <a:t>Then: </a:t>
            </a:r>
          </a:p>
          <a:p>
            <a:pPr lvl="2"/>
            <a:r>
              <a:rPr lang="en-US" dirty="0" smtClean="0"/>
              <a:t>not many corpora to compare</a:t>
            </a:r>
          </a:p>
          <a:p>
            <a:pPr lvl="1"/>
            <a:r>
              <a:rPr lang="en-US" dirty="0" smtClean="0"/>
              <a:t>Now:</a:t>
            </a:r>
          </a:p>
          <a:p>
            <a:pPr lvl="2"/>
            <a:r>
              <a:rPr lang="en-US" dirty="0" smtClean="0"/>
              <a:t>Many</a:t>
            </a:r>
          </a:p>
          <a:p>
            <a:pPr lvl="2"/>
            <a:r>
              <a:rPr lang="en-US" dirty="0" smtClean="0"/>
              <a:t>Ad hoc, from web</a:t>
            </a:r>
          </a:p>
          <a:p>
            <a:pPr lvl="3"/>
            <a:r>
              <a:rPr lang="en-US" dirty="0" smtClean="0"/>
              <a:t>First question: is it any good, how does it compare</a:t>
            </a:r>
          </a:p>
          <a:p>
            <a:r>
              <a:rPr lang="en-US" dirty="0" smtClean="0"/>
              <a:t>Let’s make it easy: offer it in Sketch Engine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717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22 at 07.11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49" y="687861"/>
            <a:ext cx="9021251" cy="54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147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3581400" cy="1162050"/>
          </a:xfrm>
        </p:spPr>
        <p:txBody>
          <a:bodyPr>
            <a:noAutofit/>
          </a:bodyPr>
          <a:lstStyle/>
          <a:p>
            <a:r>
              <a:rPr lang="en-GB" sz="3600" dirty="0" smtClean="0"/>
              <a:t>A digital native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47800"/>
            <a:ext cx="3008313" cy="46910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who still likes books and crayons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Thank you</a:t>
            </a:r>
            <a:endParaRPr lang="en-GB" sz="2800" dirty="0"/>
          </a:p>
        </p:txBody>
      </p:sp>
      <p:pic>
        <p:nvPicPr>
          <p:cNvPr id="67586" name="Picture 2" descr="C:\Users\Adam\Pictures\WEB\RaffieBooksCray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"/>
            <a:ext cx="3429000" cy="6096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C1 and C2:</a:t>
            </a:r>
          </a:p>
          <a:p>
            <a:pPr lvl="1"/>
            <a:r>
              <a:rPr lang="en-US" dirty="0" smtClean="0"/>
              <a:t>Same size, by design</a:t>
            </a:r>
          </a:p>
          <a:p>
            <a:pPr lvl="1"/>
            <a:r>
              <a:rPr lang="en-US" dirty="0" smtClean="0"/>
              <a:t>Put together, find 500 highest </a:t>
            </a:r>
            <a:r>
              <a:rPr lang="en-US" dirty="0" err="1" smtClean="0"/>
              <a:t>freq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For each of these words</a:t>
            </a:r>
          </a:p>
          <a:p>
            <a:pPr lvl="1"/>
            <a:r>
              <a:rPr lang="en-US" dirty="0" err="1" smtClean="0"/>
              <a:t>Freqs</a:t>
            </a:r>
            <a:r>
              <a:rPr lang="en-US" dirty="0" smtClean="0"/>
              <a:t>: f1 in C1, f2 in C2, mean=(f1+f2)/2</a:t>
            </a:r>
          </a:p>
          <a:p>
            <a:pPr lvl="1"/>
            <a:r>
              <a:rPr lang="en-US" dirty="0" smtClean="0"/>
              <a:t>(f1-f2)</a:t>
            </a:r>
            <a:r>
              <a:rPr lang="en-US" baseline="30000" dirty="0" smtClean="0"/>
              <a:t>2</a:t>
            </a:r>
            <a:r>
              <a:rPr lang="en-US" dirty="0" smtClean="0"/>
              <a:t>/mean  (chi-square statistic)</a:t>
            </a:r>
          </a:p>
          <a:p>
            <a:r>
              <a:rPr lang="en-US" dirty="0" smtClean="0"/>
              <a:t>Sum</a:t>
            </a:r>
          </a:p>
          <a:p>
            <a:r>
              <a:rPr lang="en-US" dirty="0" smtClean="0"/>
              <a:t>Divide by 500: CBDF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831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Known-similarity corpora</a:t>
            </a:r>
          </a:p>
          <a:p>
            <a:pPr lvl="1"/>
            <a:r>
              <a:rPr lang="en-US" dirty="0" smtClean="0"/>
              <a:t>Shows it worked</a:t>
            </a:r>
          </a:p>
          <a:p>
            <a:pPr lvl="1"/>
            <a:r>
              <a:rPr lang="en-US" dirty="0" smtClean="0"/>
              <a:t>Used to set parameter (500)</a:t>
            </a:r>
          </a:p>
          <a:p>
            <a:pPr lvl="1"/>
            <a:r>
              <a:rPr lang="en-US" dirty="0" smtClean="0"/>
              <a:t>CBDF better than alternative measures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14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639762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Then	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1600" y="2133600"/>
            <a:ext cx="3125788" cy="3992563"/>
          </a:xfrm>
        </p:spPr>
        <p:txBody>
          <a:bodyPr/>
          <a:lstStyle/>
          <a:p>
            <a:r>
              <a:rPr lang="en-GB" dirty="0" smtClean="0">
                <a:solidFill>
                  <a:srgbClr val="1F497D"/>
                </a:solidFill>
              </a:rPr>
              <a:t>Documents</a:t>
            </a:r>
          </a:p>
          <a:p>
            <a:r>
              <a:rPr lang="en-GB" dirty="0" smtClean="0">
                <a:solidFill>
                  <a:srgbClr val="1F497D"/>
                </a:solidFill>
              </a:rPr>
              <a:t>Library</a:t>
            </a:r>
          </a:p>
          <a:p>
            <a:r>
              <a:rPr lang="en-GB" dirty="0" smtClean="0">
                <a:solidFill>
                  <a:srgbClr val="1F497D"/>
                </a:solidFill>
              </a:rPr>
              <a:t>Passive</a:t>
            </a:r>
          </a:p>
          <a:p>
            <a:r>
              <a:rPr lang="en-GB" dirty="0" smtClean="0">
                <a:solidFill>
                  <a:srgbClr val="1F497D"/>
                </a:solidFill>
              </a:rPr>
              <a:t>Information</a:t>
            </a:r>
          </a:p>
          <a:p>
            <a:r>
              <a:rPr lang="en-GB" dirty="0" smtClean="0">
                <a:solidFill>
                  <a:srgbClr val="1F497D"/>
                </a:solidFill>
              </a:rPr>
              <a:t>Computer</a:t>
            </a:r>
          </a:p>
          <a:p>
            <a:r>
              <a:rPr lang="en-GB" dirty="0" smtClean="0">
                <a:solidFill>
                  <a:srgbClr val="1F497D"/>
                </a:solidFill>
              </a:rPr>
              <a:t>Public</a:t>
            </a:r>
            <a:endParaRPr lang="en-GB" i="1" dirty="0">
              <a:solidFill>
                <a:srgbClr val="1F49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Now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+ social media, audio, video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+ phone exchange, marketplace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+ Active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+ Interaction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+ tablet, smartphone</a:t>
            </a:r>
            <a:endParaRPr lang="en-GB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+ degrees of privacy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for </a:t>
            </a:r>
            <a:r>
              <a:rPr lang="en-US" dirty="0" err="1" smtClean="0"/>
              <a:t>SkE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non-identical </a:t>
            </a:r>
            <a:r>
              <a:rPr lang="en-US" dirty="0" err="1" smtClean="0"/>
              <a:t>tokenisation</a:t>
            </a:r>
            <a:endParaRPr lang="en-US" dirty="0" smtClean="0"/>
          </a:p>
          <a:p>
            <a:pPr lvl="1"/>
            <a:r>
              <a:rPr lang="en-US" dirty="0" smtClean="0"/>
              <a:t>Some awkward words: </a:t>
            </a:r>
            <a:r>
              <a:rPr lang="en-US" i="1" dirty="0" smtClean="0"/>
              <a:t>can’t</a:t>
            </a:r>
          </a:p>
          <a:p>
            <a:pPr lvl="1"/>
            <a:r>
              <a:rPr lang="en-US" dirty="0" smtClean="0"/>
              <a:t>undermine stats as one corpus has zero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commonest 5000 words in each corpus</a:t>
            </a:r>
          </a:p>
          <a:p>
            <a:pPr lvl="1"/>
            <a:r>
              <a:rPr lang="en-US" b="1" i="1" dirty="0"/>
              <a:t>i</a:t>
            </a:r>
            <a:r>
              <a:rPr lang="en-US" b="1" i="1" dirty="0" smtClean="0"/>
              <a:t>ntersection only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ommonest 500 in intersection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16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for </a:t>
            </a:r>
            <a:r>
              <a:rPr lang="en-US" dirty="0" err="1" smtClean="0"/>
              <a:t>SkE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Corpus size highly variable</a:t>
            </a:r>
          </a:p>
          <a:p>
            <a:pPr lvl="1"/>
            <a:r>
              <a:rPr lang="en-US" dirty="0" smtClean="0"/>
              <a:t>Chi-square not so dependable</a:t>
            </a:r>
          </a:p>
          <a:p>
            <a:pPr lvl="1"/>
            <a:r>
              <a:rPr lang="en-US" dirty="0" smtClean="0"/>
              <a:t>Also not consistent with our keyword lists</a:t>
            </a:r>
          </a:p>
          <a:p>
            <a:pPr lvl="2"/>
            <a:r>
              <a:rPr lang="en-US" dirty="0" smtClean="0"/>
              <a:t>Link to keyword lists – link quant to </a:t>
            </a:r>
            <a:r>
              <a:rPr lang="en-US" dirty="0" err="1" smtClean="0"/>
              <a:t>qual</a:t>
            </a:r>
            <a:endParaRPr lang="en-US" dirty="0" smtClean="0"/>
          </a:p>
          <a:p>
            <a:r>
              <a:rPr lang="en-US" dirty="0" smtClean="0"/>
              <a:t>Keyword lists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normalised</a:t>
            </a:r>
            <a:r>
              <a:rPr lang="en-US" dirty="0" smtClean="0"/>
              <a:t> (per million) frequencies</a:t>
            </a:r>
          </a:p>
          <a:p>
            <a:pPr lvl="1"/>
            <a:r>
              <a:rPr lang="en-US" dirty="0" smtClean="0"/>
              <a:t>Keyword lists: nf1+k/nf2+k</a:t>
            </a:r>
          </a:p>
          <a:p>
            <a:pPr lvl="1"/>
            <a:r>
              <a:rPr lang="en-US" dirty="0" smtClean="0"/>
              <a:t>Default value for k=100</a:t>
            </a:r>
          </a:p>
          <a:p>
            <a:pPr lvl="1"/>
            <a:r>
              <a:rPr lang="en-US" dirty="0" smtClean="0"/>
              <a:t>We use: if nf1&gt;nf2, nf1+k/nf2+k, else nf2+k/nf1+k</a:t>
            </a:r>
          </a:p>
          <a:p>
            <a:r>
              <a:rPr lang="en-US" dirty="0" smtClean="0"/>
              <a:t>Evaluated on Known-</a:t>
            </a:r>
            <a:r>
              <a:rPr lang="en-US" dirty="0" err="1" smtClean="0"/>
              <a:t>Sim</a:t>
            </a:r>
            <a:r>
              <a:rPr lang="en-US" dirty="0" smtClean="0"/>
              <a:t> Corpora</a:t>
            </a:r>
          </a:p>
          <a:p>
            <a:pPr lvl="1"/>
            <a:r>
              <a:rPr lang="en-US" dirty="0" smtClean="0"/>
              <a:t> as good as/better than chi-square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596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		</a:t>
            </a:r>
            <a:r>
              <a:rPr lang="en-US" b="1" dirty="0" smtClean="0"/>
              <a:t>Simple </a:t>
            </a:r>
            <a:r>
              <a:rPr lang="en-US" b="1" dirty="0" err="1" smtClean="0"/>
              <a:t>maths</a:t>
            </a:r>
            <a:r>
              <a:rPr lang="en-US" b="1" dirty="0" smtClean="0"/>
              <a:t> for keywords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3600" i="1" dirty="0" smtClean="0"/>
              <a:t>This </a:t>
            </a:r>
            <a:r>
              <a:rPr lang="en-US" sz="3600" i="1" dirty="0"/>
              <a:t>word is twice as common in this text type as that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4488596"/>
              </p:ext>
            </p:extLst>
          </p:nvPr>
        </p:nvGraphicFramePr>
        <p:xfrm>
          <a:off x="1188465" y="3372732"/>
          <a:ext cx="65836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per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Corp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 </a:t>
                      </a:r>
                      <a:r>
                        <a:rPr lang="en-US" dirty="0" err="1" smtClean="0"/>
                        <a:t>corp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2401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Intuitive</a:t>
            </a:r>
          </a:p>
          <a:p>
            <a:r>
              <a:rPr lang="en-US" dirty="0" smtClean="0"/>
              <a:t>Nearly right but:</a:t>
            </a:r>
          </a:p>
          <a:p>
            <a:pPr lvl="1"/>
            <a:r>
              <a:rPr lang="en-US" dirty="0" smtClean="0"/>
              <a:t>How well matched are corpora</a:t>
            </a:r>
          </a:p>
          <a:p>
            <a:pPr lvl="2"/>
            <a:r>
              <a:rPr lang="en-US" dirty="0" smtClean="0"/>
              <a:t>Not here</a:t>
            </a:r>
          </a:p>
          <a:p>
            <a:pPr lvl="1"/>
            <a:r>
              <a:rPr lang="en-US" dirty="0" err="1" smtClean="0"/>
              <a:t>Burstiness</a:t>
            </a:r>
            <a:endParaRPr lang="en-US" dirty="0" smtClean="0"/>
          </a:p>
          <a:p>
            <a:pPr lvl="2"/>
            <a:r>
              <a:rPr lang="en-US" dirty="0" smtClean="0"/>
              <a:t>Not here</a:t>
            </a:r>
          </a:p>
          <a:p>
            <a:pPr lvl="1"/>
            <a:r>
              <a:rPr lang="en-US" dirty="0" smtClean="0"/>
              <a:t>Can’t divide by zero</a:t>
            </a:r>
          </a:p>
          <a:p>
            <a:pPr lvl="1"/>
            <a:r>
              <a:rPr lang="en-US" smtClean="0"/>
              <a:t>Commoner </a:t>
            </a:r>
            <a:r>
              <a:rPr lang="en-US" i="1" smtClean="0"/>
              <a:t>vs.</a:t>
            </a:r>
            <a:r>
              <a:rPr lang="en-US" smtClean="0"/>
              <a:t> </a:t>
            </a:r>
            <a:r>
              <a:rPr lang="en-US" dirty="0" smtClean="0"/>
              <a:t>rarer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1660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22 at 07.30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958" y="368625"/>
            <a:ext cx="6219740" cy="61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236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</a:p>
          <a:p>
            <a:r>
              <a:rPr lang="en-US" dirty="0" smtClean="0"/>
              <a:t>“how similar is BNC to WSJ”?</a:t>
            </a:r>
          </a:p>
          <a:p>
            <a:pPr lvl="1"/>
            <a:r>
              <a:rPr lang="en-US" b="1" i="1" dirty="0" smtClean="0"/>
              <a:t>We need to know heterogeneity before we can interpret </a:t>
            </a:r>
          </a:p>
          <a:p>
            <a:r>
              <a:rPr lang="en-US" dirty="0" smtClean="0"/>
              <a:t>The leading diagonal</a:t>
            </a:r>
          </a:p>
          <a:p>
            <a:r>
              <a:rPr lang="en-US" dirty="0" smtClean="0"/>
              <a:t>2001 paper: </a:t>
            </a:r>
            <a:r>
              <a:rPr lang="en-US" dirty="0" err="1" smtClean="0"/>
              <a:t>randomising</a:t>
            </a:r>
            <a:r>
              <a:rPr lang="en-US" dirty="0" smtClean="0"/>
              <a:t> halves</a:t>
            </a:r>
          </a:p>
          <a:p>
            <a:pPr lvl="1"/>
            <a:r>
              <a:rPr lang="en-US" dirty="0" smtClean="0"/>
              <a:t>Inelegant and inefficient</a:t>
            </a:r>
          </a:p>
          <a:p>
            <a:pPr lvl="1"/>
            <a:r>
              <a:rPr lang="en-US" dirty="0" smtClean="0"/>
              <a:t>Depended on standard size of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376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definition, method (</a:t>
            </a:r>
            <a:r>
              <a:rPr lang="en-US" dirty="0" err="1" smtClean="0"/>
              <a:t>Pavel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Heterogeneity (</a:t>
            </a:r>
            <a:r>
              <a:rPr lang="en-US" dirty="0" err="1" smtClean="0"/>
              <a:t>def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Distance between most different partitions</a:t>
            </a:r>
          </a:p>
          <a:p>
            <a:r>
              <a:rPr lang="en-US" dirty="0" smtClean="0"/>
              <a:t>Cluster to find ‘most different partitions’</a:t>
            </a:r>
          </a:p>
          <a:p>
            <a:r>
              <a:rPr lang="en-US" dirty="0" smtClean="0"/>
              <a:t>Bottom-up clustering </a:t>
            </a:r>
          </a:p>
          <a:p>
            <a:pPr lvl="1"/>
            <a:r>
              <a:rPr lang="en-US" dirty="0" smtClean="0"/>
              <a:t>until largest cluster has over one third of data</a:t>
            </a:r>
          </a:p>
          <a:p>
            <a:pPr lvl="1"/>
            <a:r>
              <a:rPr lang="en-US" dirty="0" smtClean="0"/>
              <a:t>Rest: the other partition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xn</a:t>
            </a:r>
            <a:r>
              <a:rPr lang="en-US" dirty="0" smtClean="0"/>
              <a:t> distance matrix where n &gt; 1 million</a:t>
            </a:r>
          </a:p>
          <a:p>
            <a:pPr lvl="1"/>
            <a:r>
              <a:rPr lang="en-US" dirty="0" smtClean="0"/>
              <a:t>Solution: do it in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04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Extrinsic evaluation</a:t>
            </a:r>
          </a:p>
          <a:p>
            <a:pPr lvl="1"/>
            <a:r>
              <a:rPr lang="en-US" dirty="0" smtClean="0"/>
              <a:t>Method defined</a:t>
            </a:r>
          </a:p>
          <a:p>
            <a:pPr lvl="1"/>
            <a:r>
              <a:rPr lang="en-US" dirty="0" smtClean="0"/>
              <a:t>Big project for coming months</a:t>
            </a:r>
          </a:p>
          <a:p>
            <a:r>
              <a:rPr lang="en-US" dirty="0" smtClean="0"/>
              <a:t>Corpus comparison</a:t>
            </a:r>
          </a:p>
          <a:p>
            <a:pPr lvl="1"/>
            <a:r>
              <a:rPr lang="en-US" dirty="0" smtClean="0"/>
              <a:t>Qualitative: use keywords </a:t>
            </a:r>
          </a:p>
          <a:p>
            <a:pPr lvl="1"/>
            <a:r>
              <a:rPr lang="en-US" dirty="0" smtClean="0"/>
              <a:t>Quantitative</a:t>
            </a:r>
          </a:p>
          <a:p>
            <a:pPr lvl="2"/>
            <a:r>
              <a:rPr lang="en-US" dirty="0" smtClean="0"/>
              <a:t>On beta</a:t>
            </a:r>
          </a:p>
          <a:p>
            <a:pPr lvl="2"/>
            <a:r>
              <a:rPr lang="en-US" dirty="0" smtClean="0"/>
              <a:t>Heterogeneity (to complete the task) to follow (soon)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649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391AD-5C2E-A94E-86D7-4695268B395F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GB" b="1" smtClean="0"/>
              <a:t>you should understand the maths you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27639-A107-2E48-A736-3E919731770A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Sketch Engine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Leading corpus query tool</a:t>
            </a:r>
          </a:p>
          <a:p>
            <a:pPr eaLnBrk="1" hangingPunct="1">
              <a:defRPr/>
            </a:pPr>
            <a:r>
              <a:rPr lang="en-GB" smtClean="0"/>
              <a:t>Widely used by dictionary publishers, at universities</a:t>
            </a:r>
          </a:p>
          <a:p>
            <a:pPr eaLnBrk="1" hangingPunct="1">
              <a:defRPr/>
            </a:pPr>
            <a:r>
              <a:rPr lang="en-GB" smtClean="0"/>
              <a:t>Large corpora for many lgs available</a:t>
            </a:r>
          </a:p>
          <a:p>
            <a:pPr eaLnBrk="1" hangingPunct="1">
              <a:defRPr/>
            </a:pPr>
            <a:r>
              <a:rPr lang="en-GB" smtClean="0"/>
              <a:t>Word sketches</a:t>
            </a:r>
          </a:p>
          <a:p>
            <a:pPr eaLnBrk="1" hangingPunct="1">
              <a:defRPr/>
            </a:pPr>
            <a:r>
              <a:rPr lang="en-GB" smtClean="0"/>
              <a:t>Web service</a:t>
            </a:r>
          </a:p>
          <a:p>
            <a:pPr eaLnBrk="1" hangingPunct="1">
              <a:defRPr/>
            </a:pPr>
            <a:r>
              <a:rPr lang="en-GB" smtClean="0"/>
              <a:t>Since last week:</a:t>
            </a:r>
          </a:p>
          <a:p>
            <a:pPr lvl="1" eaLnBrk="1" hangingPunct="1">
              <a:defRPr/>
            </a:pPr>
            <a:r>
              <a:rPr lang="en-GB" smtClean="0"/>
              <a:t>Implements SimpleMaths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650" name="AutoShape 2" descr="data:image/jpeg;base64,/9j/4AAQSkZJRgABAQAAAQABAAD/2wCEAAkGBhASEBMUEhISFBUUFRQXFBUVFBUVEhQQFRQVFRYXFxUXHCYeFxojGRUSHy8gIycpLCwsFR4xNTAqNSYrLCkBCQoKDgwOGg8PGi4kHyQsLCwtLC0sKSwsLCosKSksNS0pLCwqLCksLDQ0LCwpKiwpKSwsKi4pLCwqLCwsLCwsLP/AABEIAOsA0wMBIgACEQEDEQH/xAAbAAACAgMBAAAAAAAAAAAAAAAABQQGAgMHAf/EAD4QAAEDAgQEBAQDBwIGAwAAAAEAAhEDIQQFEjEGQVFhEyJxgTKRofAjQrEUM1JiwdHhB3IWQ1OCkqIVNHP/xAAbAQABBQEBAAAAAAAAAAAAAAAAAgMEBQYBB//EADQRAAIBAwMBBgQFAwUAAAAAAAABAgMEERIhMUEFEyJRYXEyobHwFIHB0eEGkfEVIzNCUv/aAAwDAQACEQMRAD8A7ihCEACEIQAIQhAAhCEACF4XJdjs6ZTSJTjBZYDJYOrNG5CpmP4yP5ZSTEcTVXfmKhTv4Lg5k6S7HUx+YLEZjT/iC5W/OKp/MViM2q/xFMf6h6HMnW24ph2cFsDguUUc/qj8xTXBcXvEAk/MJ2N/F8ncnQ0Kv4DihjhdO6OIa4SCptOtCfDOm1CEJ0AQhCABCEIAEIQgAQhCABCEIAEIQgAQhCABR8TjWsFyFji8YGAkqq4/Hl0yXTO35dN/rKhV7qMNlyK0sn4jNXPmNkmxuAc+ZWeHeQ+OSdCk0tHXmq3X3yyw0nP8Xgy0wVp8NWPO8NeyTeGq2ctMnE7oI3hL3wlI8NehiR3gaCIaS88NTDSXngrqqBoNDXkGxMJ5k2euY7cR7pU5gjlK1tkJcaslvE5pwdUwOYteNwpkqgZJmZBF1csFjg4BX1veKaSkGknIXgK9VkJBCEIAEIQgAQhCABCEIAEIQgAUbGYxrBJK21qoaCSqZnmaan6QefI/fVQL26VCHqLissl1sX4rloxFCTc/Tl2WODYGgKUCHT2MFZeMpTWp8krC4ImgCCeSZCv5eiV4mtpN9ui3UnyOyeoVNLceohxIOOqXKWPpqdjwQ5RlCqTblkUokfQvQ1bixeaUnWGk1QjSouY5m2l5RDnm4bMAAz5nGDpFuklY4HOadSGkhlS40ExJ/kJA1D69lK/C1+67/Q9Pn9/XgZ76n3ndalq8iS5qxLVL0StTmKOpjjiYYd5BVoyfEH6KsgAcpTTKcfDoiAnFUlHdHYovGHrSpASKljg0iU4oVg4LS2Fy5rRPkZqRxujchCFajQIQhAAhCEACEIQAIQsXugLknhZYFS444p/ZAz8Nzw43jYNmD2J7Km0uJqTnU3B40l/ma5pDmtIIk8rENtJV5zwCoC0gOBtBEiO655xHgqFEDwyadRw+Fjo8gMTcGLwNws3WqU688PksrWlqmotZyWLDZkGtpCo4eJVEho3gy7/xG0n6rLLM/pPqVmNe1zmukgGSBAFx6j6rnRznGUg97Gtq0yC11XQZAAIALgfLaDtF1Ew2eVKNVtZlPQ8yKgJJZVYYN7TNhcJmVtJqWl+3v+gV0oVdKXv/AAdceC4phh6MBVfI+LcNiIDX6Xn/AJb7O9uTvYlWuhVBAUK1i4yaqLDET9CBmWHslb2wYVmqgGxCS44AHYGeaRcwxLUgjuRAEqzTFiTTa4AxNSJkU4kCeRP6TsmgKq3E2W1GOdVpy/xiBoHxa4k2O7fLM8oKldjwoTuV37wlus8Nro/r64Il+6yovuVlvYVY/NAJ0wOg2sfo0b2SytmD9JmINvMDpOtriN+oDiPQqxZHwyw1GsxTXl9SDoEAht9R1EiTGkEtBi8bgpxxDlGFrudhWUnU6lNrdD48g0TotqLi2HPbqj8x9thV7Xlq8C2Ky37EhFeN+Im5fmVKs3VTcHA9xIPMEciFIqMSnhnJnYekQ8NDnOkgC4sBE89gfcp+6lZef1VGNRqHCL7DxuQS1e0zG32Fm4LWXCY5xPtsfrC4nkS0NKuLh5Ej1BsmOX5tpdEiFWHuA3IEmN4knkvWvIKl0q8oS1IRJZOn0aocJC2JDw5j9TdJ+7BPlr7eqqsFIjNYYIQhSDgIQhAAhCEACg5liw1qmONlW83rS6FUdrXXcUXjkfoQ1SFGa5s2mxz3mGtEnrG1u8kD3XL6+PNSo6sfI9+p5Ek/hhpDQPof+1NePM7c+uMMxwDGj8SfhdUMmD6Aj3JVapjVZrXTo5xtP5e0AqosKElT72fMvp97mmtaOhZ6sbZRjYaaQJioA7/vbIItyIb/AOoUnxHNILZkH79fRKKWIILHSHENtFtPO9u7gnpeHAOAIDgHAHlPL9VIqx0vOOSB2tb6ZKquu35/4+hNzHhvC1HtABpudbyQG3BdJad7DafdacLj8wwLCxrWVqTHENJa46RuQNBBAvzlRa+Mq6mu1GRsZH8McuxKs/Dw1UXPL/NqHXUbAcrgKFLvKUMvdev7ldCSm8GGUf6iUqjSK4FI/wAQJdSI6TEtO9jPqp78Uypdj2vaebXBwv6bKDjMuw7gX1KTSQCSYh0D0iSkWHydjnOdhajqZAghwIOkzs5t4tz+aYnOFdZ3WPzQ7jS8FnXjsbSadL3tBI2JEweZ6DubJKcozFrXVGvD9DZa0ucfE6tDBf5x6hO+G8XiadN7MXTY3U4u1s0fm3FUN3G0OMwLHaV2naL4pSx5e4OXkibhMQG021KzPDcGjVqGosLolstH1FlnicW0sc9g1WIEAguImGjUATc+i9rO8I7tFPTcOuGxzkm7Y67RPVbMPVY+QHUyQJDWltqewdAOx67bqylVWh6d2L1f9ii1M5qCs94aCwMcxkTE6pbrBM3O5Tyrj6R8BzXzB1PgGWywggzzuUp/+NdOrmdz3O6YYPAW/wAG64rWOcsru8kTcOCaTHG8tuYi4JF+8QfdVbiPGv8AH0ACGgHuQdL7yeRarNmOaU6FAay5zm/l5m/e20fJUviHFNqVy5uxazcc4/yolvT/AN5vG2+BdWXg5JGZcR+KwNDNJDmuDtUjy32jqn2UEnD0iebRPrJVGV5yP/61L/al3UI06aUfMRSk5SeSw5Fi9Lx6/wBFeqFXUJXNcNUhwI+iu3D+JLg4dCp/ZFbdwYqouo4QhC0IyCEIQAIQhAEfHVdLCVT6+IJerFn9aKaqdN11j+3p6pKJNttjmPFWCezG1Q7za3ucxpk+WpcOEd5HqEvptbADi/ytg2mH8m+m66ZxPw43EtDgdFVo8j72EzBA3Ek91Tq/B+KYYDdbTBdpc2S7rDoKcsr+nUpRUpYaWPLj5GloXEGkm8MWwRZwLToAAA+Kevsn+WtPgNsRBcBO8T/cuWjL+E8Q74m+GZEOc4SAP5RMnf6KzVsEGtDRs0QJ39+9z80XN1TeIxefYY7SrQlS7uLy8iN1KY7T81PwuMLJDLC3xQTsOcLU9iwbumJYmsMzkcpmzEYuu86RJLgWBobM6oGw5/5Tzh3hh1KX1bF3/LtYA21kWJ7C3qm3C2RMbSbiHtaXu81I/wDTpkRzsHHzSehA6pnUYST2/T3U2NuoQWVz0O5y85ItTZQMQs80znD0IFWo1hIkDzEuA3iJ/wAKg51xJiatecNV8OkG6QHAed0kl8QY5d7d1DrUJVXhbe5Jpy0jB3ELapDaM6HXMghwcDMj1Gn3E7rZlma1qFV7aYa7W0Oa1zdmNJ1RpjZziZM/vNilGW0NDAALxci/K2+6l1q7aeIwj3TGtzHQYOh+iTI76T7JdOKhLTEJvO42wucTUbNJoHwgF0jUbSYG31kbJx+yvYwmGnUIcIu282+W634rL6YghrWkEmY5xHtyKgYfOAQ7zS0fAf8AqXJc7qSbRsIkqXTrPOnyGlSg1vsV/iQmCR9iVU1Zs1e1wIc+O5BI/uq04QTBnuJg/O6Wms7IhTWDwBTssxFWmZYYncbtPqFjhMNKdYbADomatWKWGEIN8E7JsaGUqbSCSNQMC4vI9d1euFMSHF0c7/VUuhglbOFyGuhQ7WtGNwmupLcXpLiheBerZIiAhCF0AQheFAFf4nfb2VaoFPuKXfp/dV2g+6w/aniqsnUdkNWskKJWpwp1E2RWpSFmIVNEtye45QthY1advuSt76cLW42U6MsvKGWhRiMLufuJUBzPdM8X6mCOlu49lHDGwZ3j6K1g2luRWtyxcJ5+C1mGfAgRScPzbu0m/wAW5BsDtyu2qxfl06SqHTJY6WuIIuHAw4GNx3F/rumreKKw/eMY7+ZrnMcT1LSCJ9CrSNzqjpnz+gjT5DfM8BTrUnU6glrom5BkGQQdwVUMw4QZTbNJ7ploAeQQ4uIaGgtEgyRe6wy//U0PqEVKGimRYsJe9p3lwgSDtbaOfKUOMcM+o0llbSw6x5W+d9w20yIJJv0Tc4T1pLgejhLci4bJMQCW+E6RvEFu8SHTEfVROLcoqMZTLtOmXNMGSC4COXQH3VlwfFtO806lzIHlsIA69ks4vzdlTC1CyHaHtaTeG1IDwO5g8uqVBLl8jiSaZBznimtWLSW+HScNbGgg6gbtLyO8kN2HqtFTN5A9L9Z+wFW8JV1U2m8DUADyGowPqtkqS1htIrJN53JmNrl3fn7LVh8MSVIy1rnhzGn4t+4Vqyvh4Q0kXgSbqJXuY0V4hdOk5vYjZZk5i4ITmnl4am1HBhoWjFkBZyd7KrPCLKNFQQsr1A1Scjxp8QffNKsTVkqRlJh4++asqEdMkyPKWTqVJ0gLNaMIfIFvW6pvMUQnyCEISzgLwr1eFAFW4o39lWgbqz8UNv7f3VaBWHvv+aRNhwNMA+QpiTYbFFp7JsyoCJWauabjLPmT6cso04piX13QmOIeISrFHon7VN8iamxEqutHXf8Aqo7xv92W5wWtzVcReERGRnBRczzRtIMlrnl5iGCXBsEl2noLfNTnNVL4l4kcajqFIloYYe9riHOO+kEbN2vz9FLoU3VlgTwQ8bjnVKxfA/lc0u+EREg7mSStrccWi282DmEyfRun5qJg0wA81I9Hj/2aW/qQrBtZxg6Y/wDFFSkQHUmukAtLS4B07RIPbc81JxuaYiph20jRYyajqjnEucXOJJ2sBuBvyUbNsG9zA5tmsJg28vnB9eny7rflrKtcsa4wQ0z5dQLhuTcaTfoVJgrbuZTkvEuPIYqOsqkVD4d8+ZCy2lUAcHEG5J7GA0QRbZvRSxSnmPcrPG4GtTdLqVQOF2lhL6b2xdriBLbXkixAumeQupVGtIbJ73i+xHI/fNRZ1PDr59jk4ZlsOeE8kI8xjfqrpTpgCFAywADYBMSVi72vKrVbZaUaahHY8e6AkGaYvkmWMxjQFX8QdRkFO2VHfUxNae2EaFNysecKGApuXOh4V1H4kQzpuCPkCkKNl/wBSVtaXwIiPkEIQnDgIQhAFc4nZb2/qqsrlxFSlkqmuF1i+0o6a7JlP4TxSqWLhRUFVc4Kawx2MmuCTWxEqK9yF4Quxgo7I65ZNRC1uatxCxITyYk1tZKr2bcKYdxqVNBDyHOkOIBdpmdO3IKxt3UHOanl0jeodHsQdR9mhylWveSrKFPq8DdWShByl0KficjqUnN0kPaXRq+AgmYkbRaJC9e0tI1sqANM2YXCRMGWzzTfOqQfSc0mC6C2DfUDIIUXAYoubpfao0ecERMWDh1B6hegT7IoVJdV7fyZKPbNxCOWlLHPn77bfI9o42g9rmNqU5MwHO0m99nQvcqe6jXLA4N+GHQC3wqhBbI2s8ETytNlnVpNd8TWu/3AH9QtYoMGzWiRFmgW6W5dkxH+nVlpzymn0+fP6D0v6h1R2hh7dcr24LVj2hzSB29xv7JJhmMpVddtTmhpIlulwNp/iMAX7qfl+M8Si0ukuEtdHNzSWz77x3W1uRF8Oc7STcjTf3uLrGUqU6blSl0bT90aNyU0px67kmhnLWxdMXZlLJB2APT5KHWyakW+UaCBEi8+o5pdi8FVbt5gOh/oeaj1OzoyeUPRrSSJOJxmr73WgFLq+Jc0AFoaZm+5B/Vaqmb3MgCeQ2CWraUdkhp1F1Gz6oC2ZZXBqAKuYjMZ2TPhOX1h981Ko2/iTY3Krng7Nl48gUlasM2Gj0W1aqOyQ0CEISgBCEIAg5tSmmfRUPEthxXRcQyWkdlRM2oaXlZntiniSmSaT2wQgULxegqgHjY2jbVI3A0zBP8AhZVqBJJAjmegFvksaTzO62PrTaY5diByKS5bnURhTna61kLf4flJmCPy8z3WkpwAYwJTjq+qqQBIpiD/APqQCb9A2PdxHJScyzEUWz8TnWYyY1HnfkB1/uElxeJ0Ug6q/SC4Alo87nPdbbbflJgLTdgWTlV/Ez+Fce/+Cm7VuUodxH4n9ArFrSC46nxyFwOw5BRnUH1XvFM6XU2yHH4TVcQW03DmC0EnpLCt+MqtpgNY0OqOsxmqHPd6m8C5J5AFM8vwPhsixcSXPIEBzybn02A/2jstD2z2j+GpKFN+N/JL7wUvZlj39TvJrwrP5sQsxbXN1NmJIIIhzSDBBHIg2hZTNwpOc5a9jnVmDywPFYGSZk/ijTuQNIcObRPJL6dQHzNILT/CZAnmOoVr2bfwvaSnHnqvJlffWMrWpp6dH6fuPuFarNdVsHUIqDeL/hu/Sl/5J9UxIBvubADmYmAFTsHixSrU6pcWsaYqReabhpMjoCWunowq316WrQ5ml0HU06vK6WwCHAGRBnbmsv2rbd1eSlj4t1+vzNR2XX7y1iv/ADs/v2JBNvvmotU8vv7++y11MDUJcdR+K0EiWOewwRsNMOA9VHr0KktABGm4Mz+d2prjzkRCr1sTwxNJpEESqlmtMNeQNgfeIT7EYqoGgiTIcSHMgjyg6Yt+aRP6wlGfD8TbkPsJeBE+BbTKvvAGAl4Mfcqh0Gy6y7DwBgIph3YckqlHVUQ3EuYC9QhXQsEIQgAQhCAPCqrxLhLz97K1pfm+F1sKr+0KHe0mLg8MoC9WeJpFrohapWMaJZmChYhZ6T80k6eEqLmAqeG7wtPiR5dXwi9yfaVJlL81JdopAgazLh+bwm/FA6atIPr3Uq0oSr1o048tjNeqqVOU5dEU6rSxcftGIM6WEktMmnS1ATogMcC+RAjbmtVTGOrhtSvAoU9LmMb+9rPMhro3DTDjvA0HoU14tquayiD8Lq9I1GxPUspkfmADQY5yssryV9R81m6WUKrgxjqY87SA4ea3kBcbXu3svRL6tRsqeNklxHz/ACXQzNnCdy+8a3fXyX59fobOG8vqEftGJaPGeIbb93Q3DAD8JJLiedxKeMdBWjH5rSouYKrtHiTpc61PUBJBebAxe/dRcVxBhWEB1anJMQHtJB/mE+UdysJVlVuZupJN59zSwjGmlGOyRYaDgqdn2X/s1XW39w8humP3VVxsJ/gdeJ2J7qVg+J6VSr4dLVUgElwH4bQP5jve3useJsUDhaodzAa3vVLm6PbUGn2T/Zsq9jdRlHrhNeafp9Bq7hTuKLhNfwQAOn+FYOH67jhgxojwajqYALhLAA9okdGvbvaypjyHOOl1Sq9uzaZk2PRkBos43Vm4Jy6u2q8uIYC1uumXOe5wcJaZnSHDTE3tbmtv204zt8vbS8/pj7ZnOyIyp1cea+39oe5ri6lP4ACO7XHk47g/yj5rRicWRU6y0gXIYHa3AT02j3TarqiwHuT/AGUUsqH8o9nf3Cyjaxk0pB16g42sTEGbW5+6QcRVdhzE/I2Vsq0SDGm0TIiJ5iyq3EOFLqkRtHuEiFZSRypFpETh/A+JUA7/AF/tuu5ZDgxTotEcguf8B8PnUHOB36dl1FjYACsrSOfENJYMkIQrA6CEIQAIQhAAsXNlZIXGsrAFNz/AFrpHt80iJJJncroOZ4IPYRzVHxWELHkLIdo23c1NS4ZKhLKMsNhwVLOCkLDBsU8LK160lPZlhCCxuKKmAcFW2guxOId3ZQbaNLGtDqnzLnmew6BXDM8UynTLn1GUmjdzrfLv2Cp+DxjazHPZ/wA19RxPNoJjzdCGCTO2sBbL+ktVW4lUlwl820UPb3gtsR6v+RVxHlNXEUXxOpjfFAG7qziDpHSKcepgKVw9xjhatNnjVmsqBo16vKC7npcbEH+uys2W4T8IPPxVfxCP4dQGlvaG6R7Li3EYZ+14jQAG+K+I2gO5e8qXO4h2tXqRecRfha8uPnjI5a27tKMYvnr7/ex0bivF4KphntNWiTYtAqgnUCLgybxI2IvsqE+jhxphghouD44NSdQJJD4YWAagGgTN7WSULZScZb6i3oRYdFYWlr+GhoUs9dx2c9bzjB0LgzK9LKj2scBUI06mvDjE/CDcsEgCSdtyntXIGYhjm1vgkSL6tQuNiIundDENLjqMXuLA/M81k2jqZUMW1ahcS4CA2DPmvPJZOteTqTdTh+nP36kuNGO2dyt5ZgW4aq6i1gHifiUwAGtc0eV4B3MTMctYTnDtbTc10HTGlxi+hxGgx6gAnkvczwocwEOY6owtcx48zWv2IF5kiWkDqOyxfix4Z1aZEiqyQdLohzZHbzD0Wosbx31r+Gl8a29/J/uUV1bRtLj8Qvhe/wC6J1TEU2mHPaOdyBZScPVpuFnNPoQVU6mZVaTgGYfWSIcGugO0yNRnzAkg7S3ooDuN6lJ7h+zMa7mPFMB0dNA/UKjurG+0YnBr1yll/wBy6sqlK5nig03zjyR0E4cEKCOGPEfqN/dVjgviDHYjFhr3mpT0u1jQ1rGH8pBa2xm29/ZdWy7Ccyqy3tLmNz3MpZ6vH0JdzCNPaS3M8ny0Umd0yXgC9W8pwUIqKKh7ghCE4cBCEIAEIQgAQhCAPCEizzKdXmHunyxc2VHuKEa0NLFReGUMeUqWyuITbNMpmSP0SJ7C03Xnt/YypTw0WdKrlFB/1ZovccPUBPhjWwjkKjoc0x3AI9lXuEs00VdB+F+lvb4hp+sD0cup5vlzcTQfRcdIfA1QCWkOBkA87fUrjPgeHUcCTZzmnldriJ+i0XYN04wUVzD5p7/uh2VrC6hOlLiS/t6/k9ztOV12VMPQqNu11Kk7f+QT9RC4ZiMsqeB+1O+F9d1MdXO0ve8+gIj3K6RwHnTWYapSqVqVMtquNPW4NApPAdA1W+PxLDYQoea8KVqlWthoIoPecTh6rWkspViNL6bhMBrpPznqo1hL8DXq05PbKw31is8eu6f5MZr0ptLUt/L1IeO4OpUcqe99MeOym1xfcnW57PLvsA6NuSVZhw0w5ZRxNJsOaxhqmT5mu1CY2sdMnoFfctx1TE4YjE4d1NxllSm8ENcIEuaCJgz7GVoy3LW0cP4GovbDmnVF2uJtHYGE5TvasMqb8SnnnKa6r28vcZnGG2OMDWli6L2CoC1zXtB1Hch17D3j2WmpjnNADT8wDA5DZJMoyX9mpeH4jqgBJaXCIBiwEnmCfUlbnuKhfhoanh5XTJyVd9NiazEUXeZ+prxdxk3IuCBt2iFVeI89qMxJqCA2oAAC2QdOoGYIvDgJ6QOSaVCotWkHbgGOoBj5qxtG7ep3kXv9Pb0I8qkZrTUipLqn1/kTf8SVqzgxjdTnQA1tMOcXQBIJkiYvFlYMr4HqPqasU8MBvoYQXO9XkQPQX7qNQBa4FnlI2IsforvkGAfWIL5JgXI7p+9vLu4xCMvv06IftqtGgv8AZpqHquWvV8/MccMZNRpN0UmBrQZMSZMRJJ+I2FzKt1JkBaMDghTbAUpT7CyVvHL3b5YzVqubBCEKzGQQhCABCEIAEIQgAQhCABCEIAxc2UszDKQ7YJqvIUW4tYV44khcZuL2KTicE5pVDz7gKrVrPqUXs87tRY4FsE7w4SCJv7ldqr4RruSU4nJen6LMVLG4spOdAn0bnD5wckwX+mtcuHi16YbzDAXOI5wXACeU3XQaeEDGNa3ZrQ1skk6WiBc725qe7BObyWtzD0Wevbq5rNKr09ME5zdTl5FVamlWMpwZCdYkKFWoyFIt6mMNkGrHOwn8dYPAKzxOEcNgfktVPDPOwKtopPeJCbfDItWkeSybgyRYKzZRw495kg/JWvB8L02xP6BTKVGrUeEhOlclNyDhNzyCR9V0LLMrbSaABeFKo4drRAAW1XtC2jT3fIgEIQpYAhCEACEIQAIQhAAhCEACEIQAIQhAAhCEAC8IXqFzGQNT8OCo9TLWnkpqFHqWlKp8URanJcMT1cjaVqHDrU8Qov8Apdv5Cu+kJRw1TO4W6jw7RbyTVCkU7SlDhCHJvk10qDWiAIWxCFKSS4EghCF0AQhCABCEIAEIQgAQh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://t0.gstatic.com/images?q=tbn:ANd9GcTG6FBdgITBQI1feV_baHykvT3lcrzoAJlbZBWB6iaUlb67vnDTNyv0tg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50152"/>
            <a:ext cx="3657600" cy="4073632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847FA-F498-CB44-9119-B5B078DE2249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mtClean="0"/>
              <a:t>Thank you</a:t>
            </a:r>
          </a:p>
          <a:p>
            <a:pPr algn="ctr" eaLnBrk="1" hangingPunct="1"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mtClean="0"/>
              <a:t>http://www.sketchengine.co.uk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C9B94-F952-0946-9C8F-2A0C80EC8AFC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eaLnBrk="1" hangingPunct="1">
              <a:buFont typeface="Wingdings" charset="0"/>
              <a:buNone/>
              <a:defRPr/>
            </a:pPr>
            <a:r>
              <a:rPr lang="en-GB" sz="4400" smtClean="0"/>
              <a:t>Language is never ever ever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67390-1FD9-5A47-8E4E-14AAE381A3FF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z="6000" smtClean="0"/>
              <a:t>Language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803A5-EB4C-0B43-A4FD-F496AF57ADBA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z="6000" smtClean="0"/>
              <a:t>is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D1FF8-01E7-834A-8A20-CFDE3F4DC8AD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z="6000" smtClean="0"/>
              <a:t>never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037F-D3BB-A44D-867F-5506AC4E1C34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z="6000" smtClean="0"/>
              <a:t>ever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9553F-FBFB-6E4F-A315-62D615AA4F37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z="6000" smtClean="0">
                <a:solidFill>
                  <a:schemeClr val="accent2"/>
                </a:solidFill>
              </a:rPr>
              <a:t>ever</a:t>
            </a:r>
            <a:endParaRPr lang="en-GB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Liverpool, July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Kilgarriff: Simple Maths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38E81-FAD9-CD40-801B-C7521D1A7D5D}" type="slidenum">
              <a:rPr lang="en-GB"/>
              <a:pPr>
                <a:defRPr/>
              </a:pPr>
              <a:t>57</a:t>
            </a:fld>
            <a:endParaRPr lang="en-GB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eaLnBrk="1" hangingPunct="1">
              <a:buFont typeface="Wingdings" charset="0"/>
              <a:buNone/>
              <a:defRPr/>
            </a:pPr>
            <a:endParaRPr lang="en-GB" smtClean="0"/>
          </a:p>
          <a:p>
            <a:pPr algn="ctr" eaLnBrk="1" hangingPunct="1">
              <a:buFont typeface="Wingdings" charset="0"/>
              <a:buNone/>
              <a:defRPr/>
            </a:pPr>
            <a:r>
              <a:rPr lang="en-GB" sz="6000" smtClean="0"/>
              <a:t>random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Dick Whittington </a:t>
            </a:r>
            <a:br>
              <a:rPr lang="en-GB" dirty="0" smtClean="0"/>
            </a:br>
            <a:r>
              <a:rPr lang="en-GB" sz="2400" dirty="0" smtClean="0"/>
              <a:t>off to London </a:t>
            </a:r>
            <a:r>
              <a:rPr lang="en-GB" sz="1800" i="1" dirty="0" smtClean="0">
                <a:solidFill>
                  <a:srgbClr val="1F497D"/>
                </a:solidFill>
              </a:rPr>
              <a:t>where the streets are paved with gold </a:t>
            </a:r>
            <a:r>
              <a:rPr lang="en-GB" sz="2400" dirty="0" smtClean="0"/>
              <a:t>to make his fortune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650" name="AutoShape 2" descr="data:image/jpeg;base64,/9j/4AAQSkZJRgABAQAAAQABAAD/2wCEAAkGBhASEBMUEhISFBUUFRQXFBUVFBUVEhQQFRQVFRYXFxUXHCYeFxojGRUSHy8gIycpLCwsFR4xNTAqNSYrLCkBCQoKDgwOGg8PGi4kHyQsLCwtLC0sKSwsLCosKSksNS0pLCwqLCksLDQ0LCwpKiwpKSwsKi4pLCwqLCwsLCwsLP/AABEIAOsA0wMBIgACEQEDEQH/xAAbAAACAgMBAAAAAAAAAAAAAAAABQQGAgMHAf/EAD4QAAEDAgQEBAQDBwIGAwAAAAEAAhEDIQQFEjEGQVFhEyJxgTKRofAjQrEUM1JiwdHhB3IWQ1OCkqIVNHP/xAAbAQABBQEBAAAAAAAAAAAAAAAAAgMEBQYBB//EADQRAAIBAwMBBgQFAwUAAAAAAAABAgMEERIhMUEFEyJRYXEyobHwFIHB0eEGkfEVIzNCUv/aAAwDAQACEQMRAD8A7ihCEACEIQAIQhAAhCEACF4XJdjs6ZTSJTjBZYDJYOrNG5CpmP4yP5ZSTEcTVXfmKhTv4Lg5k6S7HUx+YLEZjT/iC5W/OKp/MViM2q/xFMf6h6HMnW24ph2cFsDguUUc/qj8xTXBcXvEAk/MJ2N/F8ncnQ0Kv4DihjhdO6OIa4SCptOtCfDOm1CEJ0AQhCABCEIAEIQgAQhCABCEIAEIQgAQhCABR8TjWsFyFji8YGAkqq4/Hl0yXTO35dN/rKhV7qMNlyK0sn4jNXPmNkmxuAc+ZWeHeQ+OSdCk0tHXmq3X3yyw0nP8Xgy0wVp8NWPO8NeyTeGq2ctMnE7oI3hL3wlI8NehiR3gaCIaS88NTDSXngrqqBoNDXkGxMJ5k2euY7cR7pU5gjlK1tkJcaslvE5pwdUwOYteNwpkqgZJmZBF1csFjg4BX1veKaSkGknIXgK9VkJBCEIAEIQgAQhCABCEIAEIQgAUbGYxrBJK21qoaCSqZnmaan6QefI/fVQL26VCHqLissl1sX4rloxFCTc/Tl2WODYGgKUCHT2MFZeMpTWp8krC4ImgCCeSZCv5eiV4mtpN9ui3UnyOyeoVNLceohxIOOqXKWPpqdjwQ5RlCqTblkUokfQvQ1bixeaUnWGk1QjSouY5m2l5RDnm4bMAAz5nGDpFuklY4HOadSGkhlS40ExJ/kJA1D69lK/C1+67/Q9Pn9/XgZ76n3ndalq8iS5qxLVL0StTmKOpjjiYYd5BVoyfEH6KsgAcpTTKcfDoiAnFUlHdHYovGHrSpASKljg0iU4oVg4LS2Fy5rRPkZqRxujchCFajQIQhAAhCEACEIQAIQsXugLknhZYFS444p/ZAz8Nzw43jYNmD2J7Km0uJqTnU3B40l/ma5pDmtIIk8rENtJV5zwCoC0gOBtBEiO655xHgqFEDwyadRw+Fjo8gMTcGLwNws3WqU688PksrWlqmotZyWLDZkGtpCo4eJVEho3gy7/xG0n6rLLM/pPqVmNe1zmukgGSBAFx6j6rnRznGUg97Gtq0yC11XQZAAIALgfLaDtF1Ew2eVKNVtZlPQ8yKgJJZVYYN7TNhcJmVtJqWl+3v+gV0oVdKXv/AAdceC4phh6MBVfI+LcNiIDX6Xn/AJb7O9uTvYlWuhVBAUK1i4yaqLDET9CBmWHslb2wYVmqgGxCS44AHYGeaRcwxLUgjuRAEqzTFiTTa4AxNSJkU4kCeRP6TsmgKq3E2W1GOdVpy/xiBoHxa4k2O7fLM8oKldjwoTuV37wlus8Nro/r64Il+6yovuVlvYVY/NAJ0wOg2sfo0b2SytmD9JmINvMDpOtriN+oDiPQqxZHwyw1GsxTXl9SDoEAht9R1EiTGkEtBi8bgpxxDlGFrudhWUnU6lNrdD48g0TotqLi2HPbqj8x9thV7Xlq8C2Ky37EhFeN+Im5fmVKs3VTcHA9xIPMEciFIqMSnhnJnYekQ8NDnOkgC4sBE89gfcp+6lZef1VGNRqHCL7DxuQS1e0zG32Fm4LWXCY5xPtsfrC4nkS0NKuLh5Ej1BsmOX5tpdEiFWHuA3IEmN4knkvWvIKl0q8oS1IRJZOn0aocJC2JDw5j9TdJ+7BPlr7eqqsFIjNYYIQhSDgIQhAAhCEACg5liw1qmONlW83rS6FUdrXXcUXjkfoQ1SFGa5s2mxz3mGtEnrG1u8kD3XL6+PNSo6sfI9+p5Ek/hhpDQPof+1NePM7c+uMMxwDGj8SfhdUMmD6Aj3JVapjVZrXTo5xtP5e0AqosKElT72fMvp97mmtaOhZ6sbZRjYaaQJioA7/vbIItyIb/AOoUnxHNILZkH79fRKKWIILHSHENtFtPO9u7gnpeHAOAIDgHAHlPL9VIqx0vOOSB2tb6ZKquu35/4+hNzHhvC1HtABpudbyQG3BdJad7DafdacLj8wwLCxrWVqTHENJa46RuQNBBAvzlRa+Mq6mu1GRsZH8McuxKs/Dw1UXPL/NqHXUbAcrgKFLvKUMvdev7ldCSm8GGUf6iUqjSK4FI/wAQJdSI6TEtO9jPqp78Uypdj2vaebXBwv6bKDjMuw7gX1KTSQCSYh0D0iSkWHydjnOdhajqZAghwIOkzs5t4tz+aYnOFdZ3WPzQ7jS8FnXjsbSadL3tBI2JEweZ6DubJKcozFrXVGvD9DZa0ucfE6tDBf5x6hO+G8XiadN7MXTY3U4u1s0fm3FUN3G0OMwLHaV2naL4pSx5e4OXkibhMQG021KzPDcGjVqGosLolstH1FlnicW0sc9g1WIEAguImGjUATc+i9rO8I7tFPTcOuGxzkm7Y67RPVbMPVY+QHUyQJDWltqewdAOx67bqylVWh6d2L1f9ii1M5qCs94aCwMcxkTE6pbrBM3O5Tyrj6R8BzXzB1PgGWywggzzuUp/+NdOrmdz3O6YYPAW/wAG64rWOcsru8kTcOCaTHG8tuYi4JF+8QfdVbiPGv8AH0ACGgHuQdL7yeRarNmOaU6FAay5zm/l5m/e20fJUviHFNqVy5uxazcc4/yolvT/AN5vG2+BdWXg5JGZcR+KwNDNJDmuDtUjy32jqn2UEnD0iebRPrJVGV5yP/61L/al3UI06aUfMRSk5SeSw5Fi9Lx6/wBFeqFXUJXNcNUhwI+iu3D+JLg4dCp/ZFbdwYqouo4QhC0IyCEIQAIQhAEfHVdLCVT6+IJerFn9aKaqdN11j+3p6pKJNttjmPFWCezG1Q7za3ucxpk+WpcOEd5HqEvptbADi/ytg2mH8m+m66ZxPw43EtDgdFVo8j72EzBA3Ek91Tq/B+KYYDdbTBdpc2S7rDoKcsr+nUpRUpYaWPLj5GloXEGkm8MWwRZwLToAAA+Kevsn+WtPgNsRBcBO8T/cuWjL+E8Q74m+GZEOc4SAP5RMnf6KzVsEGtDRs0QJ39+9z80XN1TeIxefYY7SrQlS7uLy8iN1KY7T81PwuMLJDLC3xQTsOcLU9iwbumJYmsMzkcpmzEYuu86RJLgWBobM6oGw5/5Tzh3hh1KX1bF3/LtYA21kWJ7C3qm3C2RMbSbiHtaXu81I/wDTpkRzsHHzSehA6pnUYST2/T3U2NuoQWVz0O5y85ItTZQMQs80znD0IFWo1hIkDzEuA3iJ/wAKg51xJiatecNV8OkG6QHAed0kl8QY5d7d1DrUJVXhbe5Jpy0jB3ELapDaM6HXMghwcDMj1Gn3E7rZlma1qFV7aYa7W0Oa1zdmNJ1RpjZziZM/vNilGW0NDAALxci/K2+6l1q7aeIwj3TGtzHQYOh+iTI76T7JdOKhLTEJvO42wucTUbNJoHwgF0jUbSYG31kbJx+yvYwmGnUIcIu282+W634rL6YghrWkEmY5xHtyKgYfOAQ7zS0fAf8AqXJc7qSbRsIkqXTrPOnyGlSg1vsV/iQmCR9iVU1Zs1e1wIc+O5BI/uq04QTBnuJg/O6Wms7IhTWDwBTssxFWmZYYncbtPqFjhMNKdYbADomatWKWGEIN8E7JsaGUqbSCSNQMC4vI9d1euFMSHF0c7/VUuhglbOFyGuhQ7WtGNwmupLcXpLiheBerZIiAhCF0AQheFAFf4nfb2VaoFPuKXfp/dV2g+6w/aniqsnUdkNWskKJWpwp1E2RWpSFmIVNEtye45QthY1advuSt76cLW42U6MsvKGWhRiMLufuJUBzPdM8X6mCOlu49lHDGwZ3j6K1g2luRWtyxcJ5+C1mGfAgRScPzbu0m/wAW5BsDtyu2qxfl06SqHTJY6WuIIuHAw4GNx3F/rumreKKw/eMY7+ZrnMcT1LSCJ9CrSNzqjpnz+gjT5DfM8BTrUnU6glrom5BkGQQdwVUMw4QZTbNJ7ploAeQQ4uIaGgtEgyRe6wy//U0PqEVKGimRYsJe9p3lwgSDtbaOfKUOMcM+o0llbSw6x5W+d9w20yIJJv0Tc4T1pLgejhLci4bJMQCW+E6RvEFu8SHTEfVROLcoqMZTLtOmXNMGSC4COXQH3VlwfFtO806lzIHlsIA69ks4vzdlTC1CyHaHtaTeG1IDwO5g8uqVBLl8jiSaZBznimtWLSW+HScNbGgg6gbtLyO8kN2HqtFTN5A9L9Z+wFW8JV1U2m8DUADyGowPqtkqS1htIrJN53JmNrl3fn7LVh8MSVIy1rnhzGn4t+4Vqyvh4Q0kXgSbqJXuY0V4hdOk5vYjZZk5i4ITmnl4am1HBhoWjFkBZyd7KrPCLKNFQQsr1A1Scjxp8QffNKsTVkqRlJh4++asqEdMkyPKWTqVJ0gLNaMIfIFvW6pvMUQnyCEISzgLwr1eFAFW4o39lWgbqz8UNv7f3VaBWHvv+aRNhwNMA+QpiTYbFFp7JsyoCJWauabjLPmT6cso04piX13QmOIeISrFHon7VN8iamxEqutHXf8Aqo7xv92W5wWtzVcReERGRnBRczzRtIMlrnl5iGCXBsEl2noLfNTnNVL4l4kcajqFIloYYe9riHOO+kEbN2vz9FLoU3VlgTwQ8bjnVKxfA/lc0u+EREg7mSStrccWi282DmEyfRun5qJg0wA81I9Hj/2aW/qQrBtZxg6Y/wDFFSkQHUmukAtLS4B07RIPbc81JxuaYiph20jRYyajqjnEucXOJJ2sBuBvyUbNsG9zA5tmsJg28vnB9eny7rflrKtcsa4wQ0z5dQLhuTcaTfoVJgrbuZTkvEuPIYqOsqkVD4d8+ZCy2lUAcHEG5J7GA0QRbZvRSxSnmPcrPG4GtTdLqVQOF2lhL6b2xdriBLbXkixAumeQupVGtIbJ73i+xHI/fNRZ1PDr59jk4ZlsOeE8kI8xjfqrpTpgCFAywADYBMSVi72vKrVbZaUaahHY8e6AkGaYvkmWMxjQFX8QdRkFO2VHfUxNae2EaFNysecKGApuXOh4V1H4kQzpuCPkCkKNl/wBSVtaXwIiPkEIQnDgIQhAFc4nZb2/qqsrlxFSlkqmuF1i+0o6a7JlP4TxSqWLhRUFVc4Kawx2MmuCTWxEqK9yF4Quxgo7I65ZNRC1uatxCxITyYk1tZKr2bcKYdxqVNBDyHOkOIBdpmdO3IKxt3UHOanl0jeodHsQdR9mhylWveSrKFPq8DdWShByl0KficjqUnN0kPaXRq+AgmYkbRaJC9e0tI1sqANM2YXCRMGWzzTfOqQfSc0mC6C2DfUDIIUXAYoubpfao0ecERMWDh1B6hegT7IoVJdV7fyZKPbNxCOWlLHPn77bfI9o42g9rmNqU5MwHO0m99nQvcqe6jXLA4N+GHQC3wqhBbI2s8ETytNlnVpNd8TWu/3AH9QtYoMGzWiRFmgW6W5dkxH+nVlpzymn0+fP6D0v6h1R2hh7dcr24LVj2hzSB29xv7JJhmMpVddtTmhpIlulwNp/iMAX7qfl+M8Si0ukuEtdHNzSWz77x3W1uRF8Oc7STcjTf3uLrGUqU6blSl0bT90aNyU0px67kmhnLWxdMXZlLJB2APT5KHWyakW+UaCBEi8+o5pdi8FVbt5gOh/oeaj1OzoyeUPRrSSJOJxmr73WgFLq+Jc0AFoaZm+5B/Vaqmb3MgCeQ2CWraUdkhp1F1Gz6oC2ZZXBqAKuYjMZ2TPhOX1h981Ko2/iTY3Krng7Nl48gUlasM2Gj0W1aqOyQ0CEISgBCEIAg5tSmmfRUPEthxXRcQyWkdlRM2oaXlZntiniSmSaT2wQgULxegqgHjY2jbVI3A0zBP8AhZVqBJJAjmegFvksaTzO62PrTaY5diByKS5bnURhTna61kLf4flJmCPy8z3WkpwAYwJTjq+qqQBIpiD/APqQCb9A2PdxHJScyzEUWz8TnWYyY1HnfkB1/uElxeJ0Ug6q/SC4Alo87nPdbbbflJgLTdgWTlV/Ez+Fce/+Cm7VuUodxH4n9ArFrSC46nxyFwOw5BRnUH1XvFM6XU2yHH4TVcQW03DmC0EnpLCt+MqtpgNY0OqOsxmqHPd6m8C5J5AFM8vwPhsixcSXPIEBzybn02A/2jstD2z2j+GpKFN+N/JL7wUvZlj39TvJrwrP5sQsxbXN1NmJIIIhzSDBBHIg2hZTNwpOc5a9jnVmDywPFYGSZk/ijTuQNIcObRPJL6dQHzNILT/CZAnmOoVr2bfwvaSnHnqvJlffWMrWpp6dH6fuPuFarNdVsHUIqDeL/hu/Sl/5J9UxIBvubADmYmAFTsHixSrU6pcWsaYqReabhpMjoCWunowq316WrQ5ml0HU06vK6WwCHAGRBnbmsv2rbd1eSlj4t1+vzNR2XX7y1iv/ADs/v2JBNvvmotU8vv7++y11MDUJcdR+K0EiWOewwRsNMOA9VHr0KktABGm4Mz+d2prjzkRCr1sTwxNJpEESqlmtMNeQNgfeIT7EYqoGgiTIcSHMgjyg6Yt+aRP6wlGfD8TbkPsJeBE+BbTKvvAGAl4Mfcqh0Gy6y7DwBgIph3YckqlHVUQ3EuYC9QhXQsEIQgAQhCAPCqrxLhLz97K1pfm+F1sKr+0KHe0mLg8MoC9WeJpFrohapWMaJZmChYhZ6T80k6eEqLmAqeG7wtPiR5dXwi9yfaVJlL81JdopAgazLh+bwm/FA6atIPr3Uq0oSr1o048tjNeqqVOU5dEU6rSxcftGIM6WEktMmnS1ATogMcC+RAjbmtVTGOrhtSvAoU9LmMb+9rPMhro3DTDjvA0HoU14tquayiD8Lq9I1GxPUspkfmADQY5yssryV9R81m6WUKrgxjqY87SA4ea3kBcbXu3svRL6tRsqeNklxHz/ACXQzNnCdy+8a3fXyX59fobOG8vqEftGJaPGeIbb93Q3DAD8JJLiedxKeMdBWjH5rSouYKrtHiTpc61PUBJBebAxe/dRcVxBhWEB1anJMQHtJB/mE+UdysJVlVuZupJN59zSwjGmlGOyRYaDgqdn2X/s1XW39w8humP3VVxsJ/gdeJ2J7qVg+J6VSr4dLVUgElwH4bQP5jve3useJsUDhaodzAa3vVLm6PbUGn2T/Zsq9jdRlHrhNeafp9Bq7hTuKLhNfwQAOn+FYOH67jhgxojwajqYALhLAA9okdGvbvaypjyHOOl1Sq9uzaZk2PRkBos43Vm4Jy6u2q8uIYC1uumXOe5wcJaZnSHDTE3tbmtv204zt8vbS8/pj7ZnOyIyp1cea+39oe5ri6lP4ACO7XHk47g/yj5rRicWRU6y0gXIYHa3AT02j3TarqiwHuT/AGUUsqH8o9nf3Cyjaxk0pB16g42sTEGbW5+6QcRVdhzE/I2Vsq0SDGm0TIiJ5iyq3EOFLqkRtHuEiFZSRypFpETh/A+JUA7/AF/tuu5ZDgxTotEcguf8B8PnUHOB36dl1FjYACsrSOfENJYMkIQrA6CEIQAIQhAAsXNlZIXGsrAFNz/AFrpHt80iJJJncroOZ4IPYRzVHxWELHkLIdo23c1NS4ZKhLKMsNhwVLOCkLDBsU8LK160lPZlhCCxuKKmAcFW2guxOId3ZQbaNLGtDqnzLnmew6BXDM8UynTLn1GUmjdzrfLv2Cp+DxjazHPZ/wA19RxPNoJjzdCGCTO2sBbL+ktVW4lUlwl820UPb3gtsR6v+RVxHlNXEUXxOpjfFAG7qziDpHSKcepgKVw9xjhatNnjVmsqBo16vKC7npcbEH+uys2W4T8IPPxVfxCP4dQGlvaG6R7Li3EYZ+14jQAG+K+I2gO5e8qXO4h2tXqRecRfha8uPnjI5a27tKMYvnr7/ex0bivF4KphntNWiTYtAqgnUCLgybxI2IvsqE+jhxphghouD44NSdQJJD4YWAagGgTN7WSULZScZb6i3oRYdFYWlr+GhoUs9dx2c9bzjB0LgzK9LKj2scBUI06mvDjE/CDcsEgCSdtyntXIGYhjm1vgkSL6tQuNiIundDENLjqMXuLA/M81k2jqZUMW1ahcS4CA2DPmvPJZOteTqTdTh+nP36kuNGO2dyt5ZgW4aq6i1gHifiUwAGtc0eV4B3MTMctYTnDtbTc10HTGlxi+hxGgx6gAnkvczwocwEOY6owtcx48zWv2IF5kiWkDqOyxfix4Z1aZEiqyQdLohzZHbzD0Wosbx31r+Gl8a29/J/uUV1bRtLj8Qvhe/wC6J1TEU2mHPaOdyBZScPVpuFnNPoQVU6mZVaTgGYfWSIcGugO0yNRnzAkg7S3ooDuN6lJ7h+zMa7mPFMB0dNA/UKjurG+0YnBr1yll/wBy6sqlK5nig03zjyR0E4cEKCOGPEfqN/dVjgviDHYjFhr3mpT0u1jQ1rGH8pBa2xm29/ZdWy7Ccyqy3tLmNz3MpZ6vH0JdzCNPaS3M8ny0Umd0yXgC9W8pwUIqKKh7ghCE4cBCEIAEIQgAQhCAPCEizzKdXmHunyxc2VHuKEa0NLFReGUMeUqWyuITbNMpmSP0SJ7C03Xnt/YypTw0WdKrlFB/1ZovccPUBPhjWwjkKjoc0x3AI9lXuEs00VdB+F+lvb4hp+sD0cup5vlzcTQfRcdIfA1QCWkOBkA87fUrjPgeHUcCTZzmnldriJ+i0XYN04wUVzD5p7/uh2VrC6hOlLiS/t6/k9ztOV12VMPQqNu11Kk7f+QT9RC4ZiMsqeB+1O+F9d1MdXO0ve8+gIj3K6RwHnTWYapSqVqVMtquNPW4NApPAdA1W+PxLDYQoea8KVqlWthoIoPecTh6rWkspViNL6bhMBrpPznqo1hL8DXq05PbKw31is8eu6f5MZr0ptLUt/L1IeO4OpUcqe99MeOym1xfcnW57PLvsA6NuSVZhw0w5ZRxNJsOaxhqmT5mu1CY2sdMnoFfctx1TE4YjE4d1NxllSm8ENcIEuaCJgz7GVoy3LW0cP4GovbDmnVF2uJtHYGE5TvasMqb8SnnnKa6r28vcZnGG2OMDWli6L2CoC1zXtB1Hch17D3j2WmpjnNADT8wDA5DZJMoyX9mpeH4jqgBJaXCIBiwEnmCfUlbnuKhfhoanh5XTJyVd9NiazEUXeZ+prxdxk3IuCBt2iFVeI89qMxJqCA2oAAC2QdOoGYIvDgJ6QOSaVCotWkHbgGOoBj5qxtG7ep3kXv9Pb0I8qkZrTUipLqn1/kTf8SVqzgxjdTnQA1tMOcXQBIJkiYvFlYMr4HqPqasU8MBvoYQXO9XkQPQX7qNQBa4FnlI2IsforvkGAfWIL5JgXI7p+9vLu4xCMvv06IftqtGgv8AZpqHquWvV8/MccMZNRpN0UmBrQZMSZMRJJ+I2FzKt1JkBaMDghTbAUpT7CyVvHL3b5YzVqubBCEKzGQQhCABCEIAEIQgAQhCABCEIAxc2UszDKQ7YJqvIUW4tYV44khcZuL2KTicE5pVDz7gKrVrPqUXs87tRY4FsE7w4SCJv7ldqr4RruSU4nJen6LMVLG4spOdAn0bnD5wckwX+mtcuHi16YbzDAXOI5wXACeU3XQaeEDGNa3ZrQ1skk6WiBc725qe7BObyWtzD0Wevbq5rNKr09ME5zdTl5FVamlWMpwZCdYkKFWoyFIt6mMNkGrHOwn8dYPAKzxOEcNgfktVPDPOwKtopPeJCbfDItWkeSybgyRYKzZRw495kg/JWvB8L02xP6BTKVGrUeEhOlclNyDhNzyCR9V0LLMrbSaABeFKo4drRAAW1XtC2jT3fIgEIQpYAhCEACEIQAIQhAAhCEACEIQAIQhAAhCEAC8IXqFzGQNT8OCo9TLWnkpqFHqWlKp8URanJcMT1cjaVqHDrU8Qov8Apdv5Cu+kJRw1TO4W6jw7RbyTVCkU7SlDhCHJvk10qDWiAIWxCFKSS4EghCF0AQhCABCEIAEIQgAQh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://t0.gstatic.com/images?q=tbn:ANd9GcTG6FBdgITBQI1feV_baHykvT3lcrzoAJlbZBWB6iaUlb67vnDTNyv0tg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50152"/>
            <a:ext cx="3657600" cy="4073632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Dick Whittington </a:t>
            </a:r>
            <a:br>
              <a:rPr lang="en-GB" dirty="0" smtClean="0"/>
            </a:br>
            <a:r>
              <a:rPr lang="en-GB" sz="2400" dirty="0" smtClean="0"/>
              <a:t>off to London </a:t>
            </a:r>
            <a:r>
              <a:rPr lang="en-GB" sz="1800" i="1" dirty="0" smtClean="0">
                <a:solidFill>
                  <a:srgbClr val="1F497D"/>
                </a:solidFill>
              </a:rPr>
              <a:t>where the streets are paved with gold </a:t>
            </a:r>
            <a:r>
              <a:rPr lang="en-GB" sz="2400" dirty="0" smtClean="0"/>
              <a:t>to make his fortune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650" name="AutoShape 2" descr="data:image/jpeg;base64,/9j/4AAQSkZJRgABAQAAAQABAAD/2wCEAAkGBhASEBMUEhISFBUUFRQXFBUVFBUVEhQQFRQVFRYXFxUXHCYeFxojGRUSHy8gIycpLCwsFR4xNTAqNSYrLCkBCQoKDgwOGg8PGi4kHyQsLCwtLC0sKSwsLCosKSksNS0pLCwqLCksLDQ0LCwpKiwpKSwsKi4pLCwqLCwsLCwsLP/AABEIAOsA0wMBIgACEQEDEQH/xAAbAAACAgMBAAAAAAAAAAAAAAAABQQGAgMHAf/EAD4QAAEDAgQEBAQDBwIGAwAAAAEAAhEDIQQFEjEGQVFhEyJxgTKRofAjQrEUM1JiwdHhB3IWQ1OCkqIVNHP/xAAbAQABBQEBAAAAAAAAAAAAAAAAAgMEBQYBB//EADQRAAIBAwMBBgQFAwUAAAAAAAABAgMEERIhMUEFEyJRYXEyobHwFIHB0eEGkfEVIzNCUv/aAAwDAQACEQMRAD8A7ihCEACEIQAIQhAAhCEACF4XJdjs6ZTSJTjBZYDJYOrNG5CpmP4yP5ZSTEcTVXfmKhTv4Lg5k6S7HUx+YLEZjT/iC5W/OKp/MViM2q/xFMf6h6HMnW24ph2cFsDguUUc/qj8xTXBcXvEAk/MJ2N/F8ncnQ0Kv4DihjhdO6OIa4SCptOtCfDOm1CEJ0AQhCABCEIAEIQgAQhCABCEIAEIQgAQhCABR8TjWsFyFji8YGAkqq4/Hl0yXTO35dN/rKhV7qMNlyK0sn4jNXPmNkmxuAc+ZWeHeQ+OSdCk0tHXmq3X3yyw0nP8Xgy0wVp8NWPO8NeyTeGq2ctMnE7oI3hL3wlI8NehiR3gaCIaS88NTDSXngrqqBoNDXkGxMJ5k2euY7cR7pU5gjlK1tkJcaslvE5pwdUwOYteNwpkqgZJmZBF1csFjg4BX1veKaSkGknIXgK9VkJBCEIAEIQgAQhCABCEIAEIQgAUbGYxrBJK21qoaCSqZnmaan6QefI/fVQL26VCHqLissl1sX4rloxFCTc/Tl2WODYGgKUCHT2MFZeMpTWp8krC4ImgCCeSZCv5eiV4mtpN9ui3UnyOyeoVNLceohxIOOqXKWPpqdjwQ5RlCqTblkUokfQvQ1bixeaUnWGk1QjSouY5m2l5RDnm4bMAAz5nGDpFuklY4HOadSGkhlS40ExJ/kJA1D69lK/C1+67/Q9Pn9/XgZ76n3ndalq8iS5qxLVL0StTmKOpjjiYYd5BVoyfEH6KsgAcpTTKcfDoiAnFUlHdHYovGHrSpASKljg0iU4oVg4LS2Fy5rRPkZqRxujchCFajQIQhAAhCEACEIQAIQsXugLknhZYFS444p/ZAz8Nzw43jYNmD2J7Km0uJqTnU3B40l/ma5pDmtIIk8rENtJV5zwCoC0gOBtBEiO655xHgqFEDwyadRw+Fjo8gMTcGLwNws3WqU688PksrWlqmotZyWLDZkGtpCo4eJVEho3gy7/xG0n6rLLM/pPqVmNe1zmukgGSBAFx6j6rnRznGUg97Gtq0yC11XQZAAIALgfLaDtF1Ew2eVKNVtZlPQ8yKgJJZVYYN7TNhcJmVtJqWl+3v+gV0oVdKXv/AAdceC4phh6MBVfI+LcNiIDX6Xn/AJb7O9uTvYlWuhVBAUK1i4yaqLDET9CBmWHslb2wYVmqgGxCS44AHYGeaRcwxLUgjuRAEqzTFiTTa4AxNSJkU4kCeRP6TsmgKq3E2W1GOdVpy/xiBoHxa4k2O7fLM8oKldjwoTuV37wlus8Nro/r64Il+6yovuVlvYVY/NAJ0wOg2sfo0b2SytmD9JmINvMDpOtriN+oDiPQqxZHwyw1GsxTXl9SDoEAht9R1EiTGkEtBi8bgpxxDlGFrudhWUnU6lNrdD48g0TotqLi2HPbqj8x9thV7Xlq8C2Ky37EhFeN+Im5fmVKs3VTcHA9xIPMEciFIqMSnhnJnYekQ8NDnOkgC4sBE89gfcp+6lZef1VGNRqHCL7DxuQS1e0zG32Fm4LWXCY5xPtsfrC4nkS0NKuLh5Ej1BsmOX5tpdEiFWHuA3IEmN4knkvWvIKl0q8oS1IRJZOn0aocJC2JDw5j9TdJ+7BPlr7eqqsFIjNYYIQhSDgIQhAAhCEACg5liw1qmONlW83rS6FUdrXXcUXjkfoQ1SFGa5s2mxz3mGtEnrG1u8kD3XL6+PNSo6sfI9+p5Ek/hhpDQPof+1NePM7c+uMMxwDGj8SfhdUMmD6Aj3JVapjVZrXTo5xtP5e0AqosKElT72fMvp97mmtaOhZ6sbZRjYaaQJioA7/vbIItyIb/AOoUnxHNILZkH79fRKKWIILHSHENtFtPO9u7gnpeHAOAIDgHAHlPL9VIqx0vOOSB2tb6ZKquu35/4+hNzHhvC1HtABpudbyQG3BdJad7DafdacLj8wwLCxrWVqTHENJa46RuQNBBAvzlRa+Mq6mu1GRsZH8McuxKs/Dw1UXPL/NqHXUbAcrgKFLvKUMvdev7ldCSm8GGUf6iUqjSK4FI/wAQJdSI6TEtO9jPqp78Uypdj2vaebXBwv6bKDjMuw7gX1KTSQCSYh0D0iSkWHydjnOdhajqZAghwIOkzs5t4tz+aYnOFdZ3WPzQ7jS8FnXjsbSadL3tBI2JEweZ6DubJKcozFrXVGvD9DZa0ucfE6tDBf5x6hO+G8XiadN7MXTY3U4u1s0fm3FUN3G0OMwLHaV2naL4pSx5e4OXkibhMQG021KzPDcGjVqGosLolstH1FlnicW0sc9g1WIEAguImGjUATc+i9rO8I7tFPTcOuGxzkm7Y67RPVbMPVY+QHUyQJDWltqewdAOx67bqylVWh6d2L1f9ii1M5qCs94aCwMcxkTE6pbrBM3O5Tyrj6R8BzXzB1PgGWywggzzuUp/+NdOrmdz3O6YYPAW/wAG64rWOcsru8kTcOCaTHG8tuYi4JF+8QfdVbiPGv8AH0ACGgHuQdL7yeRarNmOaU6FAay5zm/l5m/e20fJUviHFNqVy5uxazcc4/yolvT/AN5vG2+BdWXg5JGZcR+KwNDNJDmuDtUjy32jqn2UEnD0iebRPrJVGV5yP/61L/al3UI06aUfMRSk5SeSw5Fi9Lx6/wBFeqFXUJXNcNUhwI+iu3D+JLg4dCp/ZFbdwYqouo4QhC0IyCEIQAIQhAEfHVdLCVT6+IJerFn9aKaqdN11j+3p6pKJNttjmPFWCezG1Q7za3ucxpk+WpcOEd5HqEvptbADi/ytg2mH8m+m66ZxPw43EtDgdFVo8j72EzBA3Ek91Tq/B+KYYDdbTBdpc2S7rDoKcsr+nUpRUpYaWPLj5GloXEGkm8MWwRZwLToAAA+Kevsn+WtPgNsRBcBO8T/cuWjL+E8Q74m+GZEOc4SAP5RMnf6KzVsEGtDRs0QJ39+9z80XN1TeIxefYY7SrQlS7uLy8iN1KY7T81PwuMLJDLC3xQTsOcLU9iwbumJYmsMzkcpmzEYuu86RJLgWBobM6oGw5/5Tzh3hh1KX1bF3/LtYA21kWJ7C3qm3C2RMbSbiHtaXu81I/wDTpkRzsHHzSehA6pnUYST2/T3U2NuoQWVz0O5y85ItTZQMQs80znD0IFWo1hIkDzEuA3iJ/wAKg51xJiatecNV8OkG6QHAed0kl8QY5d7d1DrUJVXhbe5Jpy0jB3ELapDaM6HXMghwcDMj1Gn3E7rZlma1qFV7aYa7W0Oa1zdmNJ1RpjZziZM/vNilGW0NDAALxci/K2+6l1q7aeIwj3TGtzHQYOh+iTI76T7JdOKhLTEJvO42wucTUbNJoHwgF0jUbSYG31kbJx+yvYwmGnUIcIu282+W634rL6YghrWkEmY5xHtyKgYfOAQ7zS0fAf8AqXJc7qSbRsIkqXTrPOnyGlSg1vsV/iQmCR9iVU1Zs1e1wIc+O5BI/uq04QTBnuJg/O6Wms7IhTWDwBTssxFWmZYYncbtPqFjhMNKdYbADomatWKWGEIN8E7JsaGUqbSCSNQMC4vI9d1euFMSHF0c7/VUuhglbOFyGuhQ7WtGNwmupLcXpLiheBerZIiAhCF0AQheFAFf4nfb2VaoFPuKXfp/dV2g+6w/aniqsnUdkNWskKJWpwp1E2RWpSFmIVNEtye45QthY1advuSt76cLW42U6MsvKGWhRiMLufuJUBzPdM8X6mCOlu49lHDGwZ3j6K1g2luRWtyxcJ5+C1mGfAgRScPzbu0m/wAW5BsDtyu2qxfl06SqHTJY6WuIIuHAw4GNx3F/rumreKKw/eMY7+ZrnMcT1LSCJ9CrSNzqjpnz+gjT5DfM8BTrUnU6glrom5BkGQQdwVUMw4QZTbNJ7ploAeQQ4uIaGgtEgyRe6wy//U0PqEVKGimRYsJe9p3lwgSDtbaOfKUOMcM+o0llbSw6x5W+d9w20yIJJv0Tc4T1pLgejhLci4bJMQCW+E6RvEFu8SHTEfVROLcoqMZTLtOmXNMGSC4COXQH3VlwfFtO806lzIHlsIA69ks4vzdlTC1CyHaHtaTeG1IDwO5g8uqVBLl8jiSaZBznimtWLSW+HScNbGgg6gbtLyO8kN2HqtFTN5A9L9Z+wFW8JV1U2m8DUADyGowPqtkqS1htIrJN53JmNrl3fn7LVh8MSVIy1rnhzGn4t+4Vqyvh4Q0kXgSbqJXuY0V4hdOk5vYjZZk5i4ITmnl4am1HBhoWjFkBZyd7KrPCLKNFQQsr1A1Scjxp8QffNKsTVkqRlJh4++asqEdMkyPKWTqVJ0gLNaMIfIFvW6pvMUQnyCEISzgLwr1eFAFW4o39lWgbqz8UNv7f3VaBWHvv+aRNhwNMA+QpiTYbFFp7JsyoCJWauabjLPmT6cso04piX13QmOIeISrFHon7VN8iamxEqutHXf8Aqo7xv92W5wWtzVcReERGRnBRczzRtIMlrnl5iGCXBsEl2noLfNTnNVL4l4kcajqFIloYYe9riHOO+kEbN2vz9FLoU3VlgTwQ8bjnVKxfA/lc0u+EREg7mSStrccWi282DmEyfRun5qJg0wA81I9Hj/2aW/qQrBtZxg6Y/wDFFSkQHUmukAtLS4B07RIPbc81JxuaYiph20jRYyajqjnEucXOJJ2sBuBvyUbNsG9zA5tmsJg28vnB9eny7rflrKtcsa4wQ0z5dQLhuTcaTfoVJgrbuZTkvEuPIYqOsqkVD4d8+ZCy2lUAcHEG5J7GA0QRbZvRSxSnmPcrPG4GtTdLqVQOF2lhL6b2xdriBLbXkixAumeQupVGtIbJ73i+xHI/fNRZ1PDr59jk4ZlsOeE8kI8xjfqrpTpgCFAywADYBMSVi72vKrVbZaUaahHY8e6AkGaYvkmWMxjQFX8QdRkFO2VHfUxNae2EaFNysecKGApuXOh4V1H4kQzpuCPkCkKNl/wBSVtaXwIiPkEIQnDgIQhAFc4nZb2/qqsrlxFSlkqmuF1i+0o6a7JlP4TxSqWLhRUFVc4Kawx2MmuCTWxEqK9yF4Quxgo7I65ZNRC1uatxCxITyYk1tZKr2bcKYdxqVNBDyHOkOIBdpmdO3IKxt3UHOanl0jeodHsQdR9mhylWveSrKFPq8DdWShByl0KficjqUnN0kPaXRq+AgmYkbRaJC9e0tI1sqANM2YXCRMGWzzTfOqQfSc0mC6C2DfUDIIUXAYoubpfao0ecERMWDh1B6hegT7IoVJdV7fyZKPbNxCOWlLHPn77bfI9o42g9rmNqU5MwHO0m99nQvcqe6jXLA4N+GHQC3wqhBbI2s8ETytNlnVpNd8TWu/3AH9QtYoMGzWiRFmgW6W5dkxH+nVlpzymn0+fP6D0v6h1R2hh7dcr24LVj2hzSB29xv7JJhmMpVddtTmhpIlulwNp/iMAX7qfl+M8Si0ukuEtdHNzSWz77x3W1uRF8Oc7STcjTf3uLrGUqU6blSl0bT90aNyU0px67kmhnLWxdMXZlLJB2APT5KHWyakW+UaCBEi8+o5pdi8FVbt5gOh/oeaj1OzoyeUPRrSSJOJxmr73WgFLq+Jc0AFoaZm+5B/Vaqmb3MgCeQ2CWraUdkhp1F1Gz6oC2ZZXBqAKuYjMZ2TPhOX1h981Ko2/iTY3Krng7Nl48gUlasM2Gj0W1aqOyQ0CEISgBCEIAg5tSmmfRUPEthxXRcQyWkdlRM2oaXlZntiniSmSaT2wQgULxegqgHjY2jbVI3A0zBP8AhZVqBJJAjmegFvksaTzO62PrTaY5diByKS5bnURhTna61kLf4flJmCPy8z3WkpwAYwJTjq+qqQBIpiD/APqQCb9A2PdxHJScyzEUWz8TnWYyY1HnfkB1/uElxeJ0Ug6q/SC4Alo87nPdbbbflJgLTdgWTlV/Ez+Fce/+Cm7VuUodxH4n9ArFrSC46nxyFwOw5BRnUH1XvFM6XU2yHH4TVcQW03DmC0EnpLCt+MqtpgNY0OqOsxmqHPd6m8C5J5AFM8vwPhsixcSXPIEBzybn02A/2jstD2z2j+GpKFN+N/JL7wUvZlj39TvJrwrP5sQsxbXN1NmJIIIhzSDBBHIg2hZTNwpOc5a9jnVmDywPFYGSZk/ijTuQNIcObRPJL6dQHzNILT/CZAnmOoVr2bfwvaSnHnqvJlffWMrWpp6dH6fuPuFarNdVsHUIqDeL/hu/Sl/5J9UxIBvubADmYmAFTsHixSrU6pcWsaYqReabhpMjoCWunowq316WrQ5ml0HU06vK6WwCHAGRBnbmsv2rbd1eSlj4t1+vzNR2XX7y1iv/ADs/v2JBNvvmotU8vv7++y11MDUJcdR+K0EiWOewwRsNMOA9VHr0KktABGm4Mz+d2prjzkRCr1sTwxNJpEESqlmtMNeQNgfeIT7EYqoGgiTIcSHMgjyg6Yt+aRP6wlGfD8TbkPsJeBE+BbTKvvAGAl4Mfcqh0Gy6y7DwBgIph3YckqlHVUQ3EuYC9QhXQsEIQgAQhCAPCqrxLhLz97K1pfm+F1sKr+0KHe0mLg8MoC9WeJpFrohapWMaJZmChYhZ6T80k6eEqLmAqeG7wtPiR5dXwi9yfaVJlL81JdopAgazLh+bwm/FA6atIPr3Uq0oSr1o048tjNeqqVOU5dEU6rSxcftGIM6WEktMmnS1ATogMcC+RAjbmtVTGOrhtSvAoU9LmMb+9rPMhro3DTDjvA0HoU14tquayiD8Lq9I1GxPUspkfmADQY5yssryV9R81m6WUKrgxjqY87SA4ea3kBcbXu3svRL6tRsqeNklxHz/ACXQzNnCdy+8a3fXyX59fobOG8vqEftGJaPGeIbb93Q3DAD8JJLiedxKeMdBWjH5rSouYKrtHiTpc61PUBJBebAxe/dRcVxBhWEB1anJMQHtJB/mE+UdysJVlVuZupJN59zSwjGmlGOyRYaDgqdn2X/s1XW39w8humP3VVxsJ/gdeJ2J7qVg+J6VSr4dLVUgElwH4bQP5jve3useJsUDhaodzAa3vVLm6PbUGn2T/Zsq9jdRlHrhNeafp9Bq7hTuKLhNfwQAOn+FYOH67jhgxojwajqYALhLAA9okdGvbvaypjyHOOl1Sq9uzaZk2PRkBos43Vm4Jy6u2q8uIYC1uumXOe5wcJaZnSHDTE3tbmtv204zt8vbS8/pj7ZnOyIyp1cea+39oe5ri6lP4ACO7XHk47g/yj5rRicWRU6y0gXIYHa3AT02j3TarqiwHuT/AGUUsqH8o9nf3Cyjaxk0pB16g42sTEGbW5+6QcRVdhzE/I2Vsq0SDGm0TIiJ5iyq3EOFLqkRtHuEiFZSRypFpETh/A+JUA7/AF/tuu5ZDgxTotEcguf8B8PnUHOB36dl1FjYACsrSOfENJYMkIQrA6CEIQAIQhAAsXNlZIXGsrAFNz/AFrpHt80iJJJncroOZ4IPYRzVHxWELHkLIdo23c1NS4ZKhLKMsNhwVLOCkLDBsU8LK160lPZlhCCxuKKmAcFW2guxOId3ZQbaNLGtDqnzLnmew6BXDM8UynTLn1GUmjdzrfLv2Cp+DxjazHPZ/wA19RxPNoJjzdCGCTO2sBbL+ktVW4lUlwl820UPb3gtsR6v+RVxHlNXEUXxOpjfFAG7qziDpHSKcepgKVw9xjhatNnjVmsqBo16vKC7npcbEH+uys2W4T8IPPxVfxCP4dQGlvaG6R7Li3EYZ+14jQAG+K+I2gO5e8qXO4h2tXqRecRfha8uPnjI5a27tKMYvnr7/ex0bivF4KphntNWiTYtAqgnUCLgybxI2IvsqE+jhxphghouD44NSdQJJD4YWAagGgTN7WSULZScZb6i3oRYdFYWlr+GhoUs9dx2c9bzjB0LgzK9LKj2scBUI06mvDjE/CDcsEgCSdtyntXIGYhjm1vgkSL6tQuNiIundDENLjqMXuLA/M81k2jqZUMW1ahcS4CA2DPmvPJZOteTqTdTh+nP36kuNGO2dyt5ZgW4aq6i1gHifiUwAGtc0eV4B3MTMctYTnDtbTc10HTGlxi+hxGgx6gAnkvczwocwEOY6owtcx48zWv2IF5kiWkDqOyxfix4Z1aZEiqyQdLohzZHbzD0Wosbx31r+Gl8a29/J/uUV1bRtLj8Qvhe/wC6J1TEU2mHPaOdyBZScPVpuFnNPoQVU6mZVaTgGYfWSIcGugO0yNRnzAkg7S3ooDuN6lJ7h+zMa7mPFMB0dNA/UKjurG+0YnBr1yll/wBy6sqlK5nig03zjyR0E4cEKCOGPEfqN/dVjgviDHYjFhr3mpT0u1jQ1rGH8pBa2xm29/ZdWy7Ccyqy3tLmNz3MpZ6vH0JdzCNPaS3M8ny0Umd0yXgC9W8pwUIqKKh7ghCE4cBCEIAEIQgAQhCAPCEizzKdXmHunyxc2VHuKEa0NLFReGUMeUqWyuITbNMpmSP0SJ7C03Xnt/YypTw0WdKrlFB/1ZovccPUBPhjWwjkKjoc0x3AI9lXuEs00VdB+F+lvb4hp+sD0cup5vlzcTQfRcdIfA1QCWkOBkA87fUrjPgeHUcCTZzmnldriJ+i0XYN04wUVzD5p7/uh2VrC6hOlLiS/t6/k9ztOV12VMPQqNu11Kk7f+QT9RC4ZiMsqeB+1O+F9d1MdXO0ve8+gIj3K6RwHnTWYapSqVqVMtquNPW4NApPAdA1W+PxLDYQoea8KVqlWthoIoPecTh6rWkspViNL6bhMBrpPznqo1hL8DXq05PbKw31is8eu6f5MZr0ptLUt/L1IeO4OpUcqe99MeOym1xfcnW57PLvsA6NuSVZhw0w5ZRxNJsOaxhqmT5mu1CY2sdMnoFfctx1TE4YjE4d1NxllSm8ENcIEuaCJgz7GVoy3LW0cP4GovbDmnVF2uJtHYGE5TvasMqb8SnnnKa6r28vcZnGG2OMDWli6L2CoC1zXtB1Hch17D3j2WmpjnNADT8wDA5DZJMoyX9mpeH4jqgBJaXCIBiwEnmCfUlbnuKhfhoanh5XTJyVd9NiazEUXeZ+prxdxk3IuCBt2iFVeI89qMxJqCA2oAAC2QdOoGYIvDgJ6QOSaVCotWkHbgGOoBj5qxtG7ep3kXv9Pb0I8qkZrTUipLqn1/kTf8SVqzgxjdTnQA1tMOcXQBIJkiYvFlYMr4HqPqasU8MBvoYQXO9XkQPQX7qNQBa4FnlI2IsforvkGAfWIL5JgXI7p+9vLu4xCMvv06IftqtGgv8AZpqHquWvV8/MccMZNRpN0UmBrQZMSZMRJJ+I2FzKt1JkBaMDghTbAUpT7CyVvHL3b5YzVqubBCEKzGQQhCABCEIAEIQgAQhCABCEIAxc2UszDKQ7YJqvIUW4tYV44khcZuL2KTicE5pVDz7gKrVrPqUXs87tRY4FsE7w4SCJv7ldqr4RruSU4nJen6LMVLG4spOdAn0bnD5wckwX+mtcuHi16YbzDAXOI5wXACeU3XQaeEDGNa3ZrQ1skk6WiBc725qe7BObyWtzD0Wevbq5rNKr09ME5zdTl5FVamlWMpwZCdYkKFWoyFIt6mMNkGrHOwn8dYPAKzxOEcNgfktVPDPOwKtopPeJCbfDItWkeSybgyRYKzZRw495kg/JWvB8L02xP6BTKVGrUeEhOlclNyDhNzyCR9V0LLMrbSaABeFKo4drRAAW1XtC2jT3fIgEIQpYAhCEACEIQAIQhAAhCEACEIQAIQhAAhCEAC8IXqFzGQNT8OCo9TLWnkpqFHqWlKp8URanJcMT1cjaVqHDrU8Qov8Apdv5Cu+kJRw1TO4W6jw7RbyTVCkU7SlDhCHJvk10qDWiAIWxCFKSS4EghCF0AQhCABCEIAEIQgAQh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://t0.gstatic.com/images?q=tbn:ANd9GcTG6FBdgITBQI1feV_baHykvT3lcrzoAJlbZBWB6iaUlb67vnDTNyv0tg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50152"/>
            <a:ext cx="3657600" cy="4073632"/>
          </a:xfrm>
          <a:prstGeom prst="rect">
            <a:avLst/>
          </a:prstGeom>
          <a:noFill/>
        </p:spPr>
      </p:pic>
      <p:pic>
        <p:nvPicPr>
          <p:cNvPr id="31746" name="Picture 2" descr="http://t0.gstatic.com/images?q=tbn:ANd9GcTqhYFbzbUvVb_m2OIqEpzD3uB-AhWnPN7M_TVSUQ7SgLRd0AV_wSGz08rJq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0"/>
            <a:ext cx="3505200" cy="495179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8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Hero</a:t>
            </a:r>
            <a:r>
              <a:rPr lang="en-GB" sz="5400" dirty="0" smtClean="0">
                <a:solidFill>
                  <a:srgbClr val="002060"/>
                </a:solidFill>
              </a:rPr>
              <a:t>    </a:t>
            </a:r>
            <a:r>
              <a:rPr lang="en-GB" sz="5400" dirty="0" smtClean="0">
                <a:latin typeface="+mn-lt"/>
              </a:rPr>
              <a:t>or</a:t>
            </a:r>
            <a:r>
              <a:rPr lang="en-GB" sz="5400" i="1" dirty="0" smtClean="0">
                <a:solidFill>
                  <a:srgbClr val="002060"/>
                </a:solidFill>
              </a:rPr>
              <a:t>   </a:t>
            </a:r>
            <a:r>
              <a:rPr lang="en-GB" sz="8000" i="1" dirty="0" smtClean="0">
                <a:solidFill>
                  <a:srgbClr val="FF0000"/>
                </a:solidFill>
                <a:latin typeface="Bradley Hand ITC" pitchFamily="66" charset="0"/>
              </a:rPr>
              <a:t>Villain</a:t>
            </a:r>
            <a:endParaRPr lang="en-GB" sz="8000" dirty="0">
              <a:solidFill>
                <a:srgbClr val="002060"/>
              </a:solidFill>
              <a:latin typeface="Bradley Hand ITC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8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Hero</a:t>
            </a:r>
            <a:r>
              <a:rPr lang="en-GB" sz="5400" dirty="0" smtClean="0">
                <a:solidFill>
                  <a:srgbClr val="002060"/>
                </a:solidFill>
              </a:rPr>
              <a:t>    </a:t>
            </a:r>
            <a:r>
              <a:rPr lang="en-GB" sz="5400" dirty="0" smtClean="0">
                <a:latin typeface="+mn-lt"/>
              </a:rPr>
              <a:t>or</a:t>
            </a:r>
            <a:r>
              <a:rPr lang="en-GB" sz="5400" i="1" dirty="0" smtClean="0">
                <a:solidFill>
                  <a:srgbClr val="002060"/>
                </a:solidFill>
              </a:rPr>
              <a:t>   </a:t>
            </a:r>
            <a:r>
              <a:rPr lang="en-GB" sz="8000" i="1" dirty="0" smtClean="0">
                <a:solidFill>
                  <a:srgbClr val="FF0000"/>
                </a:solidFill>
                <a:latin typeface="Bradley Hand ITC" pitchFamily="66" charset="0"/>
              </a:rPr>
              <a:t>Villain</a:t>
            </a:r>
            <a:endParaRPr lang="en-GB" sz="8000" dirty="0">
              <a:solidFill>
                <a:srgbClr val="002060"/>
              </a:solidFill>
              <a:latin typeface="Bradley Hand ITC" pitchFamily="66" charset="0"/>
            </a:endParaRPr>
          </a:p>
        </p:txBody>
      </p:sp>
      <p:pic>
        <p:nvPicPr>
          <p:cNvPr id="38914" name="Picture 2" descr="http://kadrip.files.wordpress.com/2010/12/1124_julian-assange-6_485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619625" cy="323850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1511</Words>
  <Application>Microsoft Office PowerPoint</Application>
  <PresentationFormat>On-screen Show (4:3)</PresentationFormat>
  <Paragraphs>641</Paragraphs>
  <Slides>57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Document</vt:lpstr>
      <vt:lpstr>So much of everything</vt:lpstr>
      <vt:lpstr>To the web on its thirteenth birthday</vt:lpstr>
      <vt:lpstr>Slide 3</vt:lpstr>
      <vt:lpstr>Changes</vt:lpstr>
      <vt:lpstr>Slide 5</vt:lpstr>
      <vt:lpstr>Dick Whittington  off to London where the streets are paved with gold to make his fortune</vt:lpstr>
      <vt:lpstr>Dick Whittington  off to London where the streets are paved with gold to make his fortune</vt:lpstr>
      <vt:lpstr>Hero    or   Villain</vt:lpstr>
      <vt:lpstr>Hero    or   Villain</vt:lpstr>
      <vt:lpstr>As linguists we can</vt:lpstr>
      <vt:lpstr>Sketch Engine</vt:lpstr>
      <vt:lpstr>Language varieties</vt:lpstr>
      <vt:lpstr>Qualitative</vt:lpstr>
      <vt:lpstr>Example: OCC and OEC</vt:lpstr>
      <vt:lpstr>Slide 15</vt:lpstr>
      <vt:lpstr>Slide 16</vt:lpstr>
      <vt:lpstr>Slide 17</vt:lpstr>
      <vt:lpstr>Slide 18</vt:lpstr>
      <vt:lpstr>     Simple maths for keywords     “This word is twice as common here as there”</vt:lpstr>
      <vt:lpstr> </vt:lpstr>
      <vt:lpstr>Slide 21</vt:lpstr>
      <vt:lpstr>Good enough for keywords?</vt:lpstr>
      <vt:lpstr>1 Are corpora well matched?</vt:lpstr>
      <vt:lpstr>2 Burstiness</vt:lpstr>
      <vt:lpstr>3 You can’t divide by zero</vt:lpstr>
      <vt:lpstr>4 High ratios more common for rarer words</vt:lpstr>
      <vt:lpstr>Solution</vt:lpstr>
      <vt:lpstr>Solution</vt:lpstr>
      <vt:lpstr>But what about</vt:lpstr>
      <vt:lpstr>Yes but</vt:lpstr>
      <vt:lpstr>Moreover…</vt:lpstr>
      <vt:lpstr>Example</vt:lpstr>
      <vt:lpstr>Slide 33</vt:lpstr>
      <vt:lpstr>Slide 34</vt:lpstr>
      <vt:lpstr>Quantitative</vt:lpstr>
      <vt:lpstr>Slide 36</vt:lpstr>
      <vt:lpstr>A digital native</vt:lpstr>
      <vt:lpstr>Original method</vt:lpstr>
      <vt:lpstr>Evaluated</vt:lpstr>
      <vt:lpstr>Adjustments for SkE </vt:lpstr>
      <vt:lpstr>Adjustments for SkE</vt:lpstr>
      <vt:lpstr>      Simple maths for keywords  This word is twice as common in this text type as that  </vt:lpstr>
      <vt:lpstr>Slide 43</vt:lpstr>
      <vt:lpstr>Slide 44</vt:lpstr>
      <vt:lpstr>What’s missing</vt:lpstr>
      <vt:lpstr>New definition, method (Pavel)</vt:lpstr>
      <vt:lpstr>Summary</vt:lpstr>
      <vt:lpstr>Slide 48</vt:lpstr>
      <vt:lpstr>The Sketch Engine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think about the web</dc:title>
  <dc:creator>Adam</dc:creator>
  <cp:lastModifiedBy>Adam</cp:lastModifiedBy>
  <cp:revision>6</cp:revision>
  <dcterms:created xsi:type="dcterms:W3CDTF">2006-08-16T00:00:00Z</dcterms:created>
  <dcterms:modified xsi:type="dcterms:W3CDTF">2012-04-10T06:01:27Z</dcterms:modified>
</cp:coreProperties>
</file>